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6_8D7A5C3E.xml" ContentType="application/vnd.ms-powerpoint.comments+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1" r:id="rId5"/>
  </p:sldMasterIdLst>
  <p:notesMasterIdLst>
    <p:notesMasterId r:id="rId15"/>
  </p:notesMasterIdLst>
  <p:sldIdLst>
    <p:sldId id="355" r:id="rId6"/>
    <p:sldId id="292" r:id="rId7"/>
    <p:sldId id="298" r:id="rId8"/>
    <p:sldId id="294" r:id="rId9"/>
    <p:sldId id="313" r:id="rId10"/>
    <p:sldId id="354" r:id="rId11"/>
    <p:sldId id="351" r:id="rId12"/>
    <p:sldId id="293" r:id="rId13"/>
    <p:sldId id="267" r:id="rId14"/>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C82EB03-407E-01D1-7CBB-F45B950A7ECF}" name="Maria Barrios Fernandez (CELA)" initials="MB" userId="S::mariabar@microsoft.com::dc305456-2c7f-4936-9e2b-7984bbfa73b9" providerId="AD"/>
  <p188:author id="{BC359940-2180-73AA-FD03-DF01F28630C6}" name="Sneha Trivedi" initials="ST" userId="S::sntrived@microsoft.com::c419527c-a451-492a-ad08-2af15df28a39" providerId="AD"/>
  <p188:author id="{D8006648-C31A-436E-CC99-F7841D8A25DD}" name="Yadin Dkhar [Chillibreeze]" initials="YD" userId="S::yadin.d@chillibreeze.com::819a8f5b-42a8-4939-ade2-8c93e2e3cbcb" providerId="AD"/>
  <p188:author id="{48821C4B-037F-25D6-7732-C3EB941964AB}" name="Lafferty, Katie" initials="LK" userId="S::KLafferty@kforce.com::28ce74aa-bd52-401c-a783-584127797ffb" providerId="AD"/>
  <p188:author id="{7DCC914F-22F3-8F55-6CEF-FF0EEBD93F7E}" name="Yana Terukhova" initials="YT" userId="S::yanat@microsoft.com::28c1b028-299b-4ee2-bac8-a770e006f64c" providerId="AD"/>
  <p188:author id="{E96D924F-81FC-902E-DFB7-BB539F87B531}" name="William Riedell" initials="WR" userId="S::wriedell@microsoft.com::51d5d4c2-0f0c-40b2-a838-ce9ad15777a5" providerId="AD"/>
  <p188:author id="{D20E775B-B30C-2397-2CC0-1091A8A4692D}" name="Blake Norton (Synaxis Corporation)" initials="BC" userId="S::v-blnort@microsoft.com::c7b2b92d-57f0-4b9f-a279-7f61fcd2e32f" providerId="AD"/>
  <p188:author id="{0072BD5E-5B89-AD7E-3E25-5ADEB1C9A9D0}" name="Anna-Marie Scarberry (Spur Reply LLC)" initials="AS" userId="S::v-ascarberry@microsoft.com::080a8209-c1c6-418b-b988-ff4dc0872be7" providerId="AD"/>
  <p188:author id="{C8174262-ED7F-D21D-3D7A-C4BCA27E877E}" name="Christine Wollin" initials="CW" userId="S::cwollin@microsoft.com::143ca00e-dd8a-4e0b-a98c-bceb622960bd" providerId="AD"/>
  <p188:author id="{00F6EC84-4F1F-7C19-7B50-DDD51850A4DE}" name="Jasmin Zilkens" initials="JZ" userId="S::jzilkens@microsoft.com::9dd16739-6e60-4d0b-bf59-851974939c29" providerId="AD"/>
  <p188:author id="{CE4FEC88-2A10-4B7F-C872-12E3D7DF2AFD}" name="Christina Shin" initials="CS" userId="S::cshin@microsoft.com::87b9bd4a-6bb6-4e2e-b61e-65afd8f785b9" providerId="AD"/>
  <p188:author id="{3DB9A589-F6D1-EF62-F9F0-4D25DF6AC7C5}" name="Chelsea Shipp (Unify Consulting LLC)" initials="CL" userId="S::v-cshipp@microsoft.com::eeaad48a-66b6-442a-856b-103aabf14e18" providerId="AD"/>
  <p188:author id="{E5AC6D94-16F5-F310-3425-4C83425C8D84}" name="Angelica Johnson (SHE/HER)" initials="AJ" userId="S::angjohnson@microsoft.com::10320aef-65d3-4dea-8667-30a53b9a42a2" providerId="AD"/>
  <p188:author id="{6D5E61A7-3E7E-8942-A511-5634EA338113}" name="Tiffany Ellis" initials="TE" userId="S::tiellis@microsoft.com::b80b2530-a376-45b2-8ebc-8e10d021bb54" providerId="AD"/>
  <p188:author id="{02CE38B2-A77E-99CA-5556-A58DDC93F84B}" name="Dustin Somers (Spur Reply LLC)" initials="DS" userId="S::v-dusomers@microsoft.com::88de94a9-35ce-4cf3-9428-fa417392392b" providerId="AD"/>
  <p188:author id="{785F14C2-7C9C-FB68-8D3E-027A1F15AA8F}" name="Lemba Cholen [Probationer]" initials="LC" userId="S::lemba.c@chillibreeze.com::2f304e1a-35a1-45ae-b8e9-b147fb5c5520" providerId="AD"/>
  <p188:author id="{52AD75C7-6B7A-F9E0-22C6-77223870412E}" name="Sergei Solntsev" initials="SS" userId="S::ssolntsev@microsoft.com::84668661-e0cb-4d93-8645-cec1fa2a68a8" providerId="AD"/>
  <p188:author id="{65E70CCE-0136-8621-A2EC-88DEE51B3F20}" name="Amber Waisanen" initials="AW" userId="S::amberw@microsoft.com::015a684b-c5c6-4872-a61d-43586cf092b4" providerId="AD"/>
  <p188:author id="{A5D03CDC-B4E9-C5A0-E47D-1D0C1686714E}" name="Kent Sucgang (CELA)" initials="K(" userId="S::kentsucgang@microsoft.com::da66670c-76ce-4d48-8782-51889970015e" providerId="AD"/>
  <p188:author id="{251871E8-1052-0574-57C0-60020D8857D0}" name="Saulo Machado" initials="SM" userId="S::samachad@microsoft.com::27113bbf-fdf8-43dc-8297-892970210243" providerId="AD"/>
  <p188:author id="{F73661F5-D9AF-BC2E-098C-F0E8BF0EA6C9}" name="Nidhi Chaudhry" initials="NC" userId="S::nichaudh@microsoft.com::a212df4e-42ef-43ee-b89a-b89468c47fc8" providerId="AD"/>
  <p188:author id="{ACF4A6FA-4FF2-037D-BA09-C6B41DE92783}" name="Rajiv Thandla" initials="RT" userId="Rajiv Thandl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3ECC"/>
    <a:srgbClr val="00518E"/>
    <a:srgbClr val="FFFFFF"/>
    <a:srgbClr val="EACCEF"/>
    <a:srgbClr val="ECCAEE"/>
    <a:srgbClr val="0078D4"/>
    <a:srgbClr val="2A446F"/>
    <a:srgbClr val="7E0083"/>
    <a:srgbClr val="3A003D"/>
    <a:srgbClr val="F0E8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E26BD-8E9E-4217-BE04-06E3C3C8D269}" v="127" dt="2026-03-04T00:05:03.972"/>
    <p1510:client id="{BB9C6236-C01F-4F00-0701-77165AA7E33C}" v="8" dt="2026-03-05T18:27:34.491"/>
    <p1510:client id="{C0B6AB20-6E56-4EFA-AC39-277BC8DE1780}" v="212" dt="2026-03-04T16:44:19.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omments/modernComment_126_8D7A5C3E.xml><?xml version="1.0" encoding="utf-8"?>
<p188:cmLst xmlns:a="http://schemas.openxmlformats.org/drawingml/2006/main" xmlns:r="http://schemas.openxmlformats.org/officeDocument/2006/relationships" xmlns:p188="http://schemas.microsoft.com/office/powerpoint/2018/8/main">
  <p188:cm id="{D48A0CCC-9204-40C4-A0C2-65719BB29D13}" authorId="{A5D03CDC-B4E9-C5A0-E47D-1D0C1686714E}" status="resolved" created="2026-03-03T04:31:22.246" complete="100000">
    <ac:txMkLst xmlns:ac="http://schemas.microsoft.com/office/drawing/2013/main/command">
      <pc:docMk xmlns:pc="http://schemas.microsoft.com/office/powerpoint/2013/main/command"/>
      <pc:sldMk xmlns:pc="http://schemas.microsoft.com/office/powerpoint/2013/main/command" cId="2373606462" sldId="294"/>
      <ac:spMk id="19" creationId="{EEF49C12-E1A6-60A7-502B-B76CAC1873BD}"/>
      <ac:txMk cp="15">
        <ac:context len="185" hash="3545076838"/>
      </ac:txMk>
    </ac:txMkLst>
    <p188:pos x="822360" y="807874"/>
    <p188:txBody>
      <a:bodyPr/>
      <a:lstStyle/>
      <a:p>
        <a:r>
          <a:rPr lang="en-US"/>
          <a:t>[@Tiffany Fuller] - please note that the RAI style guide advises against humanizing AI. In particular, it highlights "understand" as a word to avoid when describing AI capabilities. Considering this, I advise using an alternative like "analyze"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6165-ABC8-4FA1-BE91-485B83700693}" type="datetimeFigureOut">
              <a:rPr lang="en-US" smtClean="0"/>
              <a:t>3/5/2026</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77077-4E4C-471B-86C4-ADBCAD9D2B80}" type="slidenum">
              <a:rPr lang="en-US" smtClean="0"/>
              <a:t>‹#›</a:t>
            </a:fld>
            <a:endParaRPr lang="en-US"/>
          </a:p>
        </p:txBody>
      </p:sp>
    </p:spTree>
    <p:extLst>
      <p:ext uri="{BB962C8B-B14F-4D97-AF65-F5344CB8AC3E}">
        <p14:creationId xmlns:p14="http://schemas.microsoft.com/office/powerpoint/2010/main" val="2500003243"/>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Copilot Experiences Guide </a:t>
            </a:r>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171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7590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EA9AB-186F-4DFB-4307-22E558833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DAB06-7CBD-280B-05DA-2641ACC66D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CB6D24-DC0B-9B38-B1A7-5769A2C965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480ABC-9A4C-73D4-F294-FA406F7F85B2}"/>
              </a:ext>
            </a:extLst>
          </p:cNvPr>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153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012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3A2A2-BA50-CF03-54FF-2516651F0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18C89-F913-0F85-544F-9CEB3998FD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D07034-7F41-7DA5-2BB1-EE9837E82A25}"/>
              </a:ext>
            </a:extLst>
          </p:cNvPr>
          <p:cNvSpPr>
            <a:spLocks noGrp="1"/>
          </p:cNvSpPr>
          <p:nvPr>
            <p:ph type="body" idx="1"/>
          </p:nvPr>
        </p:nvSpPr>
        <p:spPr/>
        <p:txBody>
          <a:bodyPr/>
          <a:lstStyle/>
          <a:p>
            <a:r>
              <a:rPr lang="en-IN"/>
              <a:t>Agent Mode </a:t>
            </a:r>
          </a:p>
        </p:txBody>
      </p:sp>
      <p:sp>
        <p:nvSpPr>
          <p:cNvPr id="4" name="Slide Number Placeholder 3">
            <a:extLst>
              <a:ext uri="{FF2B5EF4-FFF2-40B4-BE49-F238E27FC236}">
                <a16:creationId xmlns:a16="http://schemas.microsoft.com/office/drawing/2014/main" id="{A8AFD221-2BE0-5308-EA63-54104B03DA63}"/>
              </a:ext>
            </a:extLst>
          </p:cNvPr>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111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3CC7E-2461-9205-64C7-BA187E6DC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EBBA5-AC78-3224-8718-4F75F28D99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7A0EE1-8C5C-1154-1255-52F7B8C4F6B3}"/>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491CFA31-CE51-A5CE-CE91-D09CA588898D}"/>
              </a:ext>
            </a:extLst>
          </p:cNvPr>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23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E8C5B-3415-4037-73D9-5CEB625C7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C2C7C-2E22-B11E-8446-84F19EC85B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AC01BF-517F-8A15-E83A-ADEB0E0E600B}"/>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4B89F19D-A190-B68F-8E17-60A74A5E42AD}"/>
              </a:ext>
            </a:extLst>
          </p:cNvPr>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3037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680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4229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48B44-D3DA-0F1B-16B9-231C8D1B96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513970"/>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FFCF9"/>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253977-7E82-37EF-39CE-E14182C6AD00}"/>
              </a:ext>
            </a:extLst>
          </p:cNvPr>
          <p:cNvGrpSpPr/>
          <p:nvPr userDrawn="1"/>
        </p:nvGrpSpPr>
        <p:grpSpPr>
          <a:xfrm>
            <a:off x="0" y="4787153"/>
            <a:ext cx="7772400" cy="5271247"/>
            <a:chOff x="0" y="4787153"/>
            <a:chExt cx="7772400" cy="5271247"/>
          </a:xfrm>
        </p:grpSpPr>
        <p:pic>
          <p:nvPicPr>
            <p:cNvPr id="3" name="Picture 2" descr="Close-up of a colorful object&#10;&#10;Description automatically generated">
              <a:extLst>
                <a:ext uri="{FF2B5EF4-FFF2-40B4-BE49-F238E27FC236}">
                  <a16:creationId xmlns:a16="http://schemas.microsoft.com/office/drawing/2014/main" id="{9480C054-C592-ABAC-8783-DF3AD8D62A25}"/>
                </a:ext>
              </a:extLst>
            </p:cNvPr>
            <p:cNvPicPr/>
            <p:nvPr/>
          </p:nvPicPr>
          <p:blipFill rotWithShape="1">
            <a:blip r:embed="rId2">
              <a:alphaModFix amt="17000"/>
            </a:blip>
            <a:srcRect l="3450" t="29532" r="31847" b="5471"/>
            <a:stretch>
              <a:fillRect/>
            </a:stretch>
          </p:blipFill>
          <p:spPr>
            <a:xfrm>
              <a:off x="0" y="4787155"/>
              <a:ext cx="7772400" cy="5271245"/>
            </a:xfrm>
            <a:custGeom>
              <a:avLst/>
              <a:gdLst>
                <a:gd name="csX0" fmla="*/ 0 w 7772400"/>
                <a:gd name="csY0" fmla="*/ 0 h 9518073"/>
                <a:gd name="csX1" fmla="*/ 7772400 w 7772400"/>
                <a:gd name="csY1" fmla="*/ 0 h 9518073"/>
                <a:gd name="csX2" fmla="*/ 7772400 w 7772400"/>
                <a:gd name="csY2" fmla="*/ 9518073 h 9518073"/>
                <a:gd name="csX3" fmla="*/ 0 w 7772400"/>
                <a:gd name="csY3" fmla="*/ 9518073 h 9518073"/>
              </a:gdLst>
              <a:ahLst/>
              <a:cxnLst>
                <a:cxn ang="0">
                  <a:pos x="csX0" y="csY0"/>
                </a:cxn>
                <a:cxn ang="0">
                  <a:pos x="csX1" y="csY1"/>
                </a:cxn>
                <a:cxn ang="0">
                  <a:pos x="csX2" y="csY2"/>
                </a:cxn>
                <a:cxn ang="0">
                  <a:pos x="csX3" y="csY3"/>
                </a:cxn>
              </a:cxnLst>
              <a:rect l="l" t="t" r="r" b="b"/>
              <a:pathLst>
                <a:path w="7772400" h="9518073">
                  <a:moveTo>
                    <a:pt x="0" y="0"/>
                  </a:moveTo>
                  <a:lnTo>
                    <a:pt x="7772400" y="0"/>
                  </a:lnTo>
                  <a:lnTo>
                    <a:pt x="7772400" y="9518073"/>
                  </a:lnTo>
                  <a:lnTo>
                    <a:pt x="0" y="9518073"/>
                  </a:lnTo>
                  <a:close/>
                </a:path>
              </a:pathLst>
            </a:custGeom>
            <a:solidFill>
              <a:srgbClr val="FAF3EE">
                <a:alpha val="0"/>
              </a:srgbClr>
            </a:solidFill>
          </p:spPr>
        </p:pic>
        <p:sp>
          <p:nvSpPr>
            <p:cNvPr id="5" name="Freeform: Shape 4">
              <a:extLst>
                <a:ext uri="{FF2B5EF4-FFF2-40B4-BE49-F238E27FC236}">
                  <a16:creationId xmlns:a16="http://schemas.microsoft.com/office/drawing/2014/main" id="{D119B7E6-B9D7-EF75-365E-0ADFDFC8BD3C}"/>
                </a:ext>
              </a:extLst>
            </p:cNvPr>
            <p:cNvSpPr/>
            <p:nvPr/>
          </p:nvSpPr>
          <p:spPr bwMode="auto">
            <a:xfrm>
              <a:off x="0" y="4787153"/>
              <a:ext cx="7772400" cy="2371054"/>
            </a:xfrm>
            <a:custGeom>
              <a:avLst/>
              <a:gdLst>
                <a:gd name="csX0" fmla="*/ 0 w 7772400"/>
                <a:gd name="csY0" fmla="*/ 0 h 1124119"/>
                <a:gd name="csX1" fmla="*/ 7772400 w 7772400"/>
                <a:gd name="csY1" fmla="*/ 0 h 1124119"/>
                <a:gd name="csX2" fmla="*/ 7772400 w 7772400"/>
                <a:gd name="csY2" fmla="*/ 1124119 h 1124119"/>
                <a:gd name="csX3" fmla="*/ 0 w 7772400"/>
                <a:gd name="csY3" fmla="*/ 1124119 h 1124119"/>
              </a:gdLst>
              <a:ahLst/>
              <a:cxnLst>
                <a:cxn ang="0">
                  <a:pos x="csX0" y="csY0"/>
                </a:cxn>
                <a:cxn ang="0">
                  <a:pos x="csX1" y="csY1"/>
                </a:cxn>
                <a:cxn ang="0">
                  <a:pos x="csX2" y="csY2"/>
                </a:cxn>
                <a:cxn ang="0">
                  <a:pos x="csX3" y="csY3"/>
                </a:cxn>
              </a:cxnLst>
              <a:rect l="l" t="t" r="r" b="b"/>
              <a:pathLst>
                <a:path w="7772400" h="1124119">
                  <a:moveTo>
                    <a:pt x="0" y="0"/>
                  </a:moveTo>
                  <a:lnTo>
                    <a:pt x="7772400" y="0"/>
                  </a:lnTo>
                  <a:lnTo>
                    <a:pt x="7772400" y="1124119"/>
                  </a:lnTo>
                  <a:lnTo>
                    <a:pt x="0" y="1124119"/>
                  </a:lnTo>
                  <a:close/>
                </a:path>
              </a:pathLst>
            </a:custGeom>
            <a:gradFill flip="none" rotWithShape="1">
              <a:gsLst>
                <a:gs pos="0">
                  <a:srgbClr val="FFFCF9"/>
                </a:gs>
                <a:gs pos="100000">
                  <a:srgbClr val="FFFCF9">
                    <a:alpha val="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grpSp>
      <p:pic>
        <p:nvPicPr>
          <p:cNvPr id="7" name="Picture 4">
            <a:extLst>
              <a:ext uri="{FF2B5EF4-FFF2-40B4-BE49-F238E27FC236}">
                <a16:creationId xmlns:a16="http://schemas.microsoft.com/office/drawing/2014/main" id="{B1E6B6AF-09D3-1925-446D-5EBBC5529814}"/>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444500" y="9554910"/>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AF0075-BC5F-9003-0604-B9B4DD3406F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sp>
        <p:nvSpPr>
          <p:cNvPr id="8" name="Slide Number Placeholder 5">
            <a:extLst>
              <a:ext uri="{FF2B5EF4-FFF2-40B4-BE49-F238E27FC236}">
                <a16:creationId xmlns:a16="http://schemas.microsoft.com/office/drawing/2014/main" id="{D9A80629-0AAB-4691-EE1C-4314AF282AFA}"/>
              </a:ext>
            </a:extLst>
          </p:cNvPr>
          <p:cNvSpPr>
            <a:spLocks noGrp="1"/>
          </p:cNvSpPr>
          <p:nvPr>
            <p:ph type="sldNum" sz="quarter" idx="12"/>
          </p:nvPr>
        </p:nvSpPr>
        <p:spPr>
          <a:xfrm>
            <a:off x="5591810" y="9665646"/>
            <a:ext cx="1748790" cy="126054"/>
          </a:xfrm>
        </p:spPr>
        <p:txBody>
          <a:bodyPr lIns="0" tIns="0" rIns="0" bIns="0" anchor="ctr">
            <a:noAutofit/>
          </a:bodyPr>
          <a:lstStyle>
            <a:lvl1pPr algn="r">
              <a:defRPr sz="1000"/>
            </a:lvl1pPr>
          </a:lstStyle>
          <a:p>
            <a:fld id="{BF64B658-AF8F-7D4C-AC24-1E662CA57B6D}" type="slidenum">
              <a:rPr lang="en-US" smtClean="0"/>
              <a:pPr/>
              <a:t>‹#›</a:t>
            </a:fld>
            <a:endParaRPr lang="en-US" sz="1000"/>
          </a:p>
        </p:txBody>
      </p:sp>
    </p:spTree>
    <p:extLst>
      <p:ext uri="{BB962C8B-B14F-4D97-AF65-F5344CB8AC3E}">
        <p14:creationId xmlns:p14="http://schemas.microsoft.com/office/powerpoint/2010/main" val="1142859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CF9"/>
        </a:solidFill>
        <a:effectLst/>
      </p:bgPr>
    </p:bg>
    <p:spTree>
      <p:nvGrpSpPr>
        <p:cNvPr id="1" name=""/>
        <p:cNvGrpSpPr/>
        <p:nvPr/>
      </p:nvGrpSpPr>
      <p:grpSpPr>
        <a:xfrm>
          <a:off x="0" y="0"/>
          <a:ext cx="0" cy="0"/>
          <a:chOff x="0" y="0"/>
          <a:chExt cx="0" cy="0"/>
        </a:xfrm>
      </p:grpSpPr>
      <p:pic>
        <p:nvPicPr>
          <p:cNvPr id="10" name="Picture 9" descr="Close-up of a colorful object&#10;&#10;Description automatically generated">
            <a:extLst>
              <a:ext uri="{FF2B5EF4-FFF2-40B4-BE49-F238E27FC236}">
                <a16:creationId xmlns:a16="http://schemas.microsoft.com/office/drawing/2014/main" id="{5A43469A-13F3-BB92-FEA3-A0A3437EB741}"/>
              </a:ext>
            </a:extLst>
          </p:cNvPr>
          <p:cNvPicPr/>
          <p:nvPr userDrawn="1"/>
        </p:nvPicPr>
        <p:blipFill rotWithShape="1">
          <a:blip r:embed="rId2">
            <a:alphaModFix amt="17000"/>
          </a:blip>
          <a:srcRect l="2211" t="6288" r="49694" b="1026"/>
          <a:stretch>
            <a:fillRect/>
          </a:stretch>
        </p:blipFill>
        <p:spPr>
          <a:xfrm>
            <a:off x="0" y="540327"/>
            <a:ext cx="7772400" cy="9518073"/>
          </a:xfrm>
          <a:custGeom>
            <a:avLst/>
            <a:gdLst>
              <a:gd name="csX0" fmla="*/ 0 w 7772400"/>
              <a:gd name="csY0" fmla="*/ 0 h 9518073"/>
              <a:gd name="csX1" fmla="*/ 7772400 w 7772400"/>
              <a:gd name="csY1" fmla="*/ 0 h 9518073"/>
              <a:gd name="csX2" fmla="*/ 7772400 w 7772400"/>
              <a:gd name="csY2" fmla="*/ 9518073 h 9518073"/>
              <a:gd name="csX3" fmla="*/ 0 w 7772400"/>
              <a:gd name="csY3" fmla="*/ 9518073 h 9518073"/>
            </a:gdLst>
            <a:ahLst/>
            <a:cxnLst>
              <a:cxn ang="0">
                <a:pos x="csX0" y="csY0"/>
              </a:cxn>
              <a:cxn ang="0">
                <a:pos x="csX1" y="csY1"/>
              </a:cxn>
              <a:cxn ang="0">
                <a:pos x="csX2" y="csY2"/>
              </a:cxn>
              <a:cxn ang="0">
                <a:pos x="csX3" y="csY3"/>
              </a:cxn>
            </a:cxnLst>
            <a:rect l="l" t="t" r="r" b="b"/>
            <a:pathLst>
              <a:path w="7772400" h="9518073">
                <a:moveTo>
                  <a:pt x="0" y="0"/>
                </a:moveTo>
                <a:lnTo>
                  <a:pt x="7772400" y="0"/>
                </a:lnTo>
                <a:lnTo>
                  <a:pt x="7772400" y="9518073"/>
                </a:lnTo>
                <a:lnTo>
                  <a:pt x="0" y="9518073"/>
                </a:lnTo>
                <a:close/>
              </a:path>
            </a:pathLst>
          </a:custGeom>
          <a:solidFill>
            <a:srgbClr val="FAF3EE">
              <a:alpha val="0"/>
            </a:srgbClr>
          </a:solidFill>
        </p:spPr>
      </p:pic>
      <p:pic>
        <p:nvPicPr>
          <p:cNvPr id="6" name="Picture 5">
            <a:extLst>
              <a:ext uri="{FF2B5EF4-FFF2-40B4-BE49-F238E27FC236}">
                <a16:creationId xmlns:a16="http://schemas.microsoft.com/office/drawing/2014/main" id="{59238670-F718-DF06-6E09-4968993F1166}"/>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pic>
        <p:nvPicPr>
          <p:cNvPr id="7" name="Picture 4">
            <a:extLst>
              <a:ext uri="{FF2B5EF4-FFF2-40B4-BE49-F238E27FC236}">
                <a16:creationId xmlns:a16="http://schemas.microsoft.com/office/drawing/2014/main" id="{50131B42-D96F-82B4-D3E6-A07E02E6E3B8}"/>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444500" y="9554910"/>
            <a:ext cx="1110466" cy="236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99ECA9B1-EFA2-CB50-B1F0-1AB72519D56D}"/>
              </a:ext>
            </a:extLst>
          </p:cNvPr>
          <p:cNvSpPr>
            <a:spLocks noGrp="1"/>
          </p:cNvSpPr>
          <p:nvPr>
            <p:ph type="sldNum" sz="quarter" idx="12"/>
          </p:nvPr>
        </p:nvSpPr>
        <p:spPr>
          <a:xfrm>
            <a:off x="5591810" y="9665646"/>
            <a:ext cx="1748790" cy="126054"/>
          </a:xfrm>
        </p:spPr>
        <p:txBody>
          <a:bodyPr lIns="0" tIns="0" rIns="0" bIns="0" anchor="ctr">
            <a:noAutofit/>
          </a:bodyPr>
          <a:lstStyle>
            <a:lvl1pPr algn="r">
              <a:defRPr sz="1000"/>
            </a:lvl1pPr>
          </a:lstStyle>
          <a:p>
            <a:fld id="{BF64B658-AF8F-7D4C-AC24-1E662CA57B6D}" type="slidenum">
              <a:rPr lang="en-US" smtClean="0"/>
              <a:pPr/>
              <a:t>‹#›</a:t>
            </a:fld>
            <a:endParaRPr lang="en-US" sz="1000"/>
          </a:p>
        </p:txBody>
      </p:sp>
    </p:spTree>
    <p:extLst>
      <p:ext uri="{BB962C8B-B14F-4D97-AF65-F5344CB8AC3E}">
        <p14:creationId xmlns:p14="http://schemas.microsoft.com/office/powerpoint/2010/main" val="383500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015538"/>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FFFCF9"/>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DE70E27-0364-56D1-6096-120084214F1F}"/>
              </a:ext>
            </a:extLst>
          </p:cNvPr>
          <p:cNvSpPr>
            <a:spLocks noGrp="1"/>
          </p:cNvSpPr>
          <p:nvPr>
            <p:ph type="sldNum" sz="quarter" idx="12"/>
          </p:nvPr>
        </p:nvSpPr>
        <p:spPr>
          <a:xfrm>
            <a:off x="5591810" y="9665646"/>
            <a:ext cx="1748790" cy="126054"/>
          </a:xfrm>
        </p:spPr>
        <p:txBody>
          <a:bodyPr lIns="0" tIns="0" rIns="0" bIns="0" anchor="ctr">
            <a:noAutofit/>
          </a:bodyPr>
          <a:lstStyle>
            <a:lvl1pPr algn="r">
              <a:defRPr sz="1000"/>
            </a:lvl1pPr>
          </a:lstStyle>
          <a:p>
            <a:fld id="{BF64B658-AF8F-7D4C-AC24-1E662CA57B6D}" type="slidenum">
              <a:rPr lang="en-US" smtClean="0"/>
              <a:pPr/>
              <a:t>‹#›</a:t>
            </a:fld>
            <a:endParaRPr lang="en-US" sz="1000"/>
          </a:p>
        </p:txBody>
      </p:sp>
      <p:pic>
        <p:nvPicPr>
          <p:cNvPr id="4" name="Picture 4">
            <a:extLst>
              <a:ext uri="{FF2B5EF4-FFF2-40B4-BE49-F238E27FC236}">
                <a16:creationId xmlns:a16="http://schemas.microsoft.com/office/drawing/2014/main" id="{3A7A6D68-C2E0-D9FF-8724-4EA064C42F1B}"/>
              </a:ext>
            </a:extLst>
          </p:cNvPr>
          <p:cNvPicPr>
            <a:picLocks noChangeAspect="1" noChangeArrowheads="1"/>
          </p:cNvPicPr>
          <p:nvPr userDrawn="1"/>
        </p:nvPicPr>
        <p:blipFill>
          <a:blip r:embed="rId2">
            <a:alphaModFix/>
            <a:extLst>
              <a:ext uri="{28A0092B-C50C-407E-A947-70E740481C1C}">
                <a14:useLocalDpi xmlns:a14="http://schemas.microsoft.com/office/drawing/2010/main" val="0"/>
              </a:ext>
            </a:extLst>
          </a:blip>
          <a:srcRect/>
          <a:stretch>
            <a:fillRect/>
          </a:stretch>
        </p:blipFill>
        <p:spPr bwMode="auto">
          <a:xfrm>
            <a:off x="444500" y="9554910"/>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AF0075-BC5F-9003-0604-B9B4DD3406F4}"/>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spTree>
    <p:extLst>
      <p:ext uri="{BB962C8B-B14F-4D97-AF65-F5344CB8AC3E}">
        <p14:creationId xmlns:p14="http://schemas.microsoft.com/office/powerpoint/2010/main" val="234514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FFCF9"/>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253977-7E82-37EF-39CE-E14182C6AD00}"/>
              </a:ext>
            </a:extLst>
          </p:cNvPr>
          <p:cNvGrpSpPr/>
          <p:nvPr userDrawn="1"/>
        </p:nvGrpSpPr>
        <p:grpSpPr>
          <a:xfrm>
            <a:off x="0" y="4787153"/>
            <a:ext cx="7772400" cy="5271247"/>
            <a:chOff x="0" y="4787153"/>
            <a:chExt cx="7772400" cy="5271247"/>
          </a:xfrm>
        </p:grpSpPr>
        <p:pic>
          <p:nvPicPr>
            <p:cNvPr id="3" name="Picture 2" descr="Close-up of a colorful object&#10;&#10;Description automatically generated">
              <a:extLst>
                <a:ext uri="{FF2B5EF4-FFF2-40B4-BE49-F238E27FC236}">
                  <a16:creationId xmlns:a16="http://schemas.microsoft.com/office/drawing/2014/main" id="{9480C054-C592-ABAC-8783-DF3AD8D62A25}"/>
                </a:ext>
              </a:extLst>
            </p:cNvPr>
            <p:cNvPicPr/>
            <p:nvPr/>
          </p:nvPicPr>
          <p:blipFill rotWithShape="1">
            <a:blip r:embed="rId2">
              <a:alphaModFix amt="17000"/>
            </a:blip>
            <a:srcRect l="3450" t="29532" r="31847" b="5471"/>
            <a:stretch>
              <a:fillRect/>
            </a:stretch>
          </p:blipFill>
          <p:spPr>
            <a:xfrm>
              <a:off x="0" y="4787155"/>
              <a:ext cx="7772400" cy="5271245"/>
            </a:xfrm>
            <a:custGeom>
              <a:avLst/>
              <a:gdLst>
                <a:gd name="csX0" fmla="*/ 0 w 7772400"/>
                <a:gd name="csY0" fmla="*/ 0 h 9518073"/>
                <a:gd name="csX1" fmla="*/ 7772400 w 7772400"/>
                <a:gd name="csY1" fmla="*/ 0 h 9518073"/>
                <a:gd name="csX2" fmla="*/ 7772400 w 7772400"/>
                <a:gd name="csY2" fmla="*/ 9518073 h 9518073"/>
                <a:gd name="csX3" fmla="*/ 0 w 7772400"/>
                <a:gd name="csY3" fmla="*/ 9518073 h 9518073"/>
              </a:gdLst>
              <a:ahLst/>
              <a:cxnLst>
                <a:cxn ang="0">
                  <a:pos x="csX0" y="csY0"/>
                </a:cxn>
                <a:cxn ang="0">
                  <a:pos x="csX1" y="csY1"/>
                </a:cxn>
                <a:cxn ang="0">
                  <a:pos x="csX2" y="csY2"/>
                </a:cxn>
                <a:cxn ang="0">
                  <a:pos x="csX3" y="csY3"/>
                </a:cxn>
              </a:cxnLst>
              <a:rect l="l" t="t" r="r" b="b"/>
              <a:pathLst>
                <a:path w="7772400" h="9518073">
                  <a:moveTo>
                    <a:pt x="0" y="0"/>
                  </a:moveTo>
                  <a:lnTo>
                    <a:pt x="7772400" y="0"/>
                  </a:lnTo>
                  <a:lnTo>
                    <a:pt x="7772400" y="9518073"/>
                  </a:lnTo>
                  <a:lnTo>
                    <a:pt x="0" y="9518073"/>
                  </a:lnTo>
                  <a:close/>
                </a:path>
              </a:pathLst>
            </a:custGeom>
            <a:solidFill>
              <a:srgbClr val="FAF3EE">
                <a:alpha val="0"/>
              </a:srgbClr>
            </a:solidFill>
          </p:spPr>
        </p:pic>
        <p:sp>
          <p:nvSpPr>
            <p:cNvPr id="5" name="Freeform: Shape 4">
              <a:extLst>
                <a:ext uri="{FF2B5EF4-FFF2-40B4-BE49-F238E27FC236}">
                  <a16:creationId xmlns:a16="http://schemas.microsoft.com/office/drawing/2014/main" id="{D119B7E6-B9D7-EF75-365E-0ADFDFC8BD3C}"/>
                </a:ext>
              </a:extLst>
            </p:cNvPr>
            <p:cNvSpPr/>
            <p:nvPr/>
          </p:nvSpPr>
          <p:spPr bwMode="auto">
            <a:xfrm>
              <a:off x="0" y="4787153"/>
              <a:ext cx="7772400" cy="2371054"/>
            </a:xfrm>
            <a:custGeom>
              <a:avLst/>
              <a:gdLst>
                <a:gd name="csX0" fmla="*/ 0 w 7772400"/>
                <a:gd name="csY0" fmla="*/ 0 h 1124119"/>
                <a:gd name="csX1" fmla="*/ 7772400 w 7772400"/>
                <a:gd name="csY1" fmla="*/ 0 h 1124119"/>
                <a:gd name="csX2" fmla="*/ 7772400 w 7772400"/>
                <a:gd name="csY2" fmla="*/ 1124119 h 1124119"/>
                <a:gd name="csX3" fmla="*/ 0 w 7772400"/>
                <a:gd name="csY3" fmla="*/ 1124119 h 1124119"/>
              </a:gdLst>
              <a:ahLst/>
              <a:cxnLst>
                <a:cxn ang="0">
                  <a:pos x="csX0" y="csY0"/>
                </a:cxn>
                <a:cxn ang="0">
                  <a:pos x="csX1" y="csY1"/>
                </a:cxn>
                <a:cxn ang="0">
                  <a:pos x="csX2" y="csY2"/>
                </a:cxn>
                <a:cxn ang="0">
                  <a:pos x="csX3" y="csY3"/>
                </a:cxn>
              </a:cxnLst>
              <a:rect l="l" t="t" r="r" b="b"/>
              <a:pathLst>
                <a:path w="7772400" h="1124119">
                  <a:moveTo>
                    <a:pt x="0" y="0"/>
                  </a:moveTo>
                  <a:lnTo>
                    <a:pt x="7772400" y="0"/>
                  </a:lnTo>
                  <a:lnTo>
                    <a:pt x="7772400" y="1124119"/>
                  </a:lnTo>
                  <a:lnTo>
                    <a:pt x="0" y="1124119"/>
                  </a:lnTo>
                  <a:close/>
                </a:path>
              </a:pathLst>
            </a:custGeom>
            <a:gradFill flip="none" rotWithShape="1">
              <a:gsLst>
                <a:gs pos="0">
                  <a:srgbClr val="FFFCF9"/>
                </a:gs>
                <a:gs pos="100000">
                  <a:srgbClr val="FFFCF9">
                    <a:alpha val="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grpSp>
      <p:pic>
        <p:nvPicPr>
          <p:cNvPr id="7" name="Picture 4">
            <a:extLst>
              <a:ext uri="{FF2B5EF4-FFF2-40B4-BE49-F238E27FC236}">
                <a16:creationId xmlns:a16="http://schemas.microsoft.com/office/drawing/2014/main" id="{B1E6B6AF-09D3-1925-446D-5EBBC5529814}"/>
              </a:ext>
            </a:extLst>
          </p:cNvPr>
          <p:cNvPicPr>
            <a:picLocks noChangeAspect="1" noChangeArrowheads="1"/>
          </p:cNvPicPr>
          <p:nvPr userDrawn="1"/>
        </p:nvPicPr>
        <p:blipFill>
          <a:blip r:embed="rId3">
            <a:alphaModFix/>
            <a:extLst>
              <a:ext uri="{28A0092B-C50C-407E-A947-70E740481C1C}">
                <a14:useLocalDpi xmlns:a14="http://schemas.microsoft.com/office/drawing/2010/main" val="0"/>
              </a:ext>
            </a:extLst>
          </a:blip>
          <a:srcRect/>
          <a:stretch>
            <a:fillRect/>
          </a:stretch>
        </p:blipFill>
        <p:spPr bwMode="auto">
          <a:xfrm>
            <a:off x="444500" y="9554910"/>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AF0075-BC5F-9003-0604-B9B4DD3406F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sp>
        <p:nvSpPr>
          <p:cNvPr id="8" name="Slide Number Placeholder 5">
            <a:extLst>
              <a:ext uri="{FF2B5EF4-FFF2-40B4-BE49-F238E27FC236}">
                <a16:creationId xmlns:a16="http://schemas.microsoft.com/office/drawing/2014/main" id="{D9A80629-0AAB-4691-EE1C-4314AF282AFA}"/>
              </a:ext>
            </a:extLst>
          </p:cNvPr>
          <p:cNvSpPr>
            <a:spLocks noGrp="1"/>
          </p:cNvSpPr>
          <p:nvPr>
            <p:ph type="sldNum" sz="quarter" idx="12"/>
          </p:nvPr>
        </p:nvSpPr>
        <p:spPr>
          <a:xfrm>
            <a:off x="5591810" y="9665646"/>
            <a:ext cx="1748790" cy="126054"/>
          </a:xfrm>
        </p:spPr>
        <p:txBody>
          <a:bodyPr lIns="0" tIns="0" rIns="0" bIns="0" anchor="ctr">
            <a:noAutofit/>
          </a:bodyPr>
          <a:lstStyle>
            <a:lvl1pPr algn="r">
              <a:defRPr sz="1000"/>
            </a:lvl1pPr>
          </a:lstStyle>
          <a:p>
            <a:fld id="{BF64B658-AF8F-7D4C-AC24-1E662CA57B6D}" type="slidenum">
              <a:rPr lang="en-US" smtClean="0"/>
              <a:pPr/>
              <a:t>‹#›</a:t>
            </a:fld>
            <a:endParaRPr lang="en-US" sz="1000"/>
          </a:p>
        </p:txBody>
      </p:sp>
    </p:spTree>
    <p:extLst>
      <p:ext uri="{BB962C8B-B14F-4D97-AF65-F5344CB8AC3E}">
        <p14:creationId xmlns:p14="http://schemas.microsoft.com/office/powerpoint/2010/main" val="381714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CF9"/>
        </a:solidFill>
        <a:effectLst/>
      </p:bgPr>
    </p:bg>
    <p:spTree>
      <p:nvGrpSpPr>
        <p:cNvPr id="1" name=""/>
        <p:cNvGrpSpPr/>
        <p:nvPr/>
      </p:nvGrpSpPr>
      <p:grpSpPr>
        <a:xfrm>
          <a:off x="0" y="0"/>
          <a:ext cx="0" cy="0"/>
          <a:chOff x="0" y="0"/>
          <a:chExt cx="0" cy="0"/>
        </a:xfrm>
      </p:grpSpPr>
      <p:pic>
        <p:nvPicPr>
          <p:cNvPr id="10" name="Picture 9" descr="Close-up of a colorful object&#10;&#10;Description automatically generated">
            <a:extLst>
              <a:ext uri="{FF2B5EF4-FFF2-40B4-BE49-F238E27FC236}">
                <a16:creationId xmlns:a16="http://schemas.microsoft.com/office/drawing/2014/main" id="{5A43469A-13F3-BB92-FEA3-A0A3437EB741}"/>
              </a:ext>
            </a:extLst>
          </p:cNvPr>
          <p:cNvPicPr/>
          <p:nvPr userDrawn="1"/>
        </p:nvPicPr>
        <p:blipFill rotWithShape="1">
          <a:blip r:embed="rId2">
            <a:alphaModFix amt="17000"/>
          </a:blip>
          <a:srcRect l="2211" t="6288" r="49694" b="1026"/>
          <a:stretch>
            <a:fillRect/>
          </a:stretch>
        </p:blipFill>
        <p:spPr>
          <a:xfrm>
            <a:off x="0" y="540327"/>
            <a:ext cx="7772400" cy="9518073"/>
          </a:xfrm>
          <a:custGeom>
            <a:avLst/>
            <a:gdLst>
              <a:gd name="csX0" fmla="*/ 0 w 7772400"/>
              <a:gd name="csY0" fmla="*/ 0 h 9518073"/>
              <a:gd name="csX1" fmla="*/ 7772400 w 7772400"/>
              <a:gd name="csY1" fmla="*/ 0 h 9518073"/>
              <a:gd name="csX2" fmla="*/ 7772400 w 7772400"/>
              <a:gd name="csY2" fmla="*/ 9518073 h 9518073"/>
              <a:gd name="csX3" fmla="*/ 0 w 7772400"/>
              <a:gd name="csY3" fmla="*/ 9518073 h 9518073"/>
            </a:gdLst>
            <a:ahLst/>
            <a:cxnLst>
              <a:cxn ang="0">
                <a:pos x="csX0" y="csY0"/>
              </a:cxn>
              <a:cxn ang="0">
                <a:pos x="csX1" y="csY1"/>
              </a:cxn>
              <a:cxn ang="0">
                <a:pos x="csX2" y="csY2"/>
              </a:cxn>
              <a:cxn ang="0">
                <a:pos x="csX3" y="csY3"/>
              </a:cxn>
            </a:cxnLst>
            <a:rect l="l" t="t" r="r" b="b"/>
            <a:pathLst>
              <a:path w="7772400" h="9518073">
                <a:moveTo>
                  <a:pt x="0" y="0"/>
                </a:moveTo>
                <a:lnTo>
                  <a:pt x="7772400" y="0"/>
                </a:lnTo>
                <a:lnTo>
                  <a:pt x="7772400" y="9518073"/>
                </a:lnTo>
                <a:lnTo>
                  <a:pt x="0" y="9518073"/>
                </a:lnTo>
                <a:close/>
              </a:path>
            </a:pathLst>
          </a:custGeom>
          <a:solidFill>
            <a:srgbClr val="FAF3EE">
              <a:alpha val="0"/>
            </a:srgbClr>
          </a:solidFill>
        </p:spPr>
      </p:pic>
      <p:pic>
        <p:nvPicPr>
          <p:cNvPr id="6" name="Picture 5">
            <a:extLst>
              <a:ext uri="{FF2B5EF4-FFF2-40B4-BE49-F238E27FC236}">
                <a16:creationId xmlns:a16="http://schemas.microsoft.com/office/drawing/2014/main" id="{59238670-F718-DF06-6E09-4968993F1166}"/>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pic>
        <p:nvPicPr>
          <p:cNvPr id="7" name="Picture 4">
            <a:extLst>
              <a:ext uri="{FF2B5EF4-FFF2-40B4-BE49-F238E27FC236}">
                <a16:creationId xmlns:a16="http://schemas.microsoft.com/office/drawing/2014/main" id="{50131B42-D96F-82B4-D3E6-A07E02E6E3B8}"/>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444500" y="9554910"/>
            <a:ext cx="1110466" cy="236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99ECA9B1-EFA2-CB50-B1F0-1AB72519D56D}"/>
              </a:ext>
            </a:extLst>
          </p:cNvPr>
          <p:cNvSpPr>
            <a:spLocks noGrp="1"/>
          </p:cNvSpPr>
          <p:nvPr>
            <p:ph type="sldNum" sz="quarter" idx="12"/>
          </p:nvPr>
        </p:nvSpPr>
        <p:spPr>
          <a:xfrm>
            <a:off x="5591810" y="9665646"/>
            <a:ext cx="1748790" cy="126054"/>
          </a:xfrm>
        </p:spPr>
        <p:txBody>
          <a:bodyPr lIns="0" tIns="0" rIns="0" bIns="0" anchor="ctr">
            <a:noAutofit/>
          </a:bodyPr>
          <a:lstStyle>
            <a:lvl1pPr algn="r">
              <a:defRPr sz="1000"/>
            </a:lvl1pPr>
          </a:lstStyle>
          <a:p>
            <a:fld id="{BF64B658-AF8F-7D4C-AC24-1E662CA57B6D}" type="slidenum">
              <a:rPr lang="en-US" smtClean="0"/>
              <a:pPr/>
              <a:t>‹#›</a:t>
            </a:fld>
            <a:endParaRPr lang="en-US" sz="1000"/>
          </a:p>
        </p:txBody>
      </p:sp>
    </p:spTree>
    <p:extLst>
      <p:ext uri="{BB962C8B-B14F-4D97-AF65-F5344CB8AC3E}">
        <p14:creationId xmlns:p14="http://schemas.microsoft.com/office/powerpoint/2010/main" val="1402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48B44-D3DA-0F1B-16B9-231C8D1B96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1980277"/>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04519"/>
      </p:ext>
    </p:extLst>
  </p:cSld>
  <p:clrMapOvr>
    <a:masterClrMapping/>
  </p:clrMapOvr>
  <p:transition>
    <p:fade/>
  </p:transition>
  <p:extLst>
    <p:ext uri="{DCECCB84-F9BA-43D5-87BE-67443E8EF086}">
      <p15:sldGuideLst xmlns:p15="http://schemas.microsoft.com/office/powerpoint/2012/main">
        <p15:guide id="28" orient="horz" pos="996">
          <p15:clr>
            <a:srgbClr val="5ACBF0"/>
          </p15:clr>
        </p15:guide>
        <p15:guide id="29" orient="horz" pos="1398">
          <p15:clr>
            <a:srgbClr val="5ACBF0"/>
          </p15:clr>
        </p15:guide>
        <p15:guide id="30" orient="horz" pos="31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7709D-D3F7-2875-EDD7-F2F90E2B1ED6}"/>
              </a:ext>
            </a:extLst>
          </p:cNvPr>
          <p:cNvPicPr>
            <a:picLocks noChangeAspect="1"/>
          </p:cNvPicPr>
          <p:nvPr userDrawn="1"/>
        </p:nvPicPr>
        <p:blipFill rotWithShape="1">
          <a:blip r:embed="rId2"/>
          <a:srcRect l="2886" r="47142"/>
          <a:stretch>
            <a:fillRect/>
          </a:stretch>
        </p:blipFill>
        <p:spPr>
          <a:xfrm>
            <a:off x="0" y="0"/>
            <a:ext cx="7772400" cy="10058400"/>
          </a:xfrm>
          <a:prstGeom prst="rect">
            <a:avLst/>
          </a:prstGeom>
        </p:spPr>
      </p:pic>
    </p:spTree>
    <p:extLst>
      <p:ext uri="{BB962C8B-B14F-4D97-AF65-F5344CB8AC3E}">
        <p14:creationId xmlns:p14="http://schemas.microsoft.com/office/powerpoint/2010/main" val="19065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FFFCF9"/>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DE70E27-0364-56D1-6096-120084214F1F}"/>
              </a:ext>
            </a:extLst>
          </p:cNvPr>
          <p:cNvSpPr>
            <a:spLocks noGrp="1"/>
          </p:cNvSpPr>
          <p:nvPr>
            <p:ph type="sldNum" sz="quarter" idx="12"/>
          </p:nvPr>
        </p:nvSpPr>
        <p:spPr>
          <a:xfrm>
            <a:off x="5591810" y="9665646"/>
            <a:ext cx="1748790" cy="126054"/>
          </a:xfrm>
        </p:spPr>
        <p:txBody>
          <a:bodyPr lIns="0" tIns="0" rIns="0" bIns="0" anchor="ctr">
            <a:noAutofit/>
          </a:bodyPr>
          <a:lstStyle>
            <a:lvl1pPr algn="r">
              <a:defRPr sz="1000"/>
            </a:lvl1pPr>
          </a:lstStyle>
          <a:p>
            <a:fld id="{BF64B658-AF8F-7D4C-AC24-1E662CA57B6D}" type="slidenum">
              <a:rPr lang="en-US" smtClean="0"/>
              <a:pPr/>
              <a:t>‹#›</a:t>
            </a:fld>
            <a:endParaRPr lang="en-US" sz="1000"/>
          </a:p>
        </p:txBody>
      </p:sp>
      <p:pic>
        <p:nvPicPr>
          <p:cNvPr id="4" name="Picture 4">
            <a:extLst>
              <a:ext uri="{FF2B5EF4-FFF2-40B4-BE49-F238E27FC236}">
                <a16:creationId xmlns:a16="http://schemas.microsoft.com/office/drawing/2014/main" id="{3A7A6D68-C2E0-D9FF-8724-4EA064C42F1B}"/>
              </a:ext>
            </a:extLst>
          </p:cNvPr>
          <p:cNvPicPr>
            <a:picLocks noChangeAspect="1" noChangeArrowheads="1"/>
          </p:cNvPicPr>
          <p:nvPr userDrawn="1"/>
        </p:nvPicPr>
        <p:blipFill>
          <a:blip r:embed="rId2">
            <a:alphaModFix/>
            <a:extLst>
              <a:ext uri="{28A0092B-C50C-407E-A947-70E740481C1C}">
                <a14:useLocalDpi xmlns:a14="http://schemas.microsoft.com/office/drawing/2010/main" val="0"/>
              </a:ext>
            </a:extLst>
          </a:blip>
          <a:srcRect/>
          <a:stretch>
            <a:fillRect/>
          </a:stretch>
        </p:blipFill>
        <p:spPr bwMode="auto">
          <a:xfrm>
            <a:off x="444500" y="9554910"/>
            <a:ext cx="1110466" cy="236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AF0075-BC5F-9003-0604-B9B4DD3406F4}"/>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rcRect l="9687" t="59915" r="4623" b="35332"/>
          <a:stretch>
            <a:fillRect/>
          </a:stretch>
        </p:blipFill>
        <p:spPr>
          <a:xfrm flipH="1">
            <a:off x="0" y="0"/>
            <a:ext cx="7772400" cy="540327"/>
          </a:xfrm>
          <a:prstGeom prst="rect">
            <a:avLst/>
          </a:prstGeom>
        </p:spPr>
      </p:pic>
    </p:spTree>
    <p:extLst>
      <p:ext uri="{BB962C8B-B14F-4D97-AF65-F5344CB8AC3E}">
        <p14:creationId xmlns:p14="http://schemas.microsoft.com/office/powerpoint/2010/main" val="3755273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444500"/>
            <a:ext cx="6854760" cy="32592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0" y="1890695"/>
            <a:ext cx="6854760" cy="93692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1"/>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rotWithShape="1">
          <a:blip>
            <a:extLst>
              <a:ext uri="{96DAC541-7B7A-43D3-8B79-37D633B846F1}">
                <asvg:svgBlip xmlns:asvg="http://schemas.microsoft.com/office/drawing/2016/SVG/main" r:embed="rId7"/>
              </a:ext>
            </a:extLst>
          </a:blip>
          <a:srcRect t="437" b="-1487"/>
          <a:stretch>
            <a:fillRect/>
          </a:stretch>
        </p:blipFill>
        <p:spPr>
          <a:xfrm rot="5400000">
            <a:off x="3882165" y="4012796"/>
            <a:ext cx="10058400" cy="2032813"/>
          </a:xfrm>
          <a:prstGeom prst="rect">
            <a:avLst/>
          </a:prstGeom>
        </p:spPr>
      </p:pic>
    </p:spTree>
    <p:extLst>
      <p:ext uri="{BB962C8B-B14F-4D97-AF65-F5344CB8AC3E}">
        <p14:creationId xmlns:p14="http://schemas.microsoft.com/office/powerpoint/2010/main" val="40850214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Lst>
  <p:transition>
    <p:fade/>
  </p:transition>
  <p:hf hdr="0" ftr="0" dt="0"/>
  <p:txStyles>
    <p:title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p:titleStyle>
    <p:bodyStyle>
      <a:lvl1pPr marL="128595"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88" kern="1200" spc="0" baseline="0">
          <a:solidFill>
            <a:schemeClr val="tx1"/>
          </a:solidFill>
          <a:latin typeface="+mn-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3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27"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24695" rtl="0" eaLnBrk="1" latinLnBrk="0" hangingPunct="1">
        <a:defRPr sz="1013" kern="1200">
          <a:solidFill>
            <a:schemeClr val="tx1"/>
          </a:solidFill>
          <a:latin typeface="+mn-lt"/>
          <a:ea typeface="+mn-ea"/>
          <a:cs typeface="+mn-cs"/>
        </a:defRPr>
      </a:lvl1pPr>
      <a:lvl2pPr marL="262348" algn="l" defTabSz="524695" rtl="0" eaLnBrk="1" latinLnBrk="0" hangingPunct="1">
        <a:defRPr sz="1013" kern="1200">
          <a:solidFill>
            <a:schemeClr val="tx1"/>
          </a:solidFill>
          <a:latin typeface="+mn-lt"/>
          <a:ea typeface="+mn-ea"/>
          <a:cs typeface="+mn-cs"/>
        </a:defRPr>
      </a:lvl2pPr>
      <a:lvl3pPr marL="524695" algn="l" defTabSz="524695" rtl="0" eaLnBrk="1" latinLnBrk="0" hangingPunct="1">
        <a:defRPr sz="1013" kern="1200">
          <a:solidFill>
            <a:schemeClr val="tx1"/>
          </a:solidFill>
          <a:latin typeface="+mn-lt"/>
          <a:ea typeface="+mn-ea"/>
          <a:cs typeface="+mn-cs"/>
        </a:defRPr>
      </a:lvl3pPr>
      <a:lvl4pPr marL="787043" algn="l" defTabSz="524695" rtl="0" eaLnBrk="1" latinLnBrk="0" hangingPunct="1">
        <a:defRPr sz="1013" kern="1200">
          <a:solidFill>
            <a:schemeClr val="tx1"/>
          </a:solidFill>
          <a:latin typeface="+mn-lt"/>
          <a:ea typeface="+mn-ea"/>
          <a:cs typeface="+mn-cs"/>
        </a:defRPr>
      </a:lvl4pPr>
      <a:lvl5pPr marL="1049391" algn="l" defTabSz="524695" rtl="0" eaLnBrk="1" latinLnBrk="0" hangingPunct="1">
        <a:defRPr sz="1013" kern="1200">
          <a:solidFill>
            <a:schemeClr val="tx1"/>
          </a:solidFill>
          <a:latin typeface="+mn-lt"/>
          <a:ea typeface="+mn-ea"/>
          <a:cs typeface="+mn-cs"/>
        </a:defRPr>
      </a:lvl5pPr>
      <a:lvl6pPr marL="1311739" algn="l" defTabSz="524695" rtl="0" eaLnBrk="1" latinLnBrk="0" hangingPunct="1">
        <a:defRPr sz="1013" kern="1200">
          <a:solidFill>
            <a:schemeClr val="tx1"/>
          </a:solidFill>
          <a:latin typeface="+mn-lt"/>
          <a:ea typeface="+mn-ea"/>
          <a:cs typeface="+mn-cs"/>
        </a:defRPr>
      </a:lvl6pPr>
      <a:lvl7pPr marL="1574086" algn="l" defTabSz="524695" rtl="0" eaLnBrk="1" latinLnBrk="0" hangingPunct="1">
        <a:defRPr sz="1013" kern="1200">
          <a:solidFill>
            <a:schemeClr val="tx1"/>
          </a:solidFill>
          <a:latin typeface="+mn-lt"/>
          <a:ea typeface="+mn-ea"/>
          <a:cs typeface="+mn-cs"/>
        </a:defRPr>
      </a:lvl7pPr>
      <a:lvl8pPr marL="1836434" algn="l" defTabSz="524695" rtl="0" eaLnBrk="1" latinLnBrk="0" hangingPunct="1">
        <a:defRPr sz="1013" kern="1200">
          <a:solidFill>
            <a:schemeClr val="tx1"/>
          </a:solidFill>
          <a:latin typeface="+mn-lt"/>
          <a:ea typeface="+mn-ea"/>
          <a:cs typeface="+mn-cs"/>
        </a:defRPr>
      </a:lvl8pPr>
      <a:lvl9pPr marL="2098782" algn="l" defTabSz="52469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76">
          <p15:clr>
            <a:srgbClr val="C35EA4"/>
          </p15:clr>
        </p15:guide>
        <p15:guide id="17" pos="4620">
          <p15:clr>
            <a:srgbClr val="C35EA4"/>
          </p15:clr>
        </p15:guide>
        <p15:guide id="25" orient="horz" pos="276">
          <p15:clr>
            <a:srgbClr val="C35EA4"/>
          </p15:clr>
        </p15:guide>
        <p15:guide id="26" orient="horz" pos="6059">
          <p15:clr>
            <a:srgbClr val="C35EA4"/>
          </p15:clr>
        </p15:guide>
        <p15:guide id="27" orient="horz" pos="164">
          <p15:clr>
            <a:srgbClr val="A4A3A4"/>
          </p15:clr>
        </p15:guide>
        <p15:guide id="28" pos="163">
          <p15:clr>
            <a:srgbClr val="A4A3A4"/>
          </p15:clr>
        </p15:guide>
        <p15:guide id="29" orient="horz" pos="6171">
          <p15:clr>
            <a:srgbClr val="A4A3A4"/>
          </p15:clr>
        </p15:guide>
        <p15:guide id="30" pos="4731">
          <p15:clr>
            <a:srgbClr val="A4A3A4"/>
          </p15:clr>
        </p15:guide>
        <p15:guide id="31" orient="horz" pos="60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444500"/>
            <a:ext cx="6854760" cy="32592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0" y="1890695"/>
            <a:ext cx="6854760" cy="93692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1"/>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44" fontAlgn="base">
              <a:lnSpc>
                <a:spcPct val="90000"/>
              </a:lnSpc>
              <a:spcBef>
                <a:spcPct val="0"/>
              </a:spcBef>
              <a:spcAft>
                <a:spcPct val="0"/>
              </a:spcAft>
            </a:pPr>
            <a:endParaRPr lang="en-US" sz="135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rotWithShape="1">
          <a:blip>
            <a:extLst>
              <a:ext uri="{96DAC541-7B7A-43D3-8B79-37D633B846F1}">
                <asvg:svgBlip xmlns:asvg="http://schemas.microsoft.com/office/drawing/2016/SVG/main" r:embed="rId8"/>
              </a:ext>
            </a:extLst>
          </a:blip>
          <a:srcRect t="437" b="-1487"/>
          <a:stretch>
            <a:fillRect/>
          </a:stretch>
        </p:blipFill>
        <p:spPr>
          <a:xfrm rot="5400000">
            <a:off x="3882165" y="4012796"/>
            <a:ext cx="10058400" cy="2032813"/>
          </a:xfrm>
          <a:prstGeom prst="rect">
            <a:avLst/>
          </a:prstGeom>
        </p:spPr>
      </p:pic>
    </p:spTree>
    <p:extLst>
      <p:ext uri="{BB962C8B-B14F-4D97-AF65-F5344CB8AC3E}">
        <p14:creationId xmlns:p14="http://schemas.microsoft.com/office/powerpoint/2010/main" val="37227971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ransition>
    <p:fade/>
  </p:transition>
  <p:hf hdr="0" ftr="0" dt="0"/>
  <p:txStyles>
    <p:title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p:titleStyle>
    <p:bodyStyle>
      <a:lvl1pPr marL="128595"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88" kern="1200" spc="0" baseline="0">
          <a:solidFill>
            <a:schemeClr val="tx1"/>
          </a:solidFill>
          <a:latin typeface="+mn-lt"/>
          <a:ea typeface="+mn-ea"/>
          <a:cs typeface="Segoe UI" panose="020B0502040204020203" pitchFamily="34" charset="0"/>
        </a:defRPr>
      </a:lvl1pPr>
      <a:lvl2pPr marL="257189" marR="0" indent="-128595"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35" kern="1200" spc="0" baseline="0">
          <a:solidFill>
            <a:schemeClr val="tx1"/>
          </a:solidFill>
          <a:latin typeface="+mn-lt"/>
          <a:ea typeface="+mn-ea"/>
          <a:cs typeface="+mn-cs"/>
        </a:defRPr>
      </a:lvl2pPr>
      <a:lvl3pPr marL="369709" marR="0" indent="-112520"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27" kern="1200" spc="0" baseline="0">
          <a:solidFill>
            <a:schemeClr val="tx1"/>
          </a:solidFill>
          <a:latin typeface="+mn-lt"/>
          <a:ea typeface="+mn-ea"/>
          <a:cs typeface="+mn-cs"/>
        </a:defRPr>
      </a:lvl3pPr>
      <a:lvl4pPr marL="474192" marR="0" indent="-101804"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4pPr>
      <a:lvl5pPr marL="575995" marR="0" indent="-94659" algn="l" defTabSz="52469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mn-lt"/>
          <a:ea typeface="+mn-ea"/>
          <a:cs typeface="+mn-cs"/>
        </a:defRPr>
      </a:lvl5pPr>
      <a:lvl6pPr marL="1442912"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5260"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608"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956" indent="-131174" algn="l" defTabSz="52469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24695" rtl="0" eaLnBrk="1" latinLnBrk="0" hangingPunct="1">
        <a:defRPr sz="1013" kern="1200">
          <a:solidFill>
            <a:schemeClr val="tx1"/>
          </a:solidFill>
          <a:latin typeface="+mn-lt"/>
          <a:ea typeface="+mn-ea"/>
          <a:cs typeface="+mn-cs"/>
        </a:defRPr>
      </a:lvl1pPr>
      <a:lvl2pPr marL="262348" algn="l" defTabSz="524695" rtl="0" eaLnBrk="1" latinLnBrk="0" hangingPunct="1">
        <a:defRPr sz="1013" kern="1200">
          <a:solidFill>
            <a:schemeClr val="tx1"/>
          </a:solidFill>
          <a:latin typeface="+mn-lt"/>
          <a:ea typeface="+mn-ea"/>
          <a:cs typeface="+mn-cs"/>
        </a:defRPr>
      </a:lvl2pPr>
      <a:lvl3pPr marL="524695" algn="l" defTabSz="524695" rtl="0" eaLnBrk="1" latinLnBrk="0" hangingPunct="1">
        <a:defRPr sz="1013" kern="1200">
          <a:solidFill>
            <a:schemeClr val="tx1"/>
          </a:solidFill>
          <a:latin typeface="+mn-lt"/>
          <a:ea typeface="+mn-ea"/>
          <a:cs typeface="+mn-cs"/>
        </a:defRPr>
      </a:lvl3pPr>
      <a:lvl4pPr marL="787043" algn="l" defTabSz="524695" rtl="0" eaLnBrk="1" latinLnBrk="0" hangingPunct="1">
        <a:defRPr sz="1013" kern="1200">
          <a:solidFill>
            <a:schemeClr val="tx1"/>
          </a:solidFill>
          <a:latin typeface="+mn-lt"/>
          <a:ea typeface="+mn-ea"/>
          <a:cs typeface="+mn-cs"/>
        </a:defRPr>
      </a:lvl4pPr>
      <a:lvl5pPr marL="1049391" algn="l" defTabSz="524695" rtl="0" eaLnBrk="1" latinLnBrk="0" hangingPunct="1">
        <a:defRPr sz="1013" kern="1200">
          <a:solidFill>
            <a:schemeClr val="tx1"/>
          </a:solidFill>
          <a:latin typeface="+mn-lt"/>
          <a:ea typeface="+mn-ea"/>
          <a:cs typeface="+mn-cs"/>
        </a:defRPr>
      </a:lvl5pPr>
      <a:lvl6pPr marL="1311739" algn="l" defTabSz="524695" rtl="0" eaLnBrk="1" latinLnBrk="0" hangingPunct="1">
        <a:defRPr sz="1013" kern="1200">
          <a:solidFill>
            <a:schemeClr val="tx1"/>
          </a:solidFill>
          <a:latin typeface="+mn-lt"/>
          <a:ea typeface="+mn-ea"/>
          <a:cs typeface="+mn-cs"/>
        </a:defRPr>
      </a:lvl6pPr>
      <a:lvl7pPr marL="1574086" algn="l" defTabSz="524695" rtl="0" eaLnBrk="1" latinLnBrk="0" hangingPunct="1">
        <a:defRPr sz="1013" kern="1200">
          <a:solidFill>
            <a:schemeClr val="tx1"/>
          </a:solidFill>
          <a:latin typeface="+mn-lt"/>
          <a:ea typeface="+mn-ea"/>
          <a:cs typeface="+mn-cs"/>
        </a:defRPr>
      </a:lvl7pPr>
      <a:lvl8pPr marL="1836434" algn="l" defTabSz="524695" rtl="0" eaLnBrk="1" latinLnBrk="0" hangingPunct="1">
        <a:defRPr sz="1013" kern="1200">
          <a:solidFill>
            <a:schemeClr val="tx1"/>
          </a:solidFill>
          <a:latin typeface="+mn-lt"/>
          <a:ea typeface="+mn-ea"/>
          <a:cs typeface="+mn-cs"/>
        </a:defRPr>
      </a:lvl8pPr>
      <a:lvl9pPr marL="2098782" algn="l" defTabSz="52469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76">
          <p15:clr>
            <a:srgbClr val="C35EA4"/>
          </p15:clr>
        </p15:guide>
        <p15:guide id="17" pos="4620">
          <p15:clr>
            <a:srgbClr val="C35EA4"/>
          </p15:clr>
        </p15:guide>
        <p15:guide id="25" orient="horz" pos="276">
          <p15:clr>
            <a:srgbClr val="C35EA4"/>
          </p15:clr>
        </p15:guide>
        <p15:guide id="26" orient="horz" pos="6059">
          <p15:clr>
            <a:srgbClr val="C35EA4"/>
          </p15:clr>
        </p15:guide>
        <p15:guide id="27" orient="horz" pos="164">
          <p15:clr>
            <a:srgbClr val="A4A3A4"/>
          </p15:clr>
        </p15:guide>
        <p15:guide id="28" pos="163">
          <p15:clr>
            <a:srgbClr val="A4A3A4"/>
          </p15:clr>
        </p15:guide>
        <p15:guide id="29" orient="horz" pos="6171">
          <p15:clr>
            <a:srgbClr val="A4A3A4"/>
          </p15:clr>
        </p15:guide>
        <p15:guide id="30" pos="4731">
          <p15:clr>
            <a:srgbClr val="A4A3A4"/>
          </p15:clr>
        </p15:guide>
        <p15:guide id="31" orient="horz" pos="609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4.xml"/><Relationship Id="rId11" Type="http://schemas.openxmlformats.org/officeDocument/2006/relationships/slide" Target="slide7.xml"/><Relationship Id="rId5" Type="http://schemas.openxmlformats.org/officeDocument/2006/relationships/slide" Target="slide3.xml"/><Relationship Id="rId10" Type="http://schemas.openxmlformats.org/officeDocument/2006/relationships/slide" Target="slide6.xml"/><Relationship Id="rId4" Type="http://schemas.openxmlformats.org/officeDocument/2006/relationships/slide" Target="slide2.xml"/><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hyperlink" Target="https://support.microsoft.com/en-us/topic/what-is-responsible-ai-33fc14be-15ea-4c2c-903b-aa493f5b8d92" TargetMode="External"/><Relationship Id="rId3" Type="http://schemas.openxmlformats.org/officeDocument/2006/relationships/slide" Target="slide2.xml"/><Relationship Id="rId7"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8.png"/><Relationship Id="rId3" Type="http://schemas.microsoft.com/office/2018/10/relationships/comments" Target="../comments/modernComment_126_8D7A5C3E.xml"/><Relationship Id="rId7" Type="http://schemas.openxmlformats.org/officeDocument/2006/relationships/slide" Target="slide4.xml"/><Relationship Id="rId12" Type="http://schemas.openxmlformats.org/officeDocument/2006/relationships/hyperlink" Target="https://m365.cloud.microsoft/chat/entity1-d870f6cd-4aa5-4d42-9626-ab690c041429/eyJpZCI6IlZYTmxjbFl4ZkdoMGRIQnpPaTh2YzNWaWMzUnlZWFJsTFdsdWRDNXZabVpwWTJVdVkyOXRMM3hQU1VRNlpXVmhZV1EwT0dFdE5qWmlOaTAwTkRKaExUZzFObUl0TVRBellXRmlaakUwWlRFNGZEWTBPV1ExTVdabUxXWXlaV1F0TkRFMllTMWhNalkzTFRBeVpESTFNMkkxWkRKbE9Id3lNREkxTFRFeUxURTFWREl4T2pNd09qTXdMalUwTlRVeE16VmEiLCJzY2VuYXJpbyI6InNoYXJlTGlua1ZpYVBvcG92ZXIiLCJwcm9wZXJ0aWVzIjp7InByb21wdFNvdXJjZSI6InVzZXIiLCJjbGlja1RpbWVzdGFtcCI6IjIwMjUtMTItMTVUMjE6MzA6MzAuNTk5WiJ9LCJjaGF0VHlwZSI6IndvcmsiLCJ2ZXJzaW9uIjoxLjF9"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3.xml"/><Relationship Id="rId11" Type="http://schemas.openxmlformats.org/officeDocument/2006/relationships/hyperlink" Target="https://aka.ms/WorkIQ" TargetMode="External"/><Relationship Id="rId5" Type="http://schemas.openxmlformats.org/officeDocument/2006/relationships/slide" Target="slide2.xml"/><Relationship Id="rId10" Type="http://schemas.openxmlformats.org/officeDocument/2006/relationships/hyperlink" Target="https://www.m365copilot.com/" TargetMode="External"/><Relationship Id="rId4" Type="http://schemas.openxmlformats.org/officeDocument/2006/relationships/image" Target="../media/image7.png"/><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9.svg"/><Relationship Id="rId18" Type="http://schemas.openxmlformats.org/officeDocument/2006/relationships/image" Target="../media/image13.png"/><Relationship Id="rId3" Type="http://schemas.openxmlformats.org/officeDocument/2006/relationships/video" Target="https://www.youtube.com/embed/PYip319yYYs?feature=oembed" TargetMode="External"/><Relationship Id="rId7" Type="http://schemas.openxmlformats.org/officeDocument/2006/relationships/notesSlide" Target="../notesSlides/notesSlide5.xml"/><Relationship Id="rId12" Type="http://schemas.openxmlformats.org/officeDocument/2006/relationships/slide" Target="slide9.xml"/><Relationship Id="rId17" Type="http://schemas.openxmlformats.org/officeDocument/2006/relationships/hyperlink" Target="https://support.microsoft.com/en-us/topic/get-started-with-word-excel-and-powerpoint-agents-in-microsoft-365-copilot-frontier-76691f5e-bb19-4029-a34d-33a00e0a0c4f" TargetMode="External"/><Relationship Id="rId2" Type="http://schemas.openxmlformats.org/officeDocument/2006/relationships/tags" Target="../tags/tag1.xml"/><Relationship Id="rId16" Type="http://schemas.openxmlformats.org/officeDocument/2006/relationships/image" Target="../media/image12.jpeg"/><Relationship Id="rId1" Type="http://schemas.openxmlformats.org/officeDocument/2006/relationships/video" Target="https://www.youtube.com/embed/eoT598Jfyr4?feature=oembed" TargetMode="External"/><Relationship Id="rId6" Type="http://schemas.openxmlformats.org/officeDocument/2006/relationships/slideLayout" Target="../slideLayouts/slideLayout3.xml"/><Relationship Id="rId11" Type="http://schemas.openxmlformats.org/officeDocument/2006/relationships/slide" Target="slide8.xml"/><Relationship Id="rId5" Type="http://schemas.openxmlformats.org/officeDocument/2006/relationships/video" Target="https://www.youtube.com/embed/UCRK4PYnm7Q?feature=oembed" TargetMode="External"/><Relationship Id="rId15" Type="http://schemas.openxmlformats.org/officeDocument/2006/relationships/image" Target="../media/image11.jpeg"/><Relationship Id="rId10" Type="http://schemas.openxmlformats.org/officeDocument/2006/relationships/slide" Target="slide4.xml"/><Relationship Id="rId4" Type="http://schemas.openxmlformats.org/officeDocument/2006/relationships/tags" Target="../tags/tag2.xml"/><Relationship Id="rId9" Type="http://schemas.openxmlformats.org/officeDocument/2006/relationships/slide" Target="slide3.xml"/><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5.jpeg"/><Relationship Id="rId3" Type="http://schemas.openxmlformats.org/officeDocument/2006/relationships/notesSlide" Target="../notesSlides/notesSlide7.xml"/><Relationship Id="rId7" Type="http://schemas.openxmlformats.org/officeDocument/2006/relationships/slide" Target="slide4.xml"/><Relationship Id="rId12" Type="http://schemas.openxmlformats.org/officeDocument/2006/relationships/hyperlink" Target="https://learn.microsoft.com/en-us/microsoftteams/set-up-channel-agent-teams" TargetMode="External"/><Relationship Id="rId2" Type="http://schemas.openxmlformats.org/officeDocument/2006/relationships/slideLayout" Target="../slideLayouts/slideLayout3.xml"/><Relationship Id="rId1" Type="http://schemas.openxmlformats.org/officeDocument/2006/relationships/video" Target="https://www.youtube.com/embed/V-5AVcwCh6o?feature=oembed" TargetMode="External"/><Relationship Id="rId6" Type="http://schemas.openxmlformats.org/officeDocument/2006/relationships/slide" Target="slide3.xml"/><Relationship Id="rId11" Type="http://schemas.openxmlformats.org/officeDocument/2006/relationships/hyperlink" Target="https://techcommunity.microsoft.com/blog/microsoft365copilotblog/introducing-teams-mode-for-microsoft-365-copilot/4463259" TargetMode="External"/><Relationship Id="rId5" Type="http://schemas.openxmlformats.org/officeDocument/2006/relationships/slide" Target="slide2.xml"/><Relationship Id="rId1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4.png"/><Relationship Id="rId9" Type="http://schemas.openxmlformats.org/officeDocument/2006/relationships/slide" Target="slide9.xml"/><Relationship Id="rId14" Type="http://schemas.openxmlformats.org/officeDocument/2006/relationships/hyperlink" Target="https://support.microsoft.com/en-us/office/facilitator-in-microsoft-teams-meetings-37657f91-39b5-40eb-9421-45141e3ce9f6"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m365copilot.com/" TargetMode="External"/><Relationship Id="rId3" Type="http://schemas.openxmlformats.org/officeDocument/2006/relationships/slide" Target="slide2.xml"/><Relationship Id="rId7"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hyperlink" Target="https://go.microsoft.com/fwlink/?linkid=233264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opilot.cloud.microsoft/en-US/prompts?" TargetMode="External"/><Relationship Id="rId13" Type="http://schemas.openxmlformats.org/officeDocument/2006/relationships/image" Target="../media/image19.png"/><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hyperlink" Target="https://adoption.microsoft.com/en-us/scenario-library/"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8.xml"/><Relationship Id="rId11" Type="http://schemas.openxmlformats.org/officeDocument/2006/relationships/image" Target="../media/image18.png"/><Relationship Id="rId5" Type="http://schemas.openxmlformats.org/officeDocument/2006/relationships/slide" Target="slide4.xml"/><Relationship Id="rId10" Type="http://schemas.openxmlformats.org/officeDocument/2006/relationships/hyperlink" Target="https://aka.ms/M365Copilot/CopilotEssentials" TargetMode="External"/><Relationship Id="rId4" Type="http://schemas.openxmlformats.org/officeDocument/2006/relationships/slide" Target="slide3.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80BADC2-F908-E46C-90AF-685FDB84D040}"/>
              </a:ext>
            </a:extLst>
          </p:cNvPr>
          <p:cNvSpPr txBox="1">
            <a:spLocks noGrp="1"/>
          </p:cNvSpPr>
          <p:nvPr>
            <p:ph type="title" idx="4294967295"/>
          </p:nvPr>
        </p:nvSpPr>
        <p:spPr>
          <a:xfrm>
            <a:off x="444500" y="3425058"/>
            <a:ext cx="546100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mj-lt"/>
                <a:ea typeface="+mn-ea"/>
                <a:cs typeface="Segoe Sans Display" pitchFamily="2" charset="0"/>
              </a:rPr>
              <a:t>Microsoft 365 Copilot Experience Guide</a:t>
            </a:r>
          </a:p>
        </p:txBody>
      </p:sp>
      <p:sp>
        <p:nvSpPr>
          <p:cNvPr id="6" name="TextBox 5">
            <a:extLst>
              <a:ext uri="{FF2B5EF4-FFF2-40B4-BE49-F238E27FC236}">
                <a16:creationId xmlns:a16="http://schemas.microsoft.com/office/drawing/2014/main" id="{15B55394-5056-A9B7-F06A-DDCDA7CDAF10}"/>
              </a:ext>
            </a:extLst>
          </p:cNvPr>
          <p:cNvSpPr txBox="1"/>
          <p:nvPr/>
        </p:nvSpPr>
        <p:spPr>
          <a:xfrm>
            <a:off x="444500" y="4969970"/>
            <a:ext cx="4210627" cy="738664"/>
          </a:xfrm>
          <a:prstGeom prst="rect">
            <a:avLst/>
          </a:prstGeom>
          <a:noFill/>
        </p:spPr>
        <p:txBody>
          <a:bodyPr wrap="square" lIns="0" tIns="0" rIns="0" bIns="0" rtlCol="0" anchor="t">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 practical guide to unlocking the power of Copilot and agents with </a:t>
            </a:r>
            <a:r>
              <a:rPr kumimoji="0" lang="en-US" sz="1600" b="0" i="0" u="none" strike="noStrike" kern="1200" cap="none" spc="0" normalizeH="0" baseline="0" noProof="0">
                <a:ln>
                  <a:noFill/>
                </a:ln>
                <a:solidFill>
                  <a:srgbClr val="091F2C"/>
                </a:solidFill>
                <a:effectLst/>
                <a:uLnTx/>
                <a:uFillTx/>
                <a:latin typeface="Segoe Sans Display"/>
                <a:ea typeface="+mn-ea"/>
                <a:cs typeface="Segoe UI Semibold"/>
              </a:rPr>
              <a:t>real-world prompts and scenario-based capabilities </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66B6B94D-5351-DE32-7560-F2610E90851A}"/>
              </a:ext>
            </a:extLst>
          </p:cNvPr>
          <p:cNvSpPr txBox="1"/>
          <p:nvPr/>
        </p:nvSpPr>
        <p:spPr>
          <a:xfrm>
            <a:off x="444500" y="6278550"/>
            <a:ext cx="2057594" cy="354792"/>
          </a:xfrm>
          <a:prstGeom prst="roundRect">
            <a:avLst>
              <a:gd name="adj" fmla="val 50000"/>
            </a:avLst>
          </a:prstGeom>
          <a:solidFill>
            <a:srgbClr val="FFFFFF"/>
          </a:solidFill>
          <a:effectLst>
            <a:outerShdw blurRad="38100" algn="ctr" rotWithShape="0">
              <a:prstClr val="black">
                <a:alpha val="8000"/>
              </a:prstClr>
            </a:outerShdw>
          </a:effectLst>
        </p:spPr>
        <p:txBody>
          <a:bodyPr vert="horz" wrap="none" lIns="91440" tIns="45720" rIns="91440" bIns="45720" rtlCol="0" anchor="ctr" anchorCtr="0">
            <a:noAutofit/>
          </a:bodyPr>
          <a:lstStyle>
            <a:defPPr>
              <a:defRPr lang="en-US"/>
            </a:defPPr>
            <a:lvl1pPr marR="0" lvl="0" indent="0" defTabSz="524695" fontAlgn="auto">
              <a:spcBef>
                <a:spcPts val="0"/>
              </a:spcBef>
              <a:spcAft>
                <a:spcPts val="0"/>
              </a:spcAft>
              <a:buClrTx/>
              <a:buSzTx/>
              <a:buFontTx/>
              <a:buNone/>
              <a:tabLst/>
              <a:defRPr kumimoji="0" sz="1600" b="0" i="0" u="none" strike="noStrike" cap="none" normalizeH="0" baseline="0">
                <a:ln>
                  <a:noFill/>
                </a:ln>
                <a:solidFill>
                  <a:srgbClr val="C03BC4"/>
                </a:solidFill>
                <a:effectLst/>
                <a:uLnTx/>
                <a:uFillTx/>
                <a:latin typeface="+mj-lt"/>
              </a:defRPr>
            </a:lvl1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March 2026 Edition</a:t>
            </a:r>
          </a:p>
        </p:txBody>
      </p:sp>
      <p:pic>
        <p:nvPicPr>
          <p:cNvPr id="8" name="Picture 7">
            <a:extLst>
              <a:ext uri="{FF2B5EF4-FFF2-40B4-BE49-F238E27FC236}">
                <a16:creationId xmlns:a16="http://schemas.microsoft.com/office/drawing/2014/main" id="{FBFA9AB7-B804-AC3B-E751-D9EBDB044C49}"/>
              </a:ext>
            </a:extLst>
          </p:cNvPr>
          <p:cNvPicPr>
            <a:picLocks noChangeAspect="1"/>
          </p:cNvPicPr>
          <p:nvPr/>
        </p:nvPicPr>
        <p:blipFill>
          <a:blip r:embed="rId3"/>
          <a:srcRect l="15429" t="32621" b="31828"/>
          <a:stretch>
            <a:fillRect/>
          </a:stretch>
        </p:blipFill>
        <p:spPr>
          <a:xfrm>
            <a:off x="438150" y="438150"/>
            <a:ext cx="2568270" cy="457200"/>
          </a:xfrm>
          <a:prstGeom prst="rect">
            <a:avLst/>
          </a:prstGeom>
        </p:spPr>
      </p:pic>
    </p:spTree>
    <p:extLst>
      <p:ext uri="{BB962C8B-B14F-4D97-AF65-F5344CB8AC3E}">
        <p14:creationId xmlns:p14="http://schemas.microsoft.com/office/powerpoint/2010/main" val="359318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45E954AC-0D4B-8B5A-03EE-C35B60D6A8C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clrChange>
              <a:clrFrom>
                <a:srgbClr val="D4D0CF"/>
              </a:clrFrom>
              <a:clrTo>
                <a:srgbClr val="D4D0CF">
                  <a:alpha val="0"/>
                </a:srgbClr>
              </a:clrTo>
            </a:clrChange>
            <a:alphaModFix amt="9000"/>
          </a:blip>
          <a:srcRect l="11895" r="34201"/>
          <a:stretch>
            <a:fillRect/>
          </a:stretch>
        </p:blipFill>
        <p:spPr>
          <a:xfrm flipH="1">
            <a:off x="0" y="323667"/>
            <a:ext cx="7772400" cy="9734733"/>
          </a:xfrm>
          <a:custGeom>
            <a:avLst/>
            <a:gdLst>
              <a:gd name="csX0" fmla="*/ 7772400 w 7772400"/>
              <a:gd name="csY0" fmla="*/ 0 h 9734733"/>
              <a:gd name="csX1" fmla="*/ 0 w 7772400"/>
              <a:gd name="csY1" fmla="*/ 0 h 9734733"/>
              <a:gd name="csX2" fmla="*/ 0 w 7772400"/>
              <a:gd name="csY2" fmla="*/ 9734733 h 9734733"/>
              <a:gd name="csX3" fmla="*/ 7772400 w 7772400"/>
              <a:gd name="csY3" fmla="*/ 9734733 h 9734733"/>
            </a:gdLst>
            <a:ahLst/>
            <a:cxnLst>
              <a:cxn ang="0">
                <a:pos x="csX0" y="csY0"/>
              </a:cxn>
              <a:cxn ang="0">
                <a:pos x="csX1" y="csY1"/>
              </a:cxn>
              <a:cxn ang="0">
                <a:pos x="csX2" y="csY2"/>
              </a:cxn>
              <a:cxn ang="0">
                <a:pos x="csX3" y="csY3"/>
              </a:cxn>
            </a:cxnLst>
            <a:rect l="l" t="t" r="r" b="b"/>
            <a:pathLst>
              <a:path w="7772400" h="9734733">
                <a:moveTo>
                  <a:pt x="7772400" y="0"/>
                </a:moveTo>
                <a:lnTo>
                  <a:pt x="0" y="0"/>
                </a:lnTo>
                <a:lnTo>
                  <a:pt x="0" y="9734733"/>
                </a:lnTo>
                <a:lnTo>
                  <a:pt x="7772400" y="9734733"/>
                </a:lnTo>
                <a:close/>
              </a:path>
            </a:pathLst>
          </a:custGeom>
          <a:solidFill>
            <a:srgbClr val="FAF3EE">
              <a:alpha val="0"/>
            </a:srgbClr>
          </a:solidFill>
        </p:spPr>
      </p:pic>
      <p:sp>
        <p:nvSpPr>
          <p:cNvPr id="19" name="Rectangle: Rounded Corners 9">
            <a:hlinkClick r:id="rId4" action="ppaction://hlinksldjump"/>
            <a:extLst>
              <a:ext uri="{FF2B5EF4-FFF2-40B4-BE49-F238E27FC236}">
                <a16:creationId xmlns:a16="http://schemas.microsoft.com/office/drawing/2014/main" id="{5334AB7F-8770-272B-5ED2-32A43625CED9}"/>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spcBef>
                <a:spcPts val="0"/>
              </a:spcBef>
              <a:spcAft>
                <a:spcPts val="0"/>
              </a:spcAft>
              <a:buClrTx/>
              <a:buSzTx/>
              <a:buFontTx/>
              <a:buNone/>
              <a:tabLst/>
              <a:defRPr/>
            </a:pPr>
            <a:r>
              <a:rPr kumimoji="0" lang="en-US" sz="1000" b="0" i="0" u="none" strike="noStrike" kern="1200" cap="none" normalizeH="0" baseline="0" noProof="0">
                <a:ln>
                  <a:noFill/>
                </a:ln>
                <a:solidFill>
                  <a:srgbClr val="FFFFFF"/>
                </a:solidFill>
                <a:effectLst/>
                <a:uLnTx/>
                <a:uFillTx/>
                <a:latin typeface="+mj-lt"/>
                <a:ea typeface="+mn-ea"/>
                <a:cs typeface="+mn-cs"/>
              </a:rPr>
              <a:t>Table of contents</a:t>
            </a:r>
          </a:p>
        </p:txBody>
      </p:sp>
      <p:sp>
        <p:nvSpPr>
          <p:cNvPr id="3" name="Rectangle: Rounded Corners 9">
            <a:hlinkClick r:id="rId5" action="ppaction://hlinksldjump"/>
            <a:extLst>
              <a:ext uri="{FF2B5EF4-FFF2-40B4-BE49-F238E27FC236}">
                <a16:creationId xmlns:a16="http://schemas.microsoft.com/office/drawing/2014/main" id="{5177964A-37D8-5E36-295E-B8DADB45EC2C}"/>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Getting started</a:t>
            </a:r>
          </a:p>
        </p:txBody>
      </p:sp>
      <p:sp>
        <p:nvSpPr>
          <p:cNvPr id="5" name="Rectangle: Rounded Corners 9">
            <a:hlinkClick r:id="rId6" action="ppaction://hlinksldjump"/>
            <a:extLst>
              <a:ext uri="{FF2B5EF4-FFF2-40B4-BE49-F238E27FC236}">
                <a16:creationId xmlns:a16="http://schemas.microsoft.com/office/drawing/2014/main" id="{E336A4BE-0B9A-98BA-952B-311BC94101E3}"/>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Microsoft 365 Copilot</a:t>
            </a:r>
          </a:p>
        </p:txBody>
      </p:sp>
      <p:sp>
        <p:nvSpPr>
          <p:cNvPr id="6" name="Rectangle: Rounded Corners 9">
            <a:hlinkClick r:id="rId7" action="ppaction://hlinksldjump"/>
            <a:extLst>
              <a:ext uri="{FF2B5EF4-FFF2-40B4-BE49-F238E27FC236}">
                <a16:creationId xmlns:a16="http://schemas.microsoft.com/office/drawing/2014/main" id="{B0EAE02D-EB4C-B478-D4B6-C06C16896B97}"/>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Copilot</a:t>
            </a:r>
            <a:br>
              <a:rPr lang="en-US" sz="1000">
                <a:latin typeface="+mj-lt"/>
              </a:rPr>
            </a:br>
            <a:r>
              <a:rPr lang="en-US" sz="1000">
                <a:latin typeface="+mj-lt"/>
              </a:rPr>
              <a:t>Chat</a:t>
            </a:r>
          </a:p>
        </p:txBody>
      </p:sp>
      <p:sp>
        <p:nvSpPr>
          <p:cNvPr id="23" name="Rectangle: Rounded Corners 9">
            <a:hlinkClick r:id="rId8" action="ppaction://hlinksldjump"/>
            <a:extLst>
              <a:ext uri="{FF2B5EF4-FFF2-40B4-BE49-F238E27FC236}">
                <a16:creationId xmlns:a16="http://schemas.microsoft.com/office/drawing/2014/main" id="{2BE9B2BB-6F71-D236-125D-1F43D558A4CA}"/>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Prompt guidance</a:t>
            </a:r>
          </a:p>
        </p:txBody>
      </p:sp>
      <p:sp>
        <p:nvSpPr>
          <p:cNvPr id="8" name="Slide Number Placeholder 5">
            <a:extLst>
              <a:ext uri="{FF2B5EF4-FFF2-40B4-BE49-F238E27FC236}">
                <a16:creationId xmlns:a16="http://schemas.microsoft.com/office/drawing/2014/main" id="{C9A3376D-6374-AA96-DB00-471AD92B5F8C}"/>
              </a:ext>
              <a:ext uri="{C183D7F6-B498-43B3-948B-1728B52AA6E4}">
                <adec:decorative xmlns:adec="http://schemas.microsoft.com/office/drawing/2017/decorative" val="1"/>
              </a:ext>
            </a:extLst>
          </p:cNvPr>
          <p:cNvSpPr>
            <a:spLocks noGrp="1"/>
          </p:cNvSpPr>
          <p:nvPr>
            <p:ph type="sldNum" sz="quarter" idx="12"/>
          </p:nvPr>
        </p:nvSpPr>
        <p:spPr/>
        <p:txBody>
          <a:bodyPr/>
          <a:lstStyle/>
          <a:p>
            <a:pPr lvl="0"/>
            <a:fld id="{BF64B658-AF8F-7D4C-AC24-1E662CA57B6D}" type="slidenum">
              <a:rPr lang="en-US" noProof="0" smtClean="0"/>
              <a:pPr lvl="0"/>
              <a:t>2</a:t>
            </a:fld>
            <a:endParaRPr lang="en-US" noProof="0"/>
          </a:p>
        </p:txBody>
      </p:sp>
      <p:sp>
        <p:nvSpPr>
          <p:cNvPr id="9" name="Rounded Rectangle 46">
            <a:extLst>
              <a:ext uri="{FF2B5EF4-FFF2-40B4-BE49-F238E27FC236}">
                <a16:creationId xmlns:a16="http://schemas.microsoft.com/office/drawing/2014/main" id="{546B5066-DB90-ECB1-2986-11FFCEE8D961}"/>
              </a:ext>
              <a:ext uri="{C183D7F6-B498-43B3-948B-1728B52AA6E4}">
                <adec:decorative xmlns:adec="http://schemas.microsoft.com/office/drawing/2017/decorative" val="1"/>
              </a:ext>
            </a:extLst>
          </p:cNvPr>
          <p:cNvSpPr>
            <a:spLocks/>
          </p:cNvSpPr>
          <p:nvPr/>
        </p:nvSpPr>
        <p:spPr bwMode="auto">
          <a:xfrm>
            <a:off x="431800" y="2222486"/>
            <a:ext cx="6890866" cy="5937093"/>
          </a:xfrm>
          <a:prstGeom prst="roundRect">
            <a:avLst>
              <a:gd name="adj" fmla="val 2820"/>
            </a:avLst>
          </a:prstGeom>
          <a:gradFill flip="none" rotWithShape="1">
            <a:gsLst>
              <a:gs pos="100000">
                <a:srgbClr val="FFFFFF">
                  <a:alpha val="40000"/>
                </a:srgbClr>
              </a:gs>
              <a:gs pos="0">
                <a:srgbClr val="FFFFFF">
                  <a:alpha val="50000"/>
                </a:srgbClr>
              </a:gs>
              <a:gs pos="50000">
                <a:schemeClr val="bg1">
                  <a:alpha val="70000"/>
                </a:schemeClr>
              </a:gs>
            </a:gsLst>
            <a:lin ang="2700000" scaled="1"/>
            <a:tileRect/>
          </a:gradFill>
          <a:ln w="15875">
            <a:gradFill flip="none" rotWithShape="1">
              <a:gsLst>
                <a:gs pos="0">
                  <a:srgbClr val="FFFFFF">
                    <a:alpha val="55000"/>
                  </a:srgbClr>
                </a:gs>
                <a:gs pos="100000">
                  <a:srgbClr val="FFF8F3"/>
                </a:gs>
              </a:gsLst>
              <a:lin ang="2700000" scaled="1"/>
              <a:tileRect/>
            </a:gradFill>
          </a:ln>
          <a:effectLst>
            <a:outerShdw blurRad="254000" dist="25400" dir="4740000" algn="ctr" rotWithShape="0">
              <a:schemeClr val="accent3">
                <a:lumMod val="75000"/>
                <a:alpha val="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61365" tIns="129092" rIns="161365" bIns="129092" numCol="1" spcCol="0" rtlCol="0" fromWordArt="0" anchor="t" anchorCtr="0" forceAA="0" compatLnSpc="1">
            <a:prstTxWarp prst="textNoShape">
              <a:avLst/>
            </a:prstTxWarp>
            <a:noAutofit/>
          </a:bodyPr>
          <a:lstStyle/>
          <a:p>
            <a:pPr algn="ctr" defTabSz="822813" fontAlgn="base">
              <a:spcBef>
                <a:spcPct val="0"/>
              </a:spcBef>
              <a:spcAft>
                <a:spcPct val="0"/>
              </a:spcAft>
            </a:pPr>
            <a:endParaRPr lang="en-US" sz="1765">
              <a:gradFill>
                <a:gsLst>
                  <a:gs pos="0">
                    <a:srgbClr val="FFFFFF"/>
                  </a:gs>
                  <a:gs pos="100000">
                    <a:srgbClr val="FFFFFF"/>
                  </a:gs>
                </a:gsLst>
                <a:lin ang="5400000" scaled="0"/>
              </a:gradFill>
              <a:latin typeface="Segoe Sans Display"/>
              <a:cs typeface="Segoe UI" pitchFamily="34" charset="0"/>
            </a:endParaRPr>
          </a:p>
        </p:txBody>
      </p:sp>
      <p:cxnSp>
        <p:nvCxnSpPr>
          <p:cNvPr id="62" name="Straight Connector 61">
            <a:extLst>
              <a:ext uri="{FF2B5EF4-FFF2-40B4-BE49-F238E27FC236}">
                <a16:creationId xmlns:a16="http://schemas.microsoft.com/office/drawing/2014/main" id="{A9DC862C-436D-64C9-00D8-B2F9ED59C91E}"/>
              </a:ext>
              <a:ext uri="{C183D7F6-B498-43B3-948B-1728B52AA6E4}">
                <adec:decorative xmlns:adec="http://schemas.microsoft.com/office/drawing/2017/decorative" val="1"/>
              </a:ext>
            </a:extLst>
          </p:cNvPr>
          <p:cNvCxnSpPr/>
          <p:nvPr/>
        </p:nvCxnSpPr>
        <p:spPr>
          <a:xfrm>
            <a:off x="431800" y="5642943"/>
            <a:ext cx="6890866" cy="0"/>
          </a:xfrm>
          <a:prstGeom prst="line">
            <a:avLst/>
          </a:prstGeom>
          <a:ln w="34925">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C56D560-C29A-3005-2D8C-5D44AD38ADA6}"/>
              </a:ext>
              <a:ext uri="{C183D7F6-B498-43B3-948B-1728B52AA6E4}">
                <adec:decorative xmlns:adec="http://schemas.microsoft.com/office/drawing/2017/decorative" val="1"/>
              </a:ext>
            </a:extLst>
          </p:cNvPr>
          <p:cNvCxnSpPr/>
          <p:nvPr/>
        </p:nvCxnSpPr>
        <p:spPr>
          <a:xfrm>
            <a:off x="431800" y="6901263"/>
            <a:ext cx="6890866" cy="0"/>
          </a:xfrm>
          <a:prstGeom prst="line">
            <a:avLst/>
          </a:prstGeom>
          <a:ln w="34925">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D31BEA-5A57-58CB-641C-0FB07E23EF84}"/>
              </a:ext>
              <a:ext uri="{C183D7F6-B498-43B3-948B-1728B52AA6E4}">
                <adec:decorative xmlns:adec="http://schemas.microsoft.com/office/drawing/2017/decorative" val="1"/>
              </a:ext>
            </a:extLst>
          </p:cNvPr>
          <p:cNvCxnSpPr/>
          <p:nvPr/>
        </p:nvCxnSpPr>
        <p:spPr>
          <a:xfrm>
            <a:off x="431800" y="3110024"/>
            <a:ext cx="6890866" cy="0"/>
          </a:xfrm>
          <a:prstGeom prst="line">
            <a:avLst/>
          </a:prstGeom>
          <a:ln w="34925">
            <a:solidFill>
              <a:srgbClr val="FFFF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Title 3">
            <a:extLst>
              <a:ext uri="{FF2B5EF4-FFF2-40B4-BE49-F238E27FC236}">
                <a16:creationId xmlns:a16="http://schemas.microsoft.com/office/drawing/2014/main" id="{F1ED8FC5-2192-E931-2CEB-8C0128152163}"/>
              </a:ext>
            </a:extLst>
          </p:cNvPr>
          <p:cNvSpPr txBox="1">
            <a:spLocks noGrp="1"/>
          </p:cNvSpPr>
          <p:nvPr>
            <p:ph type="title" idx="4294967295"/>
          </p:nvPr>
        </p:nvSpPr>
        <p:spPr>
          <a:xfrm>
            <a:off x="444500" y="938213"/>
            <a:ext cx="3270250" cy="49212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mj-lt"/>
                <a:ea typeface="+mn-ea"/>
                <a:cs typeface="Segoe UI" pitchFamily="34" charset="0"/>
              </a:rPr>
              <a:t>Table of Contents</a:t>
            </a:r>
          </a:p>
        </p:txBody>
      </p:sp>
      <p:sp>
        <p:nvSpPr>
          <p:cNvPr id="31" name="Table 27 Cell 1, 1 to Text">
            <a:extLst>
              <a:ext uri="{FF2B5EF4-FFF2-40B4-BE49-F238E27FC236}">
                <a16:creationId xmlns:a16="http://schemas.microsoft.com/office/drawing/2014/main" id="{FD61A29A-7ECF-39C9-8BB4-FABAD76FCD19}"/>
              </a:ext>
            </a:extLst>
          </p:cNvPr>
          <p:cNvSpPr txBox="1"/>
          <p:nvPr/>
        </p:nvSpPr>
        <p:spPr>
          <a:xfrm>
            <a:off x="627249" y="2446799"/>
            <a:ext cx="1784874" cy="438912"/>
          </a:xfrm>
          <a:prstGeom prst="roundRect">
            <a:avLst>
              <a:gd name="adj" fmla="val 50000"/>
            </a:avLst>
          </a:prstGeom>
          <a:solidFill>
            <a:srgbClr val="FFFFFF"/>
          </a:solidFill>
          <a:effectLst>
            <a:outerShdw blurRad="38100" algn="ctr" rotWithShape="0">
              <a:prstClr val="black">
                <a:alpha val="8000"/>
              </a:prstClr>
            </a:outerShdw>
          </a:effectLst>
        </p:spPr>
        <p:txBody>
          <a:bodyPr vert="horz" wrap="none" lIns="91440" tIns="45720" rIns="91440" bIns="45720" rtlCol="0" anchor="ctr" anchorCtr="0">
            <a:noAutofit/>
          </a:bodyPr>
          <a:lstStyle/>
          <a:p>
            <a:pPr marL="0" marR="0" lvl="0" indent="0" algn="l" defTabSz="524695" rtl="0" eaLnBrk="1" fontAlgn="auto" latinLnBrk="0" hangingPunct="1">
              <a:spcBef>
                <a:spcPts val="0"/>
              </a:spcBef>
              <a:spcAft>
                <a:spcPts val="0"/>
              </a:spcAft>
              <a:buClrTx/>
              <a:buSzTx/>
              <a:buFontTx/>
              <a:buNone/>
              <a:tabLst/>
              <a:defRPr/>
            </a:pPr>
            <a:r>
              <a:rPr kumimoji="0" lang="en-IN" sz="1600" b="0" i="0" u="none" strike="noStrike" kern="1200" cap="none" normalizeH="0" baseline="0" noProof="0">
                <a:ln>
                  <a:noFill/>
                </a:ln>
                <a:solidFill>
                  <a:srgbClr val="C03BC4"/>
                </a:solidFill>
                <a:effectLst/>
                <a:uLnTx/>
                <a:uFillTx/>
                <a:latin typeface="+mj-lt"/>
                <a:ea typeface="+mn-ea"/>
                <a:cs typeface="+mn-cs"/>
                <a:hlinkClick r:id="rId5" action="ppaction://hlinksldjump">
                  <a:extLst>
                    <a:ext uri="{A12FA001-AC4F-418D-AE19-62706E023703}">
                      <ahyp:hlinkClr xmlns:ahyp="http://schemas.microsoft.com/office/drawing/2018/hyperlinkcolor" val="tx"/>
                    </a:ext>
                  </a:extLst>
                </a:hlinkClick>
              </a:rPr>
              <a:t>Getting Started</a:t>
            </a:r>
            <a:endParaRPr kumimoji="0" lang="en-IN" sz="1600" b="0" i="0" u="none" strike="noStrike" kern="1200" cap="none" normalizeH="0" baseline="0" noProof="0">
              <a:ln>
                <a:noFill/>
              </a:ln>
              <a:solidFill>
                <a:srgbClr val="C03BC4"/>
              </a:solidFill>
              <a:effectLst/>
              <a:uLnTx/>
              <a:uFillTx/>
              <a:latin typeface="+mj-lt"/>
              <a:ea typeface="+mn-ea"/>
              <a:cs typeface="+mn-cs"/>
            </a:endParaRPr>
          </a:p>
        </p:txBody>
      </p:sp>
      <p:sp>
        <p:nvSpPr>
          <p:cNvPr id="32" name="Table 27 Cell 2, 1 to Text">
            <a:extLst>
              <a:ext uri="{FF2B5EF4-FFF2-40B4-BE49-F238E27FC236}">
                <a16:creationId xmlns:a16="http://schemas.microsoft.com/office/drawing/2014/main" id="{D7ACA489-5C33-F452-154F-0F229AE8D11F}"/>
              </a:ext>
            </a:extLst>
          </p:cNvPr>
          <p:cNvSpPr txBox="1"/>
          <p:nvPr/>
        </p:nvSpPr>
        <p:spPr>
          <a:xfrm>
            <a:off x="6949185" y="2543145"/>
            <a:ext cx="113814" cy="246221"/>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kumimoji="0" lang="en-IN" sz="1600" b="0" i="0" u="none" strike="noStrike" kern="1200" cap="none" normalizeH="0" baseline="0" noProof="0">
                <a:ln>
                  <a:noFill/>
                </a:ln>
                <a:solidFill>
                  <a:schemeClr val="accent3"/>
                </a:solidFill>
                <a:effectLst/>
                <a:uLnTx/>
                <a:uFillTx/>
                <a:latin typeface="+mj-lt"/>
                <a:ea typeface="+mn-ea"/>
                <a:cs typeface="+mn-cs"/>
              </a:rPr>
              <a:t>3</a:t>
            </a:r>
          </a:p>
        </p:txBody>
      </p:sp>
      <p:sp>
        <p:nvSpPr>
          <p:cNvPr id="33" name="Table 27 Cell 1, 2 to Text">
            <a:extLst>
              <a:ext uri="{FF2B5EF4-FFF2-40B4-BE49-F238E27FC236}">
                <a16:creationId xmlns:a16="http://schemas.microsoft.com/office/drawing/2014/main" id="{252E8C64-3F3B-D027-EE45-753BD72390CF}"/>
              </a:ext>
            </a:extLst>
          </p:cNvPr>
          <p:cNvSpPr txBox="1"/>
          <p:nvPr/>
        </p:nvSpPr>
        <p:spPr>
          <a:xfrm>
            <a:off x="627249" y="3334337"/>
            <a:ext cx="2360046" cy="438912"/>
          </a:xfrm>
          <a:prstGeom prst="roundRect">
            <a:avLst>
              <a:gd name="adj" fmla="val 63549"/>
            </a:avLst>
          </a:prstGeom>
          <a:solidFill>
            <a:srgbClr val="FFFFFF"/>
          </a:solidFill>
          <a:effectLst>
            <a:outerShdw blurRad="38100" algn="ctr" rotWithShape="0">
              <a:prstClr val="black">
                <a:alpha val="8000"/>
              </a:prstClr>
            </a:outerShdw>
          </a:effectLst>
        </p:spPr>
        <p:txBody>
          <a:bodyPr vert="horz" wrap="none" lIns="91440" tIns="45720" rIns="91440" bIns="45720" rtlCol="0" anchor="ctr" anchorCtr="0">
            <a:noAutofit/>
          </a:bodyPr>
          <a:lstStyle/>
          <a:p>
            <a:pPr marL="0" marR="0" lvl="0" indent="0" algn="l" defTabSz="524695" rtl="0" eaLnBrk="1" fontAlgn="auto" latinLnBrk="0" hangingPunct="1">
              <a:spcBef>
                <a:spcPts val="0"/>
              </a:spcBef>
              <a:spcAft>
                <a:spcPts val="0"/>
              </a:spcAft>
              <a:buClrTx/>
              <a:buSzTx/>
              <a:buFontTx/>
              <a:buNone/>
              <a:tabLst/>
              <a:defRPr/>
            </a:pPr>
            <a:r>
              <a:rPr kumimoji="0" lang="en-IN" sz="1600" b="0" i="0" u="none" strike="noStrike" kern="1200" cap="none" normalizeH="0" baseline="0" noProof="0">
                <a:ln>
                  <a:noFill/>
                </a:ln>
                <a:solidFill>
                  <a:srgbClr val="C03BC4"/>
                </a:solidFill>
                <a:effectLst/>
                <a:uLnTx/>
                <a:uFillTx/>
                <a:latin typeface="+mj-lt"/>
                <a:ea typeface="+mn-ea"/>
                <a:cs typeface="+mn-cs"/>
                <a:hlinkClick r:id="rId6" action="ppaction://hlinksldjump">
                  <a:extLst>
                    <a:ext uri="{A12FA001-AC4F-418D-AE19-62706E023703}">
                      <ahyp:hlinkClr xmlns:ahyp="http://schemas.microsoft.com/office/drawing/2018/hyperlinkcolor" val="tx"/>
                    </a:ext>
                  </a:extLst>
                </a:hlinkClick>
              </a:rPr>
              <a:t>Microsoft 365 Copilot</a:t>
            </a:r>
            <a:endParaRPr kumimoji="0" lang="en-IN" sz="1600" b="0" i="0" u="none" strike="noStrike" kern="1200" cap="none" normalizeH="0" baseline="0" noProof="0">
              <a:ln>
                <a:noFill/>
              </a:ln>
              <a:solidFill>
                <a:srgbClr val="C03BC4"/>
              </a:solidFill>
              <a:effectLst/>
              <a:uLnTx/>
              <a:uFillTx/>
              <a:latin typeface="+mj-lt"/>
              <a:ea typeface="+mn-ea"/>
              <a:cs typeface="+mn-cs"/>
            </a:endParaRPr>
          </a:p>
        </p:txBody>
      </p:sp>
      <p:sp>
        <p:nvSpPr>
          <p:cNvPr id="34" name="Table 27 Cell 2, 2 to Text">
            <a:extLst>
              <a:ext uri="{FF2B5EF4-FFF2-40B4-BE49-F238E27FC236}">
                <a16:creationId xmlns:a16="http://schemas.microsoft.com/office/drawing/2014/main" id="{CAC99B37-829D-34B5-E152-7F6E7920B740}"/>
              </a:ext>
            </a:extLst>
          </p:cNvPr>
          <p:cNvSpPr txBox="1"/>
          <p:nvPr/>
        </p:nvSpPr>
        <p:spPr>
          <a:xfrm>
            <a:off x="6949185" y="3430683"/>
            <a:ext cx="113814" cy="246221"/>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kumimoji="0" lang="en-IN" sz="1600" b="0" i="0" u="none" strike="noStrike" kern="1200" cap="none" normalizeH="0" baseline="0" noProof="0">
                <a:ln>
                  <a:noFill/>
                </a:ln>
                <a:solidFill>
                  <a:schemeClr val="accent3"/>
                </a:solidFill>
                <a:effectLst/>
                <a:uLnTx/>
                <a:uFillTx/>
                <a:latin typeface="+mj-lt"/>
                <a:ea typeface="+mn-ea"/>
                <a:cs typeface="+mn-cs"/>
              </a:rPr>
              <a:t>4</a:t>
            </a:r>
          </a:p>
        </p:txBody>
      </p:sp>
      <p:sp>
        <p:nvSpPr>
          <p:cNvPr id="35" name="Table 27 Cell 1, 3 to Text">
            <a:extLst>
              <a:ext uri="{FF2B5EF4-FFF2-40B4-BE49-F238E27FC236}">
                <a16:creationId xmlns:a16="http://schemas.microsoft.com/office/drawing/2014/main" id="{3071DEBC-AF50-E60F-A6C8-75E9CD0478FD}"/>
              </a:ext>
            </a:extLst>
          </p:cNvPr>
          <p:cNvSpPr txBox="1"/>
          <p:nvPr/>
        </p:nvSpPr>
        <p:spPr>
          <a:xfrm>
            <a:off x="627249" y="3928585"/>
            <a:ext cx="3645998" cy="215444"/>
          </a:xfrm>
          <a:prstGeom prst="rect">
            <a:avLst/>
          </a:prstGeom>
          <a:noFill/>
        </p:spPr>
        <p:txBody>
          <a:bodyPr vert="horz" wrap="none" lIns="0" tIns="0" rIns="45720" bIns="0" rtlCol="0" anchor="ctr" anchorCtr="0">
            <a:spAutoFit/>
          </a:bodyPr>
          <a:lstStyle/>
          <a:p>
            <a:pPr marL="0" marR="0" lvl="0" indent="0" algn="l" defTabSz="524695" rtl="0" eaLnBrk="1" fontAlgn="auto" latinLnBrk="0" hangingPunct="1">
              <a:spcBef>
                <a:spcPts val="0"/>
              </a:spcBef>
              <a:spcAft>
                <a:spcPts val="0"/>
              </a:spcAft>
              <a:buClrTx/>
              <a:buSzTx/>
              <a:buFontTx/>
              <a:buNone/>
              <a:tabLst/>
              <a:defRPr/>
            </a:pPr>
            <a:r>
              <a:rPr kumimoji="0" lang="en-US" sz="1400" b="0" i="0" strike="noStrike" kern="1200" cap="none" normalizeH="0" baseline="0" noProof="0">
                <a:ln>
                  <a:noFill/>
                </a:ln>
                <a:effectLst/>
                <a:uLnTx/>
                <a:uFillTx/>
                <a:hlinkClick r:id="rId6" action="ppaction://hlinksldjump">
                  <a:extLst>
                    <a:ext uri="{A12FA001-AC4F-418D-AE19-62706E023703}">
                      <ahyp:hlinkClr xmlns:ahyp="http://schemas.microsoft.com/office/drawing/2018/hyperlinkcolor" val="tx"/>
                    </a:ext>
                  </a:extLst>
                </a:hlinkClick>
              </a:rPr>
              <a:t>Microsoft 365 Copilot</a:t>
            </a:r>
            <a:r>
              <a:rPr lang="en-US" sz="1400">
                <a:hlinkClick r:id="rId6" action="ppaction://hlinksldjump">
                  <a:extLst>
                    <a:ext uri="{A12FA001-AC4F-418D-AE19-62706E023703}">
                      <ahyp:hlinkClr xmlns:ahyp="http://schemas.microsoft.com/office/drawing/2018/hyperlinkcolor" val="tx"/>
                    </a:ext>
                  </a:extLst>
                </a:hlinkClick>
              </a:rPr>
              <a:t>: Prompts for real work</a:t>
            </a:r>
            <a:endParaRPr lang="en-IN" sz="1400"/>
          </a:p>
        </p:txBody>
      </p:sp>
      <p:sp>
        <p:nvSpPr>
          <p:cNvPr id="36" name="Table 27 Cell 2, 3 to Text">
            <a:extLst>
              <a:ext uri="{FF2B5EF4-FFF2-40B4-BE49-F238E27FC236}">
                <a16:creationId xmlns:a16="http://schemas.microsoft.com/office/drawing/2014/main" id="{84540B30-11CD-6EEE-0146-41B771E18CB5}"/>
              </a:ext>
            </a:extLst>
          </p:cNvPr>
          <p:cNvSpPr txBox="1"/>
          <p:nvPr/>
        </p:nvSpPr>
        <p:spPr>
          <a:xfrm>
            <a:off x="6966819" y="3928585"/>
            <a:ext cx="96180" cy="215444"/>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kumimoji="0" lang="en-IN" sz="1400" b="0" i="0" u="none" strike="noStrike" kern="1200" cap="none" normalizeH="0" baseline="0" noProof="0">
                <a:ln>
                  <a:noFill/>
                </a:ln>
                <a:effectLst/>
                <a:uLnTx/>
                <a:uFillTx/>
                <a:ea typeface="+mn-ea"/>
                <a:cs typeface="+mn-cs"/>
              </a:rPr>
              <a:t>4</a:t>
            </a:r>
          </a:p>
        </p:txBody>
      </p:sp>
      <p:sp>
        <p:nvSpPr>
          <p:cNvPr id="4" name="Table 27 Cell 1, 3 to Text">
            <a:extLst>
              <a:ext uri="{FF2B5EF4-FFF2-40B4-BE49-F238E27FC236}">
                <a16:creationId xmlns:a16="http://schemas.microsoft.com/office/drawing/2014/main" id="{46530394-FD58-D9A8-367F-74562B002450}"/>
              </a:ext>
            </a:extLst>
          </p:cNvPr>
          <p:cNvSpPr txBox="1"/>
          <p:nvPr/>
        </p:nvSpPr>
        <p:spPr>
          <a:xfrm>
            <a:off x="627249" y="4353452"/>
            <a:ext cx="5526385" cy="215444"/>
          </a:xfrm>
          <a:prstGeom prst="rect">
            <a:avLst/>
          </a:prstGeom>
          <a:noFill/>
        </p:spPr>
        <p:txBody>
          <a:bodyPr vert="horz" wrap="none" lIns="0" tIns="0" rIns="45720" bIns="0" rtlCol="0" anchor="ctr" anchorCtr="0">
            <a:spAutoFit/>
          </a:bodyPr>
          <a:lstStyle/>
          <a:p>
            <a:pPr defTabSz="524695">
              <a:defRPr/>
            </a:pPr>
            <a:r>
              <a:rPr lang="en-US" sz="1400">
                <a:hlinkClick r:id="rId9" action="ppaction://hlinksldjump">
                  <a:extLst>
                    <a:ext uri="{A12FA001-AC4F-418D-AE19-62706E023703}">
                      <ahyp:hlinkClr xmlns:ahyp="http://schemas.microsoft.com/office/drawing/2018/hyperlinkcolor" val="tx"/>
                    </a:ext>
                  </a:extLst>
                </a:hlinkClick>
              </a:rPr>
              <a:t>Word, Excel, and PowerPoint Agents in Microsoft 365</a:t>
            </a:r>
            <a:r>
              <a:rPr lang="en-IN" sz="1400">
                <a:hlinkClick r:id="rId9" action="ppaction://hlinksldjump">
                  <a:extLst>
                    <a:ext uri="{A12FA001-AC4F-418D-AE19-62706E023703}">
                      <ahyp:hlinkClr xmlns:ahyp="http://schemas.microsoft.com/office/drawing/2018/hyperlinkcolor" val="tx"/>
                    </a:ext>
                  </a:extLst>
                </a:hlinkClick>
              </a:rPr>
              <a:t> Copilot Prompts</a:t>
            </a:r>
            <a:endParaRPr kumimoji="0" lang="en-IN" sz="1400" b="0" i="0" strike="noStrike" kern="1200" cap="none" normalizeH="0" baseline="0" noProof="0">
              <a:ln>
                <a:noFill/>
              </a:ln>
              <a:effectLst/>
              <a:uLnTx/>
              <a:uFillTx/>
              <a:ea typeface="+mn-ea"/>
              <a:cs typeface="+mn-cs"/>
            </a:endParaRPr>
          </a:p>
        </p:txBody>
      </p:sp>
      <p:sp>
        <p:nvSpPr>
          <p:cNvPr id="38" name="Table 27 Cell 2, 4 to Text">
            <a:extLst>
              <a:ext uri="{FF2B5EF4-FFF2-40B4-BE49-F238E27FC236}">
                <a16:creationId xmlns:a16="http://schemas.microsoft.com/office/drawing/2014/main" id="{3CDB57DF-377B-CBF6-23A0-118138F35209}"/>
              </a:ext>
            </a:extLst>
          </p:cNvPr>
          <p:cNvSpPr txBox="1"/>
          <p:nvPr/>
        </p:nvSpPr>
        <p:spPr>
          <a:xfrm>
            <a:off x="6966819" y="4353452"/>
            <a:ext cx="96180" cy="215444"/>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kumimoji="0" lang="en-IN" sz="1400" b="0" i="0" u="none" strike="noStrike" kern="1200" cap="none" normalizeH="0" baseline="0" noProof="0">
                <a:ln>
                  <a:noFill/>
                </a:ln>
                <a:effectLst/>
                <a:uLnTx/>
                <a:uFillTx/>
                <a:ea typeface="+mn-ea"/>
                <a:cs typeface="+mn-cs"/>
              </a:rPr>
              <a:t>5</a:t>
            </a:r>
          </a:p>
        </p:txBody>
      </p:sp>
      <p:sp>
        <p:nvSpPr>
          <p:cNvPr id="37" name="Table 27 Cell 1, 4 to Text">
            <a:extLst>
              <a:ext uri="{FF2B5EF4-FFF2-40B4-BE49-F238E27FC236}">
                <a16:creationId xmlns:a16="http://schemas.microsoft.com/office/drawing/2014/main" id="{DC00A89A-117E-5772-CD48-597BC4C8F0FA}"/>
              </a:ext>
            </a:extLst>
          </p:cNvPr>
          <p:cNvSpPr txBox="1"/>
          <p:nvPr/>
        </p:nvSpPr>
        <p:spPr>
          <a:xfrm>
            <a:off x="627249" y="4778319"/>
            <a:ext cx="1599412" cy="215444"/>
          </a:xfrm>
          <a:prstGeom prst="rect">
            <a:avLst/>
          </a:prstGeom>
          <a:noFill/>
        </p:spPr>
        <p:txBody>
          <a:bodyPr vert="horz" wrap="none" lIns="0" tIns="0" rIns="45720" bIns="0" rtlCol="0" anchor="ctr" anchorCtr="0">
            <a:spAutoFit/>
          </a:bodyPr>
          <a:lstStyle/>
          <a:p>
            <a:pPr lvl="0" defTabSz="524695">
              <a:defRPr/>
            </a:pPr>
            <a:r>
              <a:rPr lang="en-US" sz="1400">
                <a:hlinkClick r:id="rId10" action="ppaction://hlinksldjump">
                  <a:extLst>
                    <a:ext uri="{A12FA001-AC4F-418D-AE19-62706E023703}">
                      <ahyp:hlinkClr xmlns:ahyp="http://schemas.microsoft.com/office/drawing/2018/hyperlinkcolor" val="tx"/>
                    </a:ext>
                  </a:extLst>
                </a:hlinkClick>
              </a:rPr>
              <a:t>Editing with Copilot</a:t>
            </a:r>
            <a:endParaRPr lang="en-IN" sz="1400"/>
          </a:p>
        </p:txBody>
      </p:sp>
      <p:sp>
        <p:nvSpPr>
          <p:cNvPr id="40" name="Table 27 Cell 2, 5 to Text">
            <a:extLst>
              <a:ext uri="{FF2B5EF4-FFF2-40B4-BE49-F238E27FC236}">
                <a16:creationId xmlns:a16="http://schemas.microsoft.com/office/drawing/2014/main" id="{F349B581-4923-5483-9969-DD84F80ED35E}"/>
              </a:ext>
            </a:extLst>
          </p:cNvPr>
          <p:cNvSpPr txBox="1"/>
          <p:nvPr/>
        </p:nvSpPr>
        <p:spPr>
          <a:xfrm>
            <a:off x="6966819" y="4778319"/>
            <a:ext cx="96180" cy="215444"/>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lang="en-IN" sz="1400"/>
              <a:t>6</a:t>
            </a:r>
            <a:endParaRPr kumimoji="0" lang="en-IN" sz="1400" b="0" i="0" u="none" strike="noStrike" kern="1200" cap="none" normalizeH="0" baseline="0" noProof="0">
              <a:ln>
                <a:noFill/>
              </a:ln>
              <a:effectLst/>
              <a:uLnTx/>
              <a:uFillTx/>
              <a:ea typeface="+mn-ea"/>
              <a:cs typeface="+mn-cs"/>
            </a:endParaRPr>
          </a:p>
        </p:txBody>
      </p:sp>
      <p:sp>
        <p:nvSpPr>
          <p:cNvPr id="41" name="Table 27 Cell 1, 6 to Text">
            <a:extLst>
              <a:ext uri="{FF2B5EF4-FFF2-40B4-BE49-F238E27FC236}">
                <a16:creationId xmlns:a16="http://schemas.microsoft.com/office/drawing/2014/main" id="{AD1F90D1-6DD2-A768-1212-FDEABE9F0417}"/>
              </a:ext>
            </a:extLst>
          </p:cNvPr>
          <p:cNvSpPr txBox="1"/>
          <p:nvPr/>
        </p:nvSpPr>
        <p:spPr>
          <a:xfrm>
            <a:off x="627249" y="5203186"/>
            <a:ext cx="4851072" cy="215444"/>
          </a:xfrm>
          <a:prstGeom prst="rect">
            <a:avLst/>
          </a:prstGeom>
          <a:noFill/>
        </p:spPr>
        <p:txBody>
          <a:bodyPr vert="horz" wrap="none" lIns="0" tIns="0" rIns="45720" bIns="0" rtlCol="0" anchor="ctr" anchorCtr="0">
            <a:spAutoFit/>
          </a:bodyPr>
          <a:lstStyle/>
          <a:p>
            <a:pPr defTabSz="524695">
              <a:defRPr/>
            </a:pPr>
            <a:r>
              <a:rPr lang="en-US" sz="1400">
                <a:hlinkClick r:id="rId11" action="ppaction://hlinksldjump">
                  <a:extLst>
                    <a:ext uri="{A12FA001-AC4F-418D-AE19-62706E023703}">
                      <ahyp:hlinkClr xmlns:ahyp="http://schemas.microsoft.com/office/drawing/2018/hyperlinkcolor" val="tx"/>
                    </a:ext>
                  </a:extLst>
                </a:hlinkClick>
              </a:rPr>
              <a:t>Using Microsoft 365 Copilot Teams Agents and Teams Mode</a:t>
            </a:r>
            <a:endParaRPr lang="en-IN" sz="1400"/>
          </a:p>
        </p:txBody>
      </p:sp>
      <p:sp>
        <p:nvSpPr>
          <p:cNvPr id="42" name="Table 27 Cell 2, 6 to Text">
            <a:extLst>
              <a:ext uri="{FF2B5EF4-FFF2-40B4-BE49-F238E27FC236}">
                <a16:creationId xmlns:a16="http://schemas.microsoft.com/office/drawing/2014/main" id="{80BB1F2B-BAF6-FDB8-8312-8580826FBFD4}"/>
              </a:ext>
            </a:extLst>
          </p:cNvPr>
          <p:cNvSpPr txBox="1"/>
          <p:nvPr/>
        </p:nvSpPr>
        <p:spPr>
          <a:xfrm>
            <a:off x="6966819" y="5203186"/>
            <a:ext cx="96180" cy="215444"/>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kumimoji="0" lang="en-IN" sz="1400" b="0" i="0" u="none" strike="noStrike" kern="1200" cap="none" normalizeH="0" baseline="0" noProof="0">
                <a:ln>
                  <a:noFill/>
                </a:ln>
                <a:effectLst/>
                <a:uLnTx/>
                <a:uFillTx/>
                <a:ea typeface="+mn-ea"/>
                <a:cs typeface="+mn-cs"/>
              </a:rPr>
              <a:t>7</a:t>
            </a:r>
          </a:p>
        </p:txBody>
      </p:sp>
      <p:sp>
        <p:nvSpPr>
          <p:cNvPr id="45" name="Table 27 Cell 1, 8 to Text">
            <a:extLst>
              <a:ext uri="{FF2B5EF4-FFF2-40B4-BE49-F238E27FC236}">
                <a16:creationId xmlns:a16="http://schemas.microsoft.com/office/drawing/2014/main" id="{357958DD-9387-ED92-C390-3467E8EB0E88}"/>
              </a:ext>
            </a:extLst>
          </p:cNvPr>
          <p:cNvSpPr txBox="1"/>
          <p:nvPr/>
        </p:nvSpPr>
        <p:spPr>
          <a:xfrm>
            <a:off x="627249" y="5867256"/>
            <a:ext cx="2859434" cy="438912"/>
          </a:xfrm>
          <a:prstGeom prst="roundRect">
            <a:avLst>
              <a:gd name="adj" fmla="val 63549"/>
            </a:avLst>
          </a:prstGeom>
          <a:solidFill>
            <a:srgbClr val="FFFFFF"/>
          </a:solidFill>
          <a:effectLst>
            <a:outerShdw blurRad="38100" algn="ctr" rotWithShape="0">
              <a:prstClr val="black">
                <a:alpha val="8000"/>
              </a:prstClr>
            </a:outerShdw>
          </a:effectLst>
        </p:spPr>
        <p:txBody>
          <a:bodyPr vert="horz" wrap="none" lIns="91440" tIns="45720" rIns="91440" bIns="45720" rtlCol="0" anchor="ctr" anchorCtr="0">
            <a:noAutofit/>
          </a:bodyPr>
          <a:lstStyle/>
          <a:p>
            <a:pPr marL="0" marR="0" lvl="0" indent="0" algn="l" defTabSz="524695" rtl="0" eaLnBrk="1" fontAlgn="auto" latinLnBrk="0" hangingPunct="1">
              <a:spcBef>
                <a:spcPts val="0"/>
              </a:spcBef>
              <a:spcAft>
                <a:spcPts val="0"/>
              </a:spcAft>
              <a:buClrTx/>
              <a:buSzTx/>
              <a:buFontTx/>
              <a:buNone/>
              <a:tabLst/>
              <a:defRPr/>
            </a:pPr>
            <a:r>
              <a:rPr kumimoji="0" lang="en-IN" sz="1600" b="0" i="0" u="none" strike="noStrike" kern="1200" cap="none" normalizeH="0" baseline="0" noProof="0">
                <a:ln>
                  <a:noFill/>
                </a:ln>
                <a:solidFill>
                  <a:srgbClr val="C03BC4"/>
                </a:solidFill>
                <a:effectLst/>
                <a:uLnTx/>
                <a:uFillTx/>
                <a:latin typeface="+mj-lt"/>
                <a:ea typeface="+mn-ea"/>
                <a:cs typeface="+mn-cs"/>
                <a:hlinkClick r:id="rId7" action="ppaction://hlinksldjump">
                  <a:extLst>
                    <a:ext uri="{A12FA001-AC4F-418D-AE19-62706E023703}">
                      <ahyp:hlinkClr xmlns:ahyp="http://schemas.microsoft.com/office/drawing/2018/hyperlinkcolor" val="tx"/>
                    </a:ext>
                  </a:extLst>
                </a:hlinkClick>
              </a:rPr>
              <a:t>Microsoft 365 Copilot Chat</a:t>
            </a:r>
            <a:endParaRPr kumimoji="0" lang="en-IN" sz="1600" b="0" i="0" u="none" strike="noStrike" kern="1200" cap="none" normalizeH="0" baseline="0" noProof="0">
              <a:ln>
                <a:noFill/>
              </a:ln>
              <a:solidFill>
                <a:srgbClr val="C03BC4"/>
              </a:solidFill>
              <a:effectLst/>
              <a:uLnTx/>
              <a:uFillTx/>
              <a:latin typeface="+mj-lt"/>
              <a:ea typeface="+mn-ea"/>
              <a:cs typeface="+mn-cs"/>
            </a:endParaRPr>
          </a:p>
        </p:txBody>
      </p:sp>
      <p:sp>
        <p:nvSpPr>
          <p:cNvPr id="46" name="Table 27 Cell 2, 8 to Text">
            <a:extLst>
              <a:ext uri="{FF2B5EF4-FFF2-40B4-BE49-F238E27FC236}">
                <a16:creationId xmlns:a16="http://schemas.microsoft.com/office/drawing/2014/main" id="{E79F2D09-C9F7-F643-6CE1-A856CA597AB7}"/>
              </a:ext>
            </a:extLst>
          </p:cNvPr>
          <p:cNvSpPr txBox="1"/>
          <p:nvPr/>
        </p:nvSpPr>
        <p:spPr>
          <a:xfrm>
            <a:off x="6949185" y="5963602"/>
            <a:ext cx="113814" cy="246221"/>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lang="en-IN" sz="1600">
                <a:solidFill>
                  <a:schemeClr val="accent3"/>
                </a:solidFill>
                <a:latin typeface="+mj-lt"/>
              </a:rPr>
              <a:t>8</a:t>
            </a:r>
            <a:endParaRPr kumimoji="0" lang="en-IN" sz="1600" b="0" i="0" u="none" strike="noStrike" kern="1200" cap="none" normalizeH="0" baseline="0" noProof="0">
              <a:ln>
                <a:noFill/>
              </a:ln>
              <a:solidFill>
                <a:schemeClr val="accent3"/>
              </a:solidFill>
              <a:effectLst/>
              <a:uLnTx/>
              <a:uFillTx/>
              <a:latin typeface="+mj-lt"/>
              <a:ea typeface="+mn-ea"/>
              <a:cs typeface="+mn-cs"/>
            </a:endParaRPr>
          </a:p>
        </p:txBody>
      </p:sp>
      <p:sp>
        <p:nvSpPr>
          <p:cNvPr id="47" name="Table 27 Cell 1, 9 to Text">
            <a:extLst>
              <a:ext uri="{FF2B5EF4-FFF2-40B4-BE49-F238E27FC236}">
                <a16:creationId xmlns:a16="http://schemas.microsoft.com/office/drawing/2014/main" id="{DE70406B-710F-542C-B722-4973EE37748B}"/>
              </a:ext>
            </a:extLst>
          </p:cNvPr>
          <p:cNvSpPr txBox="1"/>
          <p:nvPr/>
        </p:nvSpPr>
        <p:spPr>
          <a:xfrm>
            <a:off x="627249" y="6461506"/>
            <a:ext cx="4148828" cy="215444"/>
          </a:xfrm>
          <a:prstGeom prst="rect">
            <a:avLst/>
          </a:prstGeom>
          <a:noFill/>
        </p:spPr>
        <p:txBody>
          <a:bodyPr vert="horz" wrap="none" lIns="0" tIns="0" rIns="45720" bIns="0" rtlCol="0" anchor="ctr" anchorCtr="0">
            <a:spAutoFit/>
          </a:bodyPr>
          <a:lstStyle/>
          <a:p>
            <a:pPr marL="0" marR="0" lvl="0" indent="0" algn="l" defTabSz="524695"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effectLst/>
                <a:uLnTx/>
                <a:uFillTx/>
                <a:ea typeface="+mn-ea"/>
                <a:cs typeface="+mn-cs"/>
                <a:hlinkClick r:id="rId7" action="ppaction://hlinksldjump">
                  <a:extLst>
                    <a:ext uri="{A12FA001-AC4F-418D-AE19-62706E023703}">
                      <ahyp:hlinkClr xmlns:ahyp="http://schemas.microsoft.com/office/drawing/2018/hyperlinkcolor" val="tx"/>
                    </a:ext>
                  </a:extLst>
                </a:hlinkClick>
              </a:rPr>
              <a:t>Prompts to try for Microsoft 365 Copilot Chat (Web)</a:t>
            </a:r>
            <a:endParaRPr kumimoji="0" lang="en-IN" sz="1400" b="0" i="0" u="none" strike="noStrike" kern="1200" cap="none" normalizeH="0" baseline="0" noProof="0">
              <a:ln>
                <a:noFill/>
              </a:ln>
              <a:effectLst/>
              <a:uLnTx/>
              <a:uFillTx/>
              <a:ea typeface="+mn-ea"/>
              <a:cs typeface="+mn-cs"/>
            </a:endParaRPr>
          </a:p>
        </p:txBody>
      </p:sp>
      <p:sp>
        <p:nvSpPr>
          <p:cNvPr id="48" name="Table 27 Cell 2, 9 to Text">
            <a:extLst>
              <a:ext uri="{FF2B5EF4-FFF2-40B4-BE49-F238E27FC236}">
                <a16:creationId xmlns:a16="http://schemas.microsoft.com/office/drawing/2014/main" id="{298B11E9-26B6-D4DD-53BE-5741A513CDDF}"/>
              </a:ext>
            </a:extLst>
          </p:cNvPr>
          <p:cNvSpPr txBox="1"/>
          <p:nvPr/>
        </p:nvSpPr>
        <p:spPr>
          <a:xfrm>
            <a:off x="6957574" y="6461506"/>
            <a:ext cx="96180" cy="215444"/>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lang="en-IN" sz="1400"/>
              <a:t>8</a:t>
            </a:r>
            <a:endParaRPr kumimoji="0" lang="en-IN" sz="1400" b="0" i="0" u="none" strike="noStrike" kern="1200" cap="none" normalizeH="0" baseline="0" noProof="0">
              <a:ln>
                <a:noFill/>
              </a:ln>
              <a:effectLst/>
              <a:uLnTx/>
              <a:uFillTx/>
              <a:ea typeface="+mn-ea"/>
              <a:cs typeface="+mn-cs"/>
            </a:endParaRPr>
          </a:p>
        </p:txBody>
      </p:sp>
      <p:sp>
        <p:nvSpPr>
          <p:cNvPr id="51" name="Table 27 Cell 1, 11 to Text">
            <a:extLst>
              <a:ext uri="{FF2B5EF4-FFF2-40B4-BE49-F238E27FC236}">
                <a16:creationId xmlns:a16="http://schemas.microsoft.com/office/drawing/2014/main" id="{200A2D67-157B-8C8D-782C-79B6ADB6EB2A}"/>
              </a:ext>
            </a:extLst>
          </p:cNvPr>
          <p:cNvSpPr txBox="1"/>
          <p:nvPr/>
        </p:nvSpPr>
        <p:spPr>
          <a:xfrm>
            <a:off x="627249" y="7125576"/>
            <a:ext cx="3017140" cy="438912"/>
          </a:xfrm>
          <a:prstGeom prst="roundRect">
            <a:avLst>
              <a:gd name="adj" fmla="val 63549"/>
            </a:avLst>
          </a:prstGeom>
          <a:solidFill>
            <a:srgbClr val="FFFFFF"/>
          </a:solidFill>
          <a:effectLst>
            <a:outerShdw blurRad="38100" algn="ctr" rotWithShape="0">
              <a:prstClr val="black">
                <a:alpha val="8000"/>
              </a:prstClr>
            </a:outerShdw>
          </a:effectLst>
        </p:spPr>
        <p:txBody>
          <a:bodyPr vert="horz" wrap="none" lIns="91440" tIns="45720" rIns="91440" bIns="45720" rtlCol="0" anchor="ctr" anchorCtr="0">
            <a:noAutofit/>
          </a:bodyPr>
          <a:lstStyle/>
          <a:p>
            <a:pPr marL="0" marR="0" lvl="0" indent="0" algn="l" defTabSz="524695" rtl="0" eaLnBrk="1" fontAlgn="auto" latinLnBrk="0" hangingPunct="1">
              <a:spcBef>
                <a:spcPts val="0"/>
              </a:spcBef>
              <a:spcAft>
                <a:spcPts val="0"/>
              </a:spcAft>
              <a:buClrTx/>
              <a:buSzTx/>
              <a:buFontTx/>
              <a:buNone/>
              <a:tabLst/>
              <a:defRPr/>
            </a:pPr>
            <a:r>
              <a:rPr kumimoji="0" lang="en-IN" sz="1600" b="0" i="0" u="none" strike="noStrike" kern="1200" cap="none" normalizeH="0" baseline="0" noProof="0">
                <a:ln>
                  <a:noFill/>
                </a:ln>
                <a:solidFill>
                  <a:srgbClr val="C03BC4"/>
                </a:solidFill>
                <a:effectLst/>
                <a:uLnTx/>
                <a:uFillTx/>
                <a:latin typeface="+mj-lt"/>
                <a:ea typeface="+mn-ea"/>
                <a:cs typeface="+mn-cs"/>
                <a:hlinkClick r:id="rId8" action="ppaction://hlinksldjump">
                  <a:extLst>
                    <a:ext uri="{A12FA001-AC4F-418D-AE19-62706E023703}">
                      <ahyp:hlinkClr xmlns:ahyp="http://schemas.microsoft.com/office/drawing/2018/hyperlinkcolor" val="tx"/>
                    </a:ext>
                  </a:extLst>
                </a:hlinkClick>
              </a:rPr>
              <a:t>Additional Prompt Resources</a:t>
            </a:r>
            <a:endParaRPr kumimoji="0" lang="en-IN" sz="1600" b="0" i="0" u="none" strike="noStrike" kern="1200" cap="none" normalizeH="0" baseline="0" noProof="0">
              <a:ln>
                <a:noFill/>
              </a:ln>
              <a:solidFill>
                <a:srgbClr val="C03BC4"/>
              </a:solidFill>
              <a:effectLst/>
              <a:uLnTx/>
              <a:uFillTx/>
              <a:latin typeface="+mj-lt"/>
              <a:ea typeface="+mn-ea"/>
              <a:cs typeface="+mn-cs"/>
            </a:endParaRPr>
          </a:p>
        </p:txBody>
      </p:sp>
      <p:sp>
        <p:nvSpPr>
          <p:cNvPr id="50" name="Table 27 Cell 2, 10 to Text">
            <a:extLst>
              <a:ext uri="{FF2B5EF4-FFF2-40B4-BE49-F238E27FC236}">
                <a16:creationId xmlns:a16="http://schemas.microsoft.com/office/drawing/2014/main" id="{43A5AF37-D99A-6B50-1473-795C5A60F0AF}"/>
              </a:ext>
            </a:extLst>
          </p:cNvPr>
          <p:cNvSpPr txBox="1"/>
          <p:nvPr/>
        </p:nvSpPr>
        <p:spPr>
          <a:xfrm>
            <a:off x="6949185" y="7221922"/>
            <a:ext cx="113814" cy="246221"/>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kumimoji="0" lang="en-IN" sz="1600" b="0" i="0" u="none" strike="noStrike" kern="1200" cap="none" normalizeH="0" baseline="0" noProof="0">
                <a:ln>
                  <a:noFill/>
                </a:ln>
                <a:solidFill>
                  <a:schemeClr val="accent3"/>
                </a:solidFill>
                <a:effectLst/>
                <a:uLnTx/>
                <a:uFillTx/>
                <a:latin typeface="+mj-lt"/>
                <a:ea typeface="+mn-ea"/>
                <a:cs typeface="+mn-cs"/>
              </a:rPr>
              <a:t>9</a:t>
            </a:r>
          </a:p>
        </p:txBody>
      </p:sp>
      <p:sp>
        <p:nvSpPr>
          <p:cNvPr id="53" name="Table 27 Cell 1, 12 to Text">
            <a:extLst>
              <a:ext uri="{FF2B5EF4-FFF2-40B4-BE49-F238E27FC236}">
                <a16:creationId xmlns:a16="http://schemas.microsoft.com/office/drawing/2014/main" id="{822E2A64-FB83-58A9-35D3-C2F7638899EF}"/>
              </a:ext>
            </a:extLst>
          </p:cNvPr>
          <p:cNvSpPr txBox="1"/>
          <p:nvPr/>
        </p:nvSpPr>
        <p:spPr>
          <a:xfrm>
            <a:off x="627249" y="7719825"/>
            <a:ext cx="4988225" cy="215444"/>
          </a:xfrm>
          <a:prstGeom prst="rect">
            <a:avLst/>
          </a:prstGeom>
          <a:noFill/>
        </p:spPr>
        <p:txBody>
          <a:bodyPr vert="horz" wrap="none" lIns="0" tIns="0" rIns="45720" bIns="0" rtlCol="0" anchor="ctr" anchorCtr="0">
            <a:spAutoFit/>
          </a:bodyPr>
          <a:lstStyle/>
          <a:p>
            <a:pPr defTabSz="524695">
              <a:defRPr/>
            </a:pPr>
            <a:r>
              <a:rPr lang="en-IN" sz="1400">
                <a:cs typeface="Segoe Sans Display"/>
                <a:hlinkClick r:id="rId8" action="ppaction://hlinksldjump">
                  <a:extLst>
                    <a:ext uri="{A12FA001-AC4F-418D-AE19-62706E023703}">
                      <ahyp:hlinkClr xmlns:ahyp="http://schemas.microsoft.com/office/drawing/2018/hyperlinkcolor" val="tx"/>
                    </a:ext>
                  </a:extLst>
                </a:hlinkClick>
              </a:rPr>
              <a:t>Try the Prompt Gallery, Copilot Essentials, and Scenario Library </a:t>
            </a:r>
            <a:endParaRPr kumimoji="0" lang="en-IN" sz="1400" b="0" i="0" u="none" strike="noStrike" kern="1200" cap="none" normalizeH="0" baseline="0" noProof="0">
              <a:ln>
                <a:noFill/>
              </a:ln>
              <a:effectLst/>
              <a:uLnTx/>
              <a:uFillTx/>
              <a:ea typeface="+mn-ea"/>
              <a:cs typeface="+mn-cs"/>
            </a:endParaRPr>
          </a:p>
        </p:txBody>
      </p:sp>
      <p:sp>
        <p:nvSpPr>
          <p:cNvPr id="54" name="Table 27 Cell 2, 12 to Text">
            <a:extLst>
              <a:ext uri="{FF2B5EF4-FFF2-40B4-BE49-F238E27FC236}">
                <a16:creationId xmlns:a16="http://schemas.microsoft.com/office/drawing/2014/main" id="{BE02B1FC-E526-9B68-9774-ECDA31B1414D}"/>
              </a:ext>
            </a:extLst>
          </p:cNvPr>
          <p:cNvSpPr txBox="1"/>
          <p:nvPr/>
        </p:nvSpPr>
        <p:spPr>
          <a:xfrm>
            <a:off x="6966819" y="7719825"/>
            <a:ext cx="96180" cy="215444"/>
          </a:xfrm>
          <a:prstGeom prst="rect">
            <a:avLst/>
          </a:prstGeom>
          <a:noFill/>
        </p:spPr>
        <p:txBody>
          <a:bodyPr vert="horz" wrap="none" lIns="0" tIns="0" rIns="0" bIns="0" rtlCol="0" anchor="ctr" anchorCtr="0">
            <a:spAutoFit/>
          </a:bodyPr>
          <a:lstStyle/>
          <a:p>
            <a:pPr marL="0" marR="0" lvl="0" indent="0" algn="ctr" defTabSz="524695" rtl="0" eaLnBrk="1" fontAlgn="auto" latinLnBrk="0" hangingPunct="1">
              <a:spcBef>
                <a:spcPts val="0"/>
              </a:spcBef>
              <a:spcAft>
                <a:spcPts val="0"/>
              </a:spcAft>
              <a:buClrTx/>
              <a:buSzTx/>
              <a:buFontTx/>
              <a:buNone/>
              <a:tabLst/>
              <a:defRPr/>
            </a:pPr>
            <a:r>
              <a:rPr lang="en-IN" sz="1400"/>
              <a:t>9</a:t>
            </a:r>
            <a:endParaRPr kumimoji="0" lang="en-IN" sz="1400" b="0" i="0" u="none" strike="noStrike" kern="1200" cap="none" normalizeH="0" baseline="0" noProof="0">
              <a:ln>
                <a:noFill/>
              </a:ln>
              <a:effectLst/>
              <a:uLnTx/>
              <a:uFillTx/>
              <a:ea typeface="+mn-ea"/>
              <a:cs typeface="+mn-cs"/>
            </a:endParaRPr>
          </a:p>
        </p:txBody>
      </p:sp>
    </p:spTree>
    <p:extLst>
      <p:ext uri="{BB962C8B-B14F-4D97-AF65-F5344CB8AC3E}">
        <p14:creationId xmlns:p14="http://schemas.microsoft.com/office/powerpoint/2010/main" val="38842073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33265-4347-43AA-CAAC-30CD1E1F31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6B0F4B-1859-039D-E1DB-2841A0451773}"/>
              </a:ext>
              <a:ext uri="{C183D7F6-B498-43B3-948B-1728B52AA6E4}">
                <adec:decorative xmlns:adec="http://schemas.microsoft.com/office/drawing/2017/decorative" val="1"/>
              </a:ext>
            </a:extLst>
          </p:cNvPr>
          <p:cNvSpPr>
            <a:spLocks noGrp="1"/>
          </p:cNvSpPr>
          <p:nvPr>
            <p:ph type="sldNum" sz="quarter" idx="12"/>
          </p:nvPr>
        </p:nvSpPr>
        <p:spPr/>
        <p:txBody>
          <a:bodyPr/>
          <a:lstStyle/>
          <a:p>
            <a:pPr lvl="0"/>
            <a:fld id="{BF64B658-AF8F-7D4C-AC24-1E662CA57B6D}" type="slidenum">
              <a:rPr lang="en-US" noProof="0" smtClean="0"/>
              <a:pPr lvl="0"/>
              <a:t>3</a:t>
            </a:fld>
            <a:endParaRPr lang="en-US" noProof="0"/>
          </a:p>
        </p:txBody>
      </p:sp>
      <p:sp>
        <p:nvSpPr>
          <p:cNvPr id="14" name="Rectangle: Rounded Corners 9">
            <a:hlinkClick r:id="rId3" action="ppaction://hlinksldjump"/>
            <a:extLst>
              <a:ext uri="{FF2B5EF4-FFF2-40B4-BE49-F238E27FC236}">
                <a16:creationId xmlns:a16="http://schemas.microsoft.com/office/drawing/2014/main" id="{4E9E28CD-1563-6E7C-9904-079B154E4911}"/>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Table of contents</a:t>
            </a:r>
          </a:p>
        </p:txBody>
      </p:sp>
      <p:sp>
        <p:nvSpPr>
          <p:cNvPr id="15" name="Rectangle: Rounded Corners 9">
            <a:hlinkClick r:id="rId4" action="ppaction://hlinksldjump"/>
            <a:extLst>
              <a:ext uri="{FF2B5EF4-FFF2-40B4-BE49-F238E27FC236}">
                <a16:creationId xmlns:a16="http://schemas.microsoft.com/office/drawing/2014/main" id="{BDD0B9D8-D474-81EB-FEF5-DC3E8FEE96F5}"/>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Getting started</a:t>
            </a:r>
          </a:p>
        </p:txBody>
      </p:sp>
      <p:sp>
        <p:nvSpPr>
          <p:cNvPr id="16" name="Rectangle: Rounded Corners 9">
            <a:hlinkClick r:id="rId5" action="ppaction://hlinksldjump"/>
            <a:extLst>
              <a:ext uri="{FF2B5EF4-FFF2-40B4-BE49-F238E27FC236}">
                <a16:creationId xmlns:a16="http://schemas.microsoft.com/office/drawing/2014/main" id="{9B8B118F-5D68-394D-028F-348A8547C828}"/>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Microsoft 365 Copilot</a:t>
            </a:r>
          </a:p>
        </p:txBody>
      </p:sp>
      <p:sp>
        <p:nvSpPr>
          <p:cNvPr id="17" name="Rectangle: Rounded Corners 9">
            <a:hlinkClick r:id="rId6" action="ppaction://hlinksldjump"/>
            <a:extLst>
              <a:ext uri="{FF2B5EF4-FFF2-40B4-BE49-F238E27FC236}">
                <a16:creationId xmlns:a16="http://schemas.microsoft.com/office/drawing/2014/main" id="{2B962140-3DF1-B9CD-3698-73F25EA52CBD}"/>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Copilot</a:t>
            </a:r>
            <a:br>
              <a:rPr lang="en-US" sz="1000">
                <a:latin typeface="+mj-lt"/>
              </a:rPr>
            </a:br>
            <a:r>
              <a:rPr lang="en-US" sz="1000">
                <a:latin typeface="+mj-lt"/>
              </a:rPr>
              <a:t>Chat</a:t>
            </a:r>
          </a:p>
        </p:txBody>
      </p:sp>
      <p:sp>
        <p:nvSpPr>
          <p:cNvPr id="18" name="Rectangle: Rounded Corners 9">
            <a:hlinkClick r:id="rId7" action="ppaction://hlinksldjump"/>
            <a:extLst>
              <a:ext uri="{FF2B5EF4-FFF2-40B4-BE49-F238E27FC236}">
                <a16:creationId xmlns:a16="http://schemas.microsoft.com/office/drawing/2014/main" id="{30B7D861-EBD0-DA19-3AE6-F2B822FC680E}"/>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Prompt guidance</a:t>
            </a:r>
          </a:p>
        </p:txBody>
      </p:sp>
      <p:sp>
        <p:nvSpPr>
          <p:cNvPr id="8" name="Rounded Rectangle 46">
            <a:extLst>
              <a:ext uri="{FF2B5EF4-FFF2-40B4-BE49-F238E27FC236}">
                <a16:creationId xmlns:a16="http://schemas.microsoft.com/office/drawing/2014/main" id="{20E582E7-01C8-311A-B8C0-88F6647C2727}"/>
              </a:ext>
              <a:ext uri="{C183D7F6-B498-43B3-948B-1728B52AA6E4}">
                <adec:decorative xmlns:adec="http://schemas.microsoft.com/office/drawing/2017/decorative" val="1"/>
              </a:ext>
            </a:extLst>
          </p:cNvPr>
          <p:cNvSpPr>
            <a:spLocks/>
          </p:cNvSpPr>
          <p:nvPr/>
        </p:nvSpPr>
        <p:spPr bwMode="auto">
          <a:xfrm>
            <a:off x="438151" y="3509676"/>
            <a:ext cx="6896100" cy="3669990"/>
          </a:xfrm>
          <a:prstGeom prst="roundRect">
            <a:avLst>
              <a:gd name="adj" fmla="val 3503"/>
            </a:avLst>
          </a:prstGeom>
          <a:solidFill>
            <a:srgbClr val="FFFFFF"/>
          </a:solidFill>
          <a:effectLst>
            <a:outerShdw blurRad="38100" algn="ctr" rotWithShape="0">
              <a:prstClr val="black">
                <a:alpha val="8000"/>
              </a:prstClr>
            </a:outerShdw>
          </a:effectLst>
        </p:spPr>
        <p:txBody>
          <a:bodyPr vert="horz" wrap="none" lIns="91440" tIns="45720" rIns="91440" bIns="45720" rtlCol="0" anchor="ctr" anchorCtr="0">
            <a:noAutofit/>
          </a:bodyPr>
          <a:lstStyle/>
          <a:p>
            <a:pPr defTabSz="524695"/>
            <a:endParaRPr lang="en-US" sz="1600">
              <a:solidFill>
                <a:srgbClr val="C03BC4"/>
              </a:solidFill>
              <a:latin typeface="+mj-lt"/>
            </a:endParaRPr>
          </a:p>
        </p:txBody>
      </p:sp>
      <p:cxnSp>
        <p:nvCxnSpPr>
          <p:cNvPr id="48" name="Straight Connector 47">
            <a:extLst>
              <a:ext uri="{FF2B5EF4-FFF2-40B4-BE49-F238E27FC236}">
                <a16:creationId xmlns:a16="http://schemas.microsoft.com/office/drawing/2014/main" id="{0590E317-EA85-328F-5FBA-88F164185B1F}"/>
              </a:ext>
              <a:ext uri="{C183D7F6-B498-43B3-948B-1728B52AA6E4}">
                <adec:decorative xmlns:adec="http://schemas.microsoft.com/office/drawing/2017/decorative" val="1"/>
              </a:ext>
            </a:extLst>
          </p:cNvPr>
          <p:cNvCxnSpPr/>
          <p:nvPr/>
        </p:nvCxnSpPr>
        <p:spPr>
          <a:xfrm>
            <a:off x="1000126" y="4681336"/>
            <a:ext cx="6223636" cy="0"/>
          </a:xfrm>
          <a:prstGeom prst="line">
            <a:avLst/>
          </a:prstGeom>
          <a:ln w="6350">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95E76D8-C392-D13B-E900-94000A69D315}"/>
              </a:ext>
              <a:ext uri="{C183D7F6-B498-43B3-948B-1728B52AA6E4}">
                <adec:decorative xmlns:adec="http://schemas.microsoft.com/office/drawing/2017/decorative" val="1"/>
              </a:ext>
            </a:extLst>
          </p:cNvPr>
          <p:cNvCxnSpPr/>
          <p:nvPr/>
        </p:nvCxnSpPr>
        <p:spPr>
          <a:xfrm>
            <a:off x="1000126" y="5305918"/>
            <a:ext cx="6223636" cy="0"/>
          </a:xfrm>
          <a:prstGeom prst="line">
            <a:avLst/>
          </a:prstGeom>
          <a:ln w="6350">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CB38DC-40E9-5953-030C-89E6E5C2F8B6}"/>
              </a:ext>
              <a:ext uri="{C183D7F6-B498-43B3-948B-1728B52AA6E4}">
                <adec:decorative xmlns:adec="http://schemas.microsoft.com/office/drawing/2017/decorative" val="1"/>
              </a:ext>
            </a:extLst>
          </p:cNvPr>
          <p:cNvCxnSpPr/>
          <p:nvPr/>
        </p:nvCxnSpPr>
        <p:spPr>
          <a:xfrm>
            <a:off x="1000126" y="5930500"/>
            <a:ext cx="6223636" cy="0"/>
          </a:xfrm>
          <a:prstGeom prst="line">
            <a:avLst/>
          </a:prstGeom>
          <a:ln w="6350">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D30201-D91C-5516-9658-E7A9C2B21FF7}"/>
              </a:ext>
              <a:ext uri="{C183D7F6-B498-43B3-948B-1728B52AA6E4}">
                <adec:decorative xmlns:adec="http://schemas.microsoft.com/office/drawing/2017/decorative" val="1"/>
              </a:ext>
            </a:extLst>
          </p:cNvPr>
          <p:cNvCxnSpPr/>
          <p:nvPr/>
        </p:nvCxnSpPr>
        <p:spPr>
          <a:xfrm>
            <a:off x="1000126" y="6555082"/>
            <a:ext cx="6223636" cy="0"/>
          </a:xfrm>
          <a:prstGeom prst="line">
            <a:avLst/>
          </a:prstGeom>
          <a:ln w="6350">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1DC829D5-AA50-862C-D72F-B31638E8D46C}"/>
              </a:ext>
            </a:extLst>
          </p:cNvPr>
          <p:cNvSpPr txBox="1">
            <a:spLocks noGrp="1"/>
          </p:cNvSpPr>
          <p:nvPr>
            <p:ph type="title" idx="4294967295"/>
          </p:nvPr>
        </p:nvSpPr>
        <p:spPr>
          <a:xfrm>
            <a:off x="444500" y="937668"/>
            <a:ext cx="2885405"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mj-lt"/>
                <a:ea typeface="+mn-ea"/>
                <a:cs typeface="Segoe UI" pitchFamily="34" charset="0"/>
              </a:rPr>
              <a:t>Getting Started</a:t>
            </a:r>
          </a:p>
        </p:txBody>
      </p:sp>
      <p:sp>
        <p:nvSpPr>
          <p:cNvPr id="11" name="TextBox 10">
            <a:extLst>
              <a:ext uri="{FF2B5EF4-FFF2-40B4-BE49-F238E27FC236}">
                <a16:creationId xmlns:a16="http://schemas.microsoft.com/office/drawing/2014/main" id="{6091C54D-90EC-B8A7-7409-21F4ABCF79D8}"/>
              </a:ext>
            </a:extLst>
          </p:cNvPr>
          <p:cNvSpPr txBox="1"/>
          <p:nvPr/>
        </p:nvSpPr>
        <p:spPr>
          <a:xfrm>
            <a:off x="444500" y="1609083"/>
            <a:ext cx="6889750" cy="1446550"/>
          </a:xfrm>
          <a:prstGeom prst="rect">
            <a:avLst/>
          </a:prstGeom>
          <a:noFill/>
        </p:spPr>
        <p:txBody>
          <a:bodyPr wrap="square" lIns="0" tIns="0" rIns="0" bIns="0" anchor="t">
            <a:spAutoFit/>
          </a:bodyPr>
          <a:lstStyle/>
          <a:p>
            <a:pPr>
              <a:spcAft>
                <a:spcPts val="1200"/>
              </a:spcAft>
              <a:defRPr/>
            </a:pPr>
            <a:r>
              <a:rPr lang="en-US" sz="1200" b="1">
                <a:latin typeface="+mj-lt"/>
                <a:cs typeface="Segoe UI"/>
              </a:rPr>
              <a:t>Microsoft 365 Copilot helps you get answers and move work forward using the information you already have.</a:t>
            </a:r>
            <a:r>
              <a:rPr lang="en-US" sz="1200">
                <a:latin typeface="+mj-lt"/>
                <a:cs typeface="Segoe UI"/>
              </a:rPr>
              <a:t> </a:t>
            </a:r>
            <a:r>
              <a:rPr lang="en-US" sz="1200">
                <a:cs typeface="Segoe UI"/>
              </a:rPr>
              <a:t>Powered by </a:t>
            </a:r>
            <a:r>
              <a:rPr lang="en-US" sz="1200" b="1">
                <a:latin typeface="+mj-lt"/>
                <a:cs typeface="Segoe UI"/>
              </a:rPr>
              <a:t>Work IQ</a:t>
            </a:r>
            <a:r>
              <a:rPr lang="en-US" sz="1200">
                <a:cs typeface="Segoe UI"/>
              </a:rPr>
              <a:t>, Copilot pulls context from meetings, emails, files, and conversations to summarize key updates, surface priorities, and highlight next steps. And, with built-in model choice, you can select the AI model that suites your needs – fast, everyday responses or deeper reasoning for more complex work</a:t>
            </a:r>
          </a:p>
          <a:p>
            <a:pPr>
              <a:spcAft>
                <a:spcPts val="1200"/>
              </a:spcAft>
              <a:defRPr/>
            </a:pPr>
            <a:r>
              <a:rPr lang="en-US" sz="1200">
                <a:cs typeface="Segoe UI"/>
              </a:rPr>
              <a:t>This guide shows how to get started using Copilot in everyday scenarios—so you can spend less time searching for information and more time making decisions and driving results.</a:t>
            </a:r>
            <a:endParaRPr lang="en-US" sz="1200" b="0" i="0" u="none" strike="noStrike" kern="1200" cap="none" normalizeH="0" baseline="0" noProof="0">
              <a:ln>
                <a:noFill/>
              </a:ln>
              <a:effectLst/>
              <a:uLnTx/>
              <a:uFillTx/>
              <a:cs typeface="Segoe Sans Display"/>
            </a:endParaRPr>
          </a:p>
        </p:txBody>
      </p:sp>
      <p:sp>
        <p:nvSpPr>
          <p:cNvPr id="10" name="Rectangle: Rounded Corners 39">
            <a:extLst>
              <a:ext uri="{FF2B5EF4-FFF2-40B4-BE49-F238E27FC236}">
                <a16:creationId xmlns:a16="http://schemas.microsoft.com/office/drawing/2014/main" id="{0C7E8E96-9046-2018-90B8-15FC4571CF9D}"/>
              </a:ext>
              <a:ext uri="{C183D7F6-B498-43B3-948B-1728B52AA6E4}">
                <adec:decorative xmlns:adec="http://schemas.microsoft.com/office/drawing/2017/decorative" val="0"/>
              </a:ext>
            </a:extLst>
          </p:cNvPr>
          <p:cNvSpPr>
            <a:spLocks/>
          </p:cNvSpPr>
          <p:nvPr/>
        </p:nvSpPr>
        <p:spPr bwMode="auto">
          <a:xfrm>
            <a:off x="548640" y="3617843"/>
            <a:ext cx="6675122" cy="438912"/>
          </a:xfrm>
          <a:prstGeom prst="roundRect">
            <a:avLst>
              <a:gd name="adj" fmla="val 20050"/>
            </a:avLst>
          </a:prstGeom>
          <a:gradFill>
            <a:gsLst>
              <a:gs pos="0">
                <a:srgbClr val="0078D4"/>
              </a:gs>
              <a:gs pos="100000">
                <a:srgbClr val="C03BC4"/>
              </a:gs>
            </a:gsLst>
            <a:lin ang="2700000" scaled="0"/>
          </a:gradFill>
          <a:ln w="9525" cap="flat" cmpd="sng" algn="ctr">
            <a:solidFill>
              <a:srgbClr val="4472C4"/>
            </a:solidFill>
            <a:prstDash val="solid"/>
            <a:headEnd type="none" w="med" len="med"/>
            <a:tailEnd type="none" w="med" len="med"/>
          </a:ln>
          <a:effectLst/>
        </p:spPr>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lang="en-US" sz="1600">
                <a:solidFill>
                  <a:srgbClr val="FFFFFF"/>
                </a:solidFill>
                <a:latin typeface="+mj-lt"/>
              </a:rPr>
              <a:t>Work smarter with </a:t>
            </a:r>
            <a:r>
              <a:rPr kumimoji="0" lang="en-US" sz="1600" b="0" i="0" u="none" strike="noStrike" kern="1200" cap="none" normalizeH="0" baseline="0" noProof="0">
                <a:ln>
                  <a:noFill/>
                </a:ln>
                <a:solidFill>
                  <a:srgbClr val="FFFFFF"/>
                </a:solidFill>
                <a:effectLst/>
                <a:uLnTx/>
                <a:uFillTx/>
                <a:latin typeface="+mj-lt"/>
                <a:ea typeface="+mn-ea"/>
                <a:cs typeface="+mn-cs"/>
              </a:rPr>
              <a:t>Microsoft 365 Copilot</a:t>
            </a:r>
          </a:p>
        </p:txBody>
      </p:sp>
      <p:sp>
        <p:nvSpPr>
          <p:cNvPr id="27" name="Rectangle: Rounded Corners 39">
            <a:extLst>
              <a:ext uri="{FF2B5EF4-FFF2-40B4-BE49-F238E27FC236}">
                <a16:creationId xmlns:a16="http://schemas.microsoft.com/office/drawing/2014/main" id="{E26D7016-1E25-87E8-C160-A50998002346}"/>
              </a:ext>
              <a:ext uri="{C183D7F6-B498-43B3-948B-1728B52AA6E4}">
                <adec:decorative xmlns:adec="http://schemas.microsoft.com/office/drawing/2017/decorative" val="0"/>
              </a:ext>
            </a:extLst>
          </p:cNvPr>
          <p:cNvSpPr>
            <a:spLocks/>
          </p:cNvSpPr>
          <p:nvPr/>
        </p:nvSpPr>
        <p:spPr bwMode="auto">
          <a:xfrm>
            <a:off x="630936" y="4231885"/>
            <a:ext cx="274320" cy="274320"/>
          </a:xfrm>
          <a:prstGeom prst="ellipse">
            <a:avLst/>
          </a:prstGeom>
          <a:solidFill>
            <a:srgbClr val="C73ECC"/>
          </a:solidFill>
          <a:ln w="412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8F3"/>
                </a:solidFill>
                <a:cs typeface="Segoe Sans Display" pitchFamily="2" charset="0"/>
              </a:rPr>
              <a:t>1</a:t>
            </a:r>
          </a:p>
        </p:txBody>
      </p:sp>
      <p:sp>
        <p:nvSpPr>
          <p:cNvPr id="32" name="Table 11 Cell 2, 1 to Text">
            <a:extLst>
              <a:ext uri="{FF2B5EF4-FFF2-40B4-BE49-F238E27FC236}">
                <a16:creationId xmlns:a16="http://schemas.microsoft.com/office/drawing/2014/main" id="{0436BC1D-555D-CBD0-4101-CA826B52BFEC}"/>
              </a:ext>
            </a:extLst>
          </p:cNvPr>
          <p:cNvSpPr txBox="1"/>
          <p:nvPr/>
        </p:nvSpPr>
        <p:spPr>
          <a:xfrm>
            <a:off x="1000126" y="4199768"/>
            <a:ext cx="6223636" cy="338554"/>
          </a:xfrm>
          <a:prstGeom prst="rect">
            <a:avLst/>
          </a:prstGeom>
          <a:noFill/>
        </p:spPr>
        <p:txBody>
          <a:bodyPr vert="horz" wrap="square" lIns="0" tIns="0" rIns="0" bIns="0" rtlCol="0" anchor="ctr" anchorCtr="0">
            <a:spAutoFit/>
          </a:bodyPr>
          <a:lstStyle/>
          <a:p>
            <a:pPr marL="0" marR="0" lvl="0" indent="0" algn="l" defTabSz="1018824" rtl="0" eaLnBrk="1" fontAlgn="t" latinLnBrk="0" hangingPunct="1">
              <a:spcBef>
                <a:spcPts val="1200"/>
              </a:spcBef>
              <a:spcAft>
                <a:spcPts val="300"/>
              </a:spcAft>
              <a:buClrTx/>
              <a:buSzTx/>
              <a:buFontTx/>
              <a:buNone/>
              <a:tabLst/>
              <a:defRPr/>
            </a:pPr>
            <a:r>
              <a:rPr kumimoji="0" lang="en-US" sz="1100" b="0" i="0" u="none" strike="noStrike" kern="1200" cap="none" normalizeH="0" baseline="0" noProof="0">
                <a:ln>
                  <a:noFill/>
                </a:ln>
                <a:effectLst/>
                <a:uLnTx/>
                <a:uFillTx/>
                <a:ea typeface="+mn-ea"/>
                <a:cs typeface="+mn-cs"/>
              </a:rPr>
              <a:t>Use </a:t>
            </a:r>
            <a:r>
              <a:rPr kumimoji="0" lang="en-US" sz="1100" b="0" i="0" u="none" strike="noStrike" kern="1200" cap="none" normalizeH="0" baseline="0" noProof="0">
                <a:ln>
                  <a:noFill/>
                </a:ln>
                <a:effectLst/>
                <a:uLnTx/>
                <a:uFillTx/>
                <a:latin typeface="+mj-lt"/>
                <a:ea typeface="+mn-ea"/>
                <a:cs typeface="+mn-cs"/>
              </a:rPr>
              <a:t>Work toggle </a:t>
            </a:r>
            <a:r>
              <a:rPr kumimoji="0" lang="en-US" sz="1100" b="0" i="0" u="none" strike="noStrike" kern="1200" cap="none" normalizeH="0" baseline="0" noProof="0">
                <a:ln>
                  <a:noFill/>
                </a:ln>
                <a:effectLst/>
                <a:uLnTx/>
                <a:uFillTx/>
                <a:ea typeface="+mn-ea"/>
                <a:cs typeface="+mn-cs"/>
              </a:rPr>
              <a:t>for prompts using your company’s data and web data. Use Web toggle for general internet-based questions. Use the </a:t>
            </a:r>
            <a:r>
              <a:rPr lang="en-US" sz="1100">
                <a:latin typeface="+mj-lt"/>
              </a:rPr>
              <a:t>model selector </a:t>
            </a:r>
            <a:r>
              <a:rPr kumimoji="0" lang="en-US" sz="1100" b="0" i="0" u="none" strike="noStrike" kern="1200" cap="none" normalizeH="0" baseline="0" noProof="0">
                <a:ln>
                  <a:noFill/>
                </a:ln>
                <a:effectLst/>
                <a:uLnTx/>
                <a:uFillTx/>
                <a:ea typeface="+mn-ea"/>
                <a:cs typeface="+mn-cs"/>
              </a:rPr>
              <a:t>to use the model that’s best for the task.  </a:t>
            </a:r>
          </a:p>
        </p:txBody>
      </p:sp>
      <p:sp>
        <p:nvSpPr>
          <p:cNvPr id="28" name="Rectangle: Rounded Corners 39">
            <a:extLst>
              <a:ext uri="{FF2B5EF4-FFF2-40B4-BE49-F238E27FC236}">
                <a16:creationId xmlns:a16="http://schemas.microsoft.com/office/drawing/2014/main" id="{40AD2FEE-B67E-36AC-E1F2-F21E8E3190AE}"/>
              </a:ext>
              <a:ext uri="{C183D7F6-B498-43B3-948B-1728B52AA6E4}">
                <adec:decorative xmlns:adec="http://schemas.microsoft.com/office/drawing/2017/decorative" val="0"/>
              </a:ext>
            </a:extLst>
          </p:cNvPr>
          <p:cNvSpPr>
            <a:spLocks/>
          </p:cNvSpPr>
          <p:nvPr/>
        </p:nvSpPr>
        <p:spPr bwMode="auto">
          <a:xfrm>
            <a:off x="630936" y="4856467"/>
            <a:ext cx="274320" cy="274320"/>
          </a:xfrm>
          <a:prstGeom prst="ellipse">
            <a:avLst/>
          </a:prstGeom>
          <a:solidFill>
            <a:srgbClr val="C73ECC"/>
          </a:solidFill>
          <a:ln w="412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8F3"/>
                </a:solidFill>
                <a:cs typeface="Segoe Sans Display" pitchFamily="2" charset="0"/>
              </a:rPr>
              <a:t>2</a:t>
            </a:r>
          </a:p>
        </p:txBody>
      </p:sp>
      <p:sp>
        <p:nvSpPr>
          <p:cNvPr id="33" name="Table 11 Cell 2, 2 to Text">
            <a:extLst>
              <a:ext uri="{FF2B5EF4-FFF2-40B4-BE49-F238E27FC236}">
                <a16:creationId xmlns:a16="http://schemas.microsoft.com/office/drawing/2014/main" id="{332C4D03-1A36-DEC1-F047-FFAE130B42AC}"/>
              </a:ext>
            </a:extLst>
          </p:cNvPr>
          <p:cNvSpPr txBox="1"/>
          <p:nvPr/>
        </p:nvSpPr>
        <p:spPr>
          <a:xfrm>
            <a:off x="1000126" y="4908988"/>
            <a:ext cx="6223636" cy="169277"/>
          </a:xfrm>
          <a:prstGeom prst="rect">
            <a:avLst/>
          </a:prstGeom>
          <a:noFill/>
        </p:spPr>
        <p:txBody>
          <a:bodyPr vert="horz" wrap="square" lIns="0" tIns="0" rIns="0" bIns="0" rtlCol="0" anchor="ctr" anchorCtr="0">
            <a:spAutoFit/>
          </a:bodyPr>
          <a:lstStyle/>
          <a:p>
            <a:pPr fontAlgn="t">
              <a:spcBef>
                <a:spcPts val="1200"/>
              </a:spcBef>
              <a:spcAft>
                <a:spcPts val="300"/>
              </a:spcAft>
              <a:defRPr/>
            </a:pPr>
            <a:r>
              <a:rPr lang="en-US" sz="1100">
                <a:latin typeface="+mj-lt"/>
              </a:rPr>
              <a:t>Evaluate the responses </a:t>
            </a:r>
            <a:r>
              <a:rPr lang="en-US" sz="1100"/>
              <a:t>for accuracy, comprehensiveness, and relevancy. </a:t>
            </a:r>
          </a:p>
        </p:txBody>
      </p:sp>
      <p:sp>
        <p:nvSpPr>
          <p:cNvPr id="29" name="Rectangle: Rounded Corners 39">
            <a:extLst>
              <a:ext uri="{FF2B5EF4-FFF2-40B4-BE49-F238E27FC236}">
                <a16:creationId xmlns:a16="http://schemas.microsoft.com/office/drawing/2014/main" id="{8F017BA7-667F-53DA-6FB7-EE8F5DC8078F}"/>
              </a:ext>
              <a:ext uri="{C183D7F6-B498-43B3-948B-1728B52AA6E4}">
                <adec:decorative xmlns:adec="http://schemas.microsoft.com/office/drawing/2017/decorative" val="0"/>
              </a:ext>
            </a:extLst>
          </p:cNvPr>
          <p:cNvSpPr>
            <a:spLocks/>
          </p:cNvSpPr>
          <p:nvPr/>
        </p:nvSpPr>
        <p:spPr bwMode="auto">
          <a:xfrm>
            <a:off x="630936" y="5481049"/>
            <a:ext cx="274320" cy="274320"/>
          </a:xfrm>
          <a:prstGeom prst="ellipse">
            <a:avLst/>
          </a:prstGeom>
          <a:solidFill>
            <a:srgbClr val="C73ECC"/>
          </a:solidFill>
          <a:ln w="412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8F3"/>
                </a:solidFill>
                <a:cs typeface="Segoe Sans Display" pitchFamily="2" charset="0"/>
              </a:rPr>
              <a:t>3</a:t>
            </a:r>
          </a:p>
        </p:txBody>
      </p:sp>
      <p:sp>
        <p:nvSpPr>
          <p:cNvPr id="34" name="Table 11 Cell 2, 3 to Text">
            <a:extLst>
              <a:ext uri="{FF2B5EF4-FFF2-40B4-BE49-F238E27FC236}">
                <a16:creationId xmlns:a16="http://schemas.microsoft.com/office/drawing/2014/main" id="{7BAEA9ED-6468-15C3-7399-486DA8E54460}"/>
              </a:ext>
            </a:extLst>
          </p:cNvPr>
          <p:cNvSpPr txBox="1"/>
          <p:nvPr/>
        </p:nvSpPr>
        <p:spPr>
          <a:xfrm>
            <a:off x="1000126" y="5533570"/>
            <a:ext cx="6223636" cy="169277"/>
          </a:xfrm>
          <a:prstGeom prst="rect">
            <a:avLst/>
          </a:prstGeom>
          <a:noFill/>
        </p:spPr>
        <p:txBody>
          <a:bodyPr vert="horz" wrap="square" lIns="0" tIns="0" rIns="0" bIns="0" rtlCol="0" anchor="ctr" anchorCtr="0">
            <a:spAutoFit/>
          </a:bodyPr>
          <a:lstStyle/>
          <a:p>
            <a:pPr fontAlgn="t">
              <a:spcBef>
                <a:spcPts val="1200"/>
              </a:spcBef>
              <a:spcAft>
                <a:spcPts val="300"/>
              </a:spcAft>
              <a:defRPr/>
            </a:pPr>
            <a:r>
              <a:rPr lang="en-US" sz="1100">
                <a:latin typeface="+mj-lt"/>
              </a:rPr>
              <a:t>Share your favorite prompts and helpful tips </a:t>
            </a:r>
            <a:r>
              <a:rPr lang="en-US" sz="1100"/>
              <a:t>to support your team’s success.</a:t>
            </a:r>
          </a:p>
        </p:txBody>
      </p:sp>
      <p:sp>
        <p:nvSpPr>
          <p:cNvPr id="30" name="Rectangle: Rounded Corners 39">
            <a:extLst>
              <a:ext uri="{FF2B5EF4-FFF2-40B4-BE49-F238E27FC236}">
                <a16:creationId xmlns:a16="http://schemas.microsoft.com/office/drawing/2014/main" id="{1C416C2A-4F84-858B-7688-E80ECBC00B7B}"/>
              </a:ext>
              <a:ext uri="{C183D7F6-B498-43B3-948B-1728B52AA6E4}">
                <adec:decorative xmlns:adec="http://schemas.microsoft.com/office/drawing/2017/decorative" val="0"/>
              </a:ext>
            </a:extLst>
          </p:cNvPr>
          <p:cNvSpPr>
            <a:spLocks/>
          </p:cNvSpPr>
          <p:nvPr/>
        </p:nvSpPr>
        <p:spPr bwMode="auto">
          <a:xfrm>
            <a:off x="630936" y="6105631"/>
            <a:ext cx="274320" cy="274320"/>
          </a:xfrm>
          <a:prstGeom prst="ellipse">
            <a:avLst/>
          </a:prstGeom>
          <a:solidFill>
            <a:srgbClr val="C73ECC"/>
          </a:solidFill>
          <a:ln w="412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8F3"/>
                </a:solidFill>
                <a:cs typeface="Segoe Sans Display" pitchFamily="2" charset="0"/>
              </a:rPr>
              <a:t>4</a:t>
            </a:r>
          </a:p>
        </p:txBody>
      </p:sp>
      <p:sp>
        <p:nvSpPr>
          <p:cNvPr id="35" name="Table 11 Cell 2, 4 to Text">
            <a:extLst>
              <a:ext uri="{FF2B5EF4-FFF2-40B4-BE49-F238E27FC236}">
                <a16:creationId xmlns:a16="http://schemas.microsoft.com/office/drawing/2014/main" id="{BB636D13-8D71-BD15-4F8B-65428212BB19}"/>
              </a:ext>
            </a:extLst>
          </p:cNvPr>
          <p:cNvSpPr txBox="1"/>
          <p:nvPr/>
        </p:nvSpPr>
        <p:spPr>
          <a:xfrm>
            <a:off x="1000126" y="6073514"/>
            <a:ext cx="6223636" cy="338554"/>
          </a:xfrm>
          <a:prstGeom prst="rect">
            <a:avLst/>
          </a:prstGeom>
          <a:noFill/>
        </p:spPr>
        <p:txBody>
          <a:bodyPr vert="horz" wrap="square" lIns="0" tIns="0" rIns="0" bIns="0" rtlCol="0" anchor="ctr" anchorCtr="0">
            <a:spAutoFit/>
          </a:bodyPr>
          <a:lstStyle/>
          <a:p>
            <a:pPr fontAlgn="t">
              <a:spcBef>
                <a:spcPts val="1200"/>
              </a:spcBef>
              <a:spcAft>
                <a:spcPts val="300"/>
              </a:spcAft>
              <a:defRPr/>
            </a:pPr>
            <a:r>
              <a:rPr lang="en-US" sz="1100">
                <a:latin typeface="+mj-lt"/>
              </a:rPr>
              <a:t>Experiment with agents </a:t>
            </a:r>
            <a:r>
              <a:rPr lang="en-US" sz="1100"/>
              <a:t>embedded in Microsoft 365 Copilot and Agent Mode in Office apps to further increase team efficiency and communication.</a:t>
            </a:r>
          </a:p>
        </p:txBody>
      </p:sp>
      <p:sp>
        <p:nvSpPr>
          <p:cNvPr id="3" name="Rectangle: Rounded Corners 39">
            <a:extLst>
              <a:ext uri="{FF2B5EF4-FFF2-40B4-BE49-F238E27FC236}">
                <a16:creationId xmlns:a16="http://schemas.microsoft.com/office/drawing/2014/main" id="{76A8E7BF-134D-4723-EF7D-0649D27FEDEC}"/>
              </a:ext>
              <a:ext uri="{C183D7F6-B498-43B3-948B-1728B52AA6E4}">
                <adec:decorative xmlns:adec="http://schemas.microsoft.com/office/drawing/2017/decorative" val="0"/>
              </a:ext>
            </a:extLst>
          </p:cNvPr>
          <p:cNvSpPr>
            <a:spLocks/>
          </p:cNvSpPr>
          <p:nvPr/>
        </p:nvSpPr>
        <p:spPr bwMode="auto">
          <a:xfrm>
            <a:off x="630936" y="6730213"/>
            <a:ext cx="274320" cy="274320"/>
          </a:xfrm>
          <a:prstGeom prst="ellipse">
            <a:avLst/>
          </a:prstGeom>
          <a:solidFill>
            <a:srgbClr val="C73ECC"/>
          </a:solidFill>
          <a:ln w="412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8F3"/>
                </a:solidFill>
                <a:cs typeface="Segoe Sans Display" pitchFamily="2" charset="0"/>
              </a:rPr>
              <a:t>5</a:t>
            </a:r>
          </a:p>
        </p:txBody>
      </p:sp>
      <p:sp>
        <p:nvSpPr>
          <p:cNvPr id="36" name="Table 11 Cell 2, 5 to Text">
            <a:extLst>
              <a:ext uri="{FF2B5EF4-FFF2-40B4-BE49-F238E27FC236}">
                <a16:creationId xmlns:a16="http://schemas.microsoft.com/office/drawing/2014/main" id="{0FCFEA48-2C6C-4DF4-4729-80BA4A4D0D8F}"/>
              </a:ext>
            </a:extLst>
          </p:cNvPr>
          <p:cNvSpPr txBox="1"/>
          <p:nvPr/>
        </p:nvSpPr>
        <p:spPr>
          <a:xfrm>
            <a:off x="1000126" y="6782735"/>
            <a:ext cx="6223636" cy="169277"/>
          </a:xfrm>
          <a:prstGeom prst="rect">
            <a:avLst/>
          </a:prstGeom>
          <a:noFill/>
        </p:spPr>
        <p:txBody>
          <a:bodyPr vert="horz" wrap="square" lIns="0" tIns="0" rIns="0" bIns="0" rtlCol="0" anchor="ctr" anchorCtr="0">
            <a:spAutoFit/>
          </a:bodyPr>
          <a:lstStyle/>
          <a:p>
            <a:pPr fontAlgn="t">
              <a:spcAft>
                <a:spcPts val="300"/>
              </a:spcAft>
              <a:defRPr/>
            </a:pPr>
            <a:r>
              <a:rPr lang="en-US" sz="1100">
                <a:latin typeface="+mj-lt"/>
              </a:rPr>
              <a:t>Provide feedback </a:t>
            </a:r>
            <a:r>
              <a:rPr lang="en-US" sz="1100"/>
              <a:t>to your admin or through Copilot’s tools to help improve your experience.</a:t>
            </a:r>
          </a:p>
        </p:txBody>
      </p:sp>
      <p:sp>
        <p:nvSpPr>
          <p:cNvPr id="2" name="TextBox 1">
            <a:extLst>
              <a:ext uri="{FF2B5EF4-FFF2-40B4-BE49-F238E27FC236}">
                <a16:creationId xmlns:a16="http://schemas.microsoft.com/office/drawing/2014/main" id="{CC6F065F-BC79-A5EF-F8C3-F6CA9E47BF63}"/>
              </a:ext>
            </a:extLst>
          </p:cNvPr>
          <p:cNvSpPr txBox="1"/>
          <p:nvPr/>
        </p:nvSpPr>
        <p:spPr>
          <a:xfrm>
            <a:off x="444500" y="7633709"/>
            <a:ext cx="6889750" cy="1631216"/>
          </a:xfrm>
          <a:prstGeom prst="rect">
            <a:avLst/>
          </a:prstGeom>
          <a:noFill/>
        </p:spPr>
        <p:txBody>
          <a:bodyPr wrap="square" lIns="0" tIns="0" rIns="0" bIns="0">
            <a:spAutoFit/>
          </a:bodyPr>
          <a:lstStyle/>
          <a:p>
            <a:pPr marL="0" marR="0" lvl="0" indent="0" algn="l" defTabSz="1018824" rtl="0" eaLnBrk="1" fontAlgn="auto" latinLnBrk="0" hangingPunct="1">
              <a:spcAft>
                <a:spcPts val="600"/>
              </a:spcAft>
              <a:buClrTx/>
              <a:buSzTx/>
              <a:buFontTx/>
              <a:buNone/>
              <a:tabLst/>
              <a:defRPr/>
            </a:pPr>
            <a:r>
              <a:rPr kumimoji="0" lang="en-US" sz="1400" b="0" i="0" u="none" strike="noStrike" kern="1200" cap="none" normalizeH="0" baseline="0" noProof="0">
                <a:ln>
                  <a:noFill/>
                </a:ln>
                <a:effectLst/>
                <a:uLnTx/>
                <a:uFillTx/>
                <a:latin typeface="+mj-lt"/>
                <a:ea typeface="+mn-ea"/>
                <a:cs typeface="+mn-cs"/>
              </a:rPr>
              <a:t>Use Copilot responsibly:</a:t>
            </a:r>
          </a:p>
          <a:p>
            <a:pPr marL="228600" marR="0" lvl="0" indent="-157163" algn="l" defTabSz="1018824" rtl="0" eaLnBrk="1" fontAlgn="auto" latinLnBrk="0" hangingPunct="1">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effectLst/>
                <a:uLnTx/>
                <a:uFillTx/>
                <a:latin typeface="+mj-lt"/>
                <a:ea typeface="+mn-ea"/>
                <a:cs typeface="+mn-cs"/>
              </a:rPr>
              <a:t>Review and verify AI-generated responses. </a:t>
            </a:r>
            <a:r>
              <a:rPr kumimoji="0" lang="en-US" sz="1100" b="0" i="0" u="none" strike="noStrike" kern="1200" cap="none" normalizeH="0" baseline="0" noProof="0">
                <a:ln>
                  <a:noFill/>
                </a:ln>
                <a:effectLst/>
                <a:uLnTx/>
                <a:uFillTx/>
                <a:ea typeface="+mn-ea"/>
                <a:cs typeface="+mn-cs"/>
              </a:rPr>
              <a:t>Copilot uses Large Language Models (LLMs), advanced systems designed to predict and generate text. Occasionally, responses may contain inaccuracies due to the complex nature of LLMs. Always evaluate Copilot’s output and cross-check with trusted sources as needed.</a:t>
            </a:r>
          </a:p>
          <a:p>
            <a:pPr marL="228600" marR="0" lvl="0" indent="-157163" algn="l" defTabSz="1018824" rtl="0" eaLnBrk="1" fontAlgn="auto" latinLnBrk="0" hangingPunct="1">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effectLst/>
                <a:uLnTx/>
                <a:uFillTx/>
                <a:latin typeface="+mj-lt"/>
                <a:ea typeface="+mn-ea"/>
                <a:cs typeface="+mn-cs"/>
              </a:rPr>
              <a:t>Using the same prompt multiple times may yield different responses. </a:t>
            </a:r>
            <a:r>
              <a:rPr kumimoji="0" lang="en-US" sz="1100" b="0" i="0" u="none" strike="noStrike" kern="1200" cap="none" normalizeH="0" baseline="0" noProof="0">
                <a:ln>
                  <a:noFill/>
                </a:ln>
                <a:effectLst/>
                <a:uLnTx/>
                <a:uFillTx/>
                <a:ea typeface="+mn-ea"/>
                <a:cs typeface="+mn-cs"/>
              </a:rPr>
              <a:t>LLMs rely on neural networks, which can introduce some variability. Even with identical prompts, responses might vary slightly each time.</a:t>
            </a:r>
          </a:p>
          <a:p>
            <a:pPr marL="228600" marR="0" lvl="0" indent="-157163" algn="l" defTabSz="1018824" rtl="0" eaLnBrk="1" fontAlgn="auto" latinLnBrk="0" hangingPunct="1">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effectLst/>
                <a:uLnTx/>
                <a:uFillTx/>
                <a:latin typeface="+mj-lt"/>
                <a:ea typeface="+mn-ea"/>
                <a:cs typeface="+mn-cs"/>
              </a:rPr>
              <a:t>Use Copilot responsibly, ethically, and legally. </a:t>
            </a:r>
            <a:r>
              <a:rPr kumimoji="0" lang="en-US" sz="1100" b="0" i="0" u="none" strike="noStrike" kern="1200" cap="none" normalizeH="0" baseline="0" noProof="0">
                <a:ln>
                  <a:noFill/>
                </a:ln>
                <a:effectLst/>
                <a:uLnTx/>
                <a:uFillTx/>
                <a:ea typeface="+mn-ea"/>
                <a:cs typeface="+mn-cs"/>
              </a:rPr>
              <a:t>Avoid employing Copilot for activities that could harm yourself or others. For more information, visit </a:t>
            </a:r>
            <a:r>
              <a:rPr kumimoji="0" lang="en-US" sz="1100" b="0" i="0" u="sng" strike="noStrike" kern="1200" cap="none" normalizeH="0" baseline="0" noProof="0">
                <a:ln>
                  <a:noFill/>
                </a:ln>
                <a:solidFill>
                  <a:srgbClr val="00518E"/>
                </a:solidFill>
                <a:effectLst/>
                <a:uLnTx/>
                <a:uFillTx/>
                <a:ea typeface="+mn-ea"/>
                <a:cs typeface="+mn-cs"/>
                <a:hlinkClick r:id="rId8">
                  <a:extLst>
                    <a:ext uri="{A12FA001-AC4F-418D-AE19-62706E023703}">
                      <ahyp:hlinkClr xmlns:ahyp="http://schemas.microsoft.com/office/drawing/2018/hyperlinkcolor" val="tx"/>
                    </a:ext>
                  </a:extLst>
                </a:hlinkClick>
              </a:rPr>
              <a:t>responsible AI (Artificial Intelligence) principles and standards</a:t>
            </a:r>
            <a:r>
              <a:rPr kumimoji="0" lang="en-US" sz="1100" b="0" i="0" u="none" strike="noStrike" kern="1200" cap="none" normalizeH="0" baseline="0" noProof="0">
                <a:ln>
                  <a:noFill/>
                </a:ln>
                <a:effectLst/>
                <a:uLnTx/>
                <a:uFillTx/>
                <a:ea typeface="+mn-ea"/>
                <a:cs typeface="+mn-cs"/>
              </a:rPr>
              <a:t>.</a:t>
            </a:r>
          </a:p>
        </p:txBody>
      </p:sp>
    </p:spTree>
    <p:extLst>
      <p:ext uri="{BB962C8B-B14F-4D97-AF65-F5344CB8AC3E}">
        <p14:creationId xmlns:p14="http://schemas.microsoft.com/office/powerpoint/2010/main" val="278296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0779F-B797-BCCD-0BE4-9934B91C7531}"/>
            </a:ext>
          </a:extLst>
        </p:cNvPr>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384BCE8E-7506-248F-07DB-4A80C6CA7B49}"/>
              </a:ext>
              <a:ext uri="{C183D7F6-B498-43B3-948B-1728B52AA6E4}">
                <adec:decorative xmlns:adec="http://schemas.microsoft.com/office/drawing/2017/decorative" val="1"/>
              </a:ext>
            </a:extLst>
          </p:cNvPr>
          <p:cNvSpPr>
            <a:spLocks noGrp="1"/>
          </p:cNvSpPr>
          <p:nvPr>
            <p:ph type="sldNum" sz="quarter" idx="12"/>
          </p:nvPr>
        </p:nvSpPr>
        <p:spPr/>
        <p:txBody>
          <a:bodyPr/>
          <a:lstStyle/>
          <a:p>
            <a:pPr lvl="0"/>
            <a:fld id="{BF64B658-AF8F-7D4C-AC24-1E662CA57B6D}" type="slidenum">
              <a:rPr lang="en-US" noProof="0" smtClean="0"/>
              <a:pPr lvl="0"/>
              <a:t>4</a:t>
            </a:fld>
            <a:endParaRPr lang="en-US" noProof="0"/>
          </a:p>
        </p:txBody>
      </p:sp>
      <p:pic>
        <p:nvPicPr>
          <p:cNvPr id="16" name="object 4">
            <a:extLst>
              <a:ext uri="{FF2B5EF4-FFF2-40B4-BE49-F238E27FC236}">
                <a16:creationId xmlns:a16="http://schemas.microsoft.com/office/drawing/2014/main" id="{EDB372DF-4B4C-1D95-E93F-F9E1FB49D52B}"/>
              </a:ext>
              <a:ext uri="{C183D7F6-B498-43B3-948B-1728B52AA6E4}">
                <adec:decorative xmlns:adec="http://schemas.microsoft.com/office/drawing/2017/decorative" val="1"/>
              </a:ext>
            </a:extLst>
          </p:cNvPr>
          <p:cNvPicPr/>
          <p:nvPr/>
        </p:nvPicPr>
        <p:blipFill rotWithShape="1">
          <a:blip r:embed="rId4" cstate="print"/>
          <a:srcRect t="31948" b="3692"/>
          <a:stretch>
            <a:fillRect/>
          </a:stretch>
        </p:blipFill>
        <p:spPr>
          <a:xfrm>
            <a:off x="4532630" y="1685085"/>
            <a:ext cx="2807970" cy="1912444"/>
          </a:xfrm>
          <a:prstGeom prst="roundRect">
            <a:avLst>
              <a:gd name="adj" fmla="val 7149"/>
            </a:avLst>
          </a:prstGeom>
          <a:solidFill>
            <a:srgbClr val="FFFFFF"/>
          </a:solidFill>
          <a:effectLst>
            <a:outerShdw blurRad="38100" algn="ctr" rotWithShape="0">
              <a:prstClr val="black">
                <a:alpha val="8000"/>
              </a:prstClr>
            </a:outerShdw>
          </a:effectLst>
        </p:spPr>
      </p:pic>
      <p:sp>
        <p:nvSpPr>
          <p:cNvPr id="3" name="Rectangle: Rounded Corners 9">
            <a:hlinkClick r:id="rId5" action="ppaction://hlinksldjump"/>
            <a:extLst>
              <a:ext uri="{FF2B5EF4-FFF2-40B4-BE49-F238E27FC236}">
                <a16:creationId xmlns:a16="http://schemas.microsoft.com/office/drawing/2014/main" id="{0D63389B-FC68-9E15-CECE-6ADF0DC9D143}"/>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Table of contents</a:t>
            </a:r>
          </a:p>
        </p:txBody>
      </p:sp>
      <p:sp>
        <p:nvSpPr>
          <p:cNvPr id="4" name="Rectangle: Rounded Corners 9">
            <a:hlinkClick r:id="rId6" action="ppaction://hlinksldjump"/>
            <a:extLst>
              <a:ext uri="{FF2B5EF4-FFF2-40B4-BE49-F238E27FC236}">
                <a16:creationId xmlns:a16="http://schemas.microsoft.com/office/drawing/2014/main" id="{DD0A4980-3A9C-BFB0-7587-87E5791DD27E}"/>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Getting started</a:t>
            </a:r>
          </a:p>
        </p:txBody>
      </p:sp>
      <p:sp>
        <p:nvSpPr>
          <p:cNvPr id="6" name="Rectangle: Rounded Corners 9">
            <a:hlinkClick r:id="rId7" action="ppaction://hlinksldjump"/>
            <a:extLst>
              <a:ext uri="{FF2B5EF4-FFF2-40B4-BE49-F238E27FC236}">
                <a16:creationId xmlns:a16="http://schemas.microsoft.com/office/drawing/2014/main" id="{134BB4AC-A149-95D2-A493-FEA2E12C3C17}"/>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Microsoft 365 Copilot</a:t>
            </a:r>
          </a:p>
        </p:txBody>
      </p:sp>
      <p:sp>
        <p:nvSpPr>
          <p:cNvPr id="7" name="Rectangle: Rounded Corners 9">
            <a:hlinkClick r:id="rId8" action="ppaction://hlinksldjump"/>
            <a:extLst>
              <a:ext uri="{FF2B5EF4-FFF2-40B4-BE49-F238E27FC236}">
                <a16:creationId xmlns:a16="http://schemas.microsoft.com/office/drawing/2014/main" id="{67AA9ADD-E852-436A-3C72-685037AE59F5}"/>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Copilot</a:t>
            </a:r>
            <a:br>
              <a:rPr lang="en-US" sz="1000">
                <a:latin typeface="+mj-lt"/>
              </a:rPr>
            </a:br>
            <a:r>
              <a:rPr lang="en-US" sz="1000">
                <a:latin typeface="+mj-lt"/>
              </a:rPr>
              <a:t>Chat</a:t>
            </a:r>
          </a:p>
        </p:txBody>
      </p:sp>
      <p:sp>
        <p:nvSpPr>
          <p:cNvPr id="9" name="Rectangle: Rounded Corners 9">
            <a:hlinkClick r:id="rId9" action="ppaction://hlinksldjump"/>
            <a:extLst>
              <a:ext uri="{FF2B5EF4-FFF2-40B4-BE49-F238E27FC236}">
                <a16:creationId xmlns:a16="http://schemas.microsoft.com/office/drawing/2014/main" id="{5CA6164F-630C-8239-E283-36200AE0E42B}"/>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Prompt guidance</a:t>
            </a:r>
          </a:p>
        </p:txBody>
      </p:sp>
      <p:sp>
        <p:nvSpPr>
          <p:cNvPr id="10" name="Title 3">
            <a:extLst>
              <a:ext uri="{FF2B5EF4-FFF2-40B4-BE49-F238E27FC236}">
                <a16:creationId xmlns:a16="http://schemas.microsoft.com/office/drawing/2014/main" id="{3D70752D-2782-D75B-B672-3439D6B672B4}"/>
              </a:ext>
            </a:extLst>
          </p:cNvPr>
          <p:cNvSpPr txBox="1">
            <a:spLocks noGrp="1"/>
          </p:cNvSpPr>
          <p:nvPr>
            <p:ph type="title" idx="4294967295"/>
          </p:nvPr>
        </p:nvSpPr>
        <p:spPr>
          <a:xfrm>
            <a:off x="444500" y="937668"/>
            <a:ext cx="4103046"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mj-lt"/>
                <a:ea typeface="+mn-ea"/>
                <a:cs typeface="Segoe UI" pitchFamily="34" charset="0"/>
              </a:rPr>
              <a:t>Microsoft 365 Copilot</a:t>
            </a:r>
          </a:p>
        </p:txBody>
      </p:sp>
      <p:sp>
        <p:nvSpPr>
          <p:cNvPr id="40" name="TextBox 39">
            <a:extLst>
              <a:ext uri="{FF2B5EF4-FFF2-40B4-BE49-F238E27FC236}">
                <a16:creationId xmlns:a16="http://schemas.microsoft.com/office/drawing/2014/main" id="{46CE284F-20C5-E6CA-7124-4A55A514D2A4}"/>
              </a:ext>
            </a:extLst>
          </p:cNvPr>
          <p:cNvSpPr txBox="1"/>
          <p:nvPr/>
        </p:nvSpPr>
        <p:spPr>
          <a:xfrm>
            <a:off x="444498" y="1609083"/>
            <a:ext cx="3586589" cy="1554272"/>
          </a:xfrm>
          <a:prstGeom prst="rect">
            <a:avLst/>
          </a:prstGeom>
          <a:noFill/>
        </p:spPr>
        <p:txBody>
          <a:bodyPr wrap="square" lIns="0" tIns="0" rIns="0" bIns="0">
            <a:spAutoFit/>
          </a:bodyPr>
          <a:lstStyle/>
          <a:p>
            <a:pPr>
              <a:lnSpc>
                <a:spcPct val="100000"/>
              </a:lnSpc>
              <a:spcBef>
                <a:spcPts val="0"/>
              </a:spcBef>
              <a:spcAft>
                <a:spcPts val="600"/>
              </a:spcAft>
              <a:defRPr/>
            </a:pPr>
            <a:r>
              <a:rPr lang="en-US" sz="1400">
                <a:latin typeface="+mj-lt"/>
              </a:rPr>
              <a:t>Prompts for real work </a:t>
            </a:r>
          </a:p>
          <a:p>
            <a:pPr marL="0" marR="0" lvl="0" indent="0" algn="l" defTabSz="1018824" rtl="0" eaLnBrk="1" fontAlgn="t"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ea typeface="+mn-ea"/>
                <a:cs typeface="+mn-cs"/>
              </a:rPr>
              <a:t>Use these prompts to tackle common work scenarios like meeting prep, decision tracking, and prioritization. Copilot pulls context from your work to surface summaries, insights, and next steps.</a:t>
            </a:r>
          </a:p>
          <a:p>
            <a:pPr marL="0" marR="0" lvl="0" indent="0" algn="l" defTabSz="1018824" rtl="0" eaLnBrk="1" fontAlgn="t"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ea typeface="+mn-ea"/>
                <a:cs typeface="+mn-cs"/>
              </a:rPr>
              <a:t>Turn on the </a:t>
            </a:r>
            <a:r>
              <a:rPr kumimoji="0" lang="en-US" sz="1100" b="1" i="0" u="none" strike="noStrike" kern="1200" cap="none" spc="0" normalizeH="0" baseline="0" noProof="0">
                <a:ln>
                  <a:noFill/>
                </a:ln>
                <a:solidFill>
                  <a:srgbClr val="091F2C"/>
                </a:solidFill>
                <a:effectLst/>
                <a:uLnTx/>
                <a:uFillTx/>
                <a:latin typeface="+mj-lt"/>
                <a:ea typeface="+mn-ea"/>
                <a:cs typeface="+mn-cs"/>
              </a:rPr>
              <a:t>Work</a:t>
            </a:r>
            <a:r>
              <a:rPr kumimoji="0" lang="en-US" sz="1100" b="0" i="0" u="none" strike="noStrike" kern="1200" cap="none" spc="0" normalizeH="0" baseline="0" noProof="0">
                <a:ln>
                  <a:noFill/>
                </a:ln>
                <a:solidFill>
                  <a:srgbClr val="091F2C"/>
                </a:solidFill>
                <a:effectLst/>
                <a:uLnTx/>
                <a:uFillTx/>
                <a:ea typeface="+mn-ea"/>
                <a:cs typeface="+mn-cs"/>
              </a:rPr>
              <a:t> toggle in the Microsoft 365 Copilot app or visit </a:t>
            </a:r>
            <a:r>
              <a:rPr kumimoji="0" lang="en-US" sz="1100" b="0" i="0" u="none" strike="noStrike" kern="1200" cap="none" spc="0" normalizeH="0" baseline="0" noProof="0">
                <a:ln>
                  <a:noFill/>
                </a:ln>
                <a:solidFill>
                  <a:srgbClr val="00518E"/>
                </a:solidFill>
                <a:effectLst/>
                <a:uLnTx/>
                <a:uFillTx/>
                <a:ea typeface="+mn-ea"/>
                <a:cs typeface="+mn-cs"/>
                <a:hlinkClick r:id="rId10">
                  <a:extLst>
                    <a:ext uri="{A12FA001-AC4F-418D-AE19-62706E023703}">
                      <ahyp:hlinkClr xmlns:ahyp="http://schemas.microsoft.com/office/drawing/2018/hyperlinkcolor" val="tx"/>
                    </a:ext>
                  </a:extLst>
                </a:hlinkClick>
              </a:rPr>
              <a:t>https://www.M365copilot.com</a:t>
            </a:r>
            <a:r>
              <a:rPr kumimoji="0" lang="en-US" sz="1100" b="0" i="0" u="none" strike="noStrike" kern="1200" cap="none" spc="0" normalizeH="0" baseline="0" noProof="0">
                <a:ln>
                  <a:noFill/>
                </a:ln>
                <a:solidFill>
                  <a:srgbClr val="091F2C"/>
                </a:solidFill>
                <a:effectLst/>
                <a:uLnTx/>
                <a:uFillTx/>
                <a:ea typeface="+mn-ea"/>
                <a:cs typeface="+mn-cs"/>
              </a:rPr>
              <a:t>. Select one of the scenarios below and adapt the prompt to get started.</a:t>
            </a:r>
            <a:endParaRPr kumimoji="0" lang="en-US" sz="2000" b="0" i="0" u="none" strike="noStrike" kern="1200" cap="none" spc="0" normalizeH="0" baseline="0" noProof="0">
              <a:ln>
                <a:noFill/>
              </a:ln>
              <a:effectLst/>
              <a:uLnTx/>
              <a:uFillTx/>
              <a:ea typeface="+mn-ea"/>
              <a:cs typeface="+mn-cs"/>
            </a:endParaRPr>
          </a:p>
        </p:txBody>
      </p:sp>
      <p:sp>
        <p:nvSpPr>
          <p:cNvPr id="19" name="Rectangle: Rounded Corners 18" descr="Did you know? &#10;&#10;Work IQ is the intelligence layer behind Microsoft 365 Copilot that helps it understand you, your job, and your company by using your work data, memory of work patterns, and inference to connect the dots and surface next steps. &#10;">
            <a:extLst>
              <a:ext uri="{FF2B5EF4-FFF2-40B4-BE49-F238E27FC236}">
                <a16:creationId xmlns:a16="http://schemas.microsoft.com/office/drawing/2014/main" id="{EEF49C12-E1A6-60A7-502B-B76CAC1873BD}"/>
              </a:ext>
            </a:extLst>
          </p:cNvPr>
          <p:cNvSpPr/>
          <p:nvPr/>
        </p:nvSpPr>
        <p:spPr>
          <a:xfrm>
            <a:off x="4532630" y="1685085"/>
            <a:ext cx="2807970" cy="1912444"/>
          </a:xfrm>
          <a:prstGeom prst="roundRect">
            <a:avLst>
              <a:gd name="adj" fmla="val 7149"/>
            </a:avLst>
          </a:prstGeom>
          <a:solidFill>
            <a:schemeClr val="bg1">
              <a:alpha val="87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137160" bIns="45720" rtlCol="0" anchor="t"/>
          <a:lstStyle/>
          <a:p>
            <a:pPr>
              <a:spcAft>
                <a:spcPts val="600"/>
              </a:spcAft>
            </a:pPr>
            <a:r>
              <a:rPr lang="en-US" sz="1200" b="1">
                <a:solidFill>
                  <a:srgbClr val="00518E"/>
                </a:solidFill>
                <a:latin typeface="+mj-lt"/>
                <a:cs typeface="Segoe Sans Display Semibold" pitchFamily="2" charset="0"/>
              </a:rPr>
              <a:t>Did you know? </a:t>
            </a:r>
          </a:p>
          <a:p>
            <a:pPr fontAlgn="t"/>
            <a:r>
              <a:rPr lang="en-US" sz="1100">
                <a:solidFill>
                  <a:srgbClr val="091F2C"/>
                </a:solidFill>
              </a:rPr>
              <a:t>Work IQ is the intelligence layer behind Microsoft 365 Copilot, using your work data and memory to deliver personalized, secure insights and actions in the flow of work.</a:t>
            </a:r>
          </a:p>
        </p:txBody>
      </p:sp>
      <p:sp>
        <p:nvSpPr>
          <p:cNvPr id="17" name="object 5">
            <a:extLst>
              <a:ext uri="{FF2B5EF4-FFF2-40B4-BE49-F238E27FC236}">
                <a16:creationId xmlns:a16="http://schemas.microsoft.com/office/drawing/2014/main" id="{66B542C7-B3AC-6BDF-6DA5-BA6D876FDCE1}"/>
              </a:ext>
            </a:extLst>
          </p:cNvPr>
          <p:cNvSpPr>
            <a:spLocks/>
          </p:cNvSpPr>
          <p:nvPr/>
        </p:nvSpPr>
        <p:spPr>
          <a:xfrm>
            <a:off x="5212080" y="3106523"/>
            <a:ext cx="1998669" cy="277164"/>
          </a:xfrm>
          <a:prstGeom prst="roundRect">
            <a:avLst>
              <a:gd name="adj" fmla="val 50000"/>
            </a:avLst>
          </a:prstGeom>
          <a:gradFill flip="none" rotWithShape="1">
            <a:gsLst>
              <a:gs pos="100000">
                <a:srgbClr val="0078D4"/>
              </a:gs>
              <a:gs pos="0">
                <a:srgbClr val="C03BC4"/>
              </a:gs>
            </a:gsLst>
            <a:lin ang="10800000" scaled="1"/>
            <a:tileRect/>
          </a:gradFill>
          <a:ln w="25400">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j-lt"/>
                <a:ea typeface="+mn-ea"/>
                <a:cs typeface="+mn-cs"/>
              </a:rPr>
              <a:t>Learn more: </a:t>
            </a:r>
            <a:r>
              <a:rPr kumimoji="0" lang="en-US" sz="1100" b="0" i="0" u="none" strike="noStrike" kern="1200" cap="none" spc="0" normalizeH="0" baseline="0" noProof="0">
                <a:ln>
                  <a:noFill/>
                </a:ln>
                <a:solidFill>
                  <a:srgbClr val="FFFFFF"/>
                </a:solidFill>
                <a:effectLst/>
                <a:uLnTx/>
                <a:uFillTx/>
                <a:latin typeface="+mn-lt"/>
                <a:ea typeface="+mn-ea"/>
                <a:cs typeface="+mn-cs"/>
                <a:hlinkClick r:id="rId11">
                  <a:extLst>
                    <a:ext uri="{A12FA001-AC4F-418D-AE19-62706E023703}">
                      <ahyp:hlinkClr xmlns:ahyp="http://schemas.microsoft.com/office/drawing/2018/hyperlinkcolor" val="tx"/>
                    </a:ext>
                  </a:extLst>
                </a:hlinkClick>
              </a:rPr>
              <a:t>aka.ms/</a:t>
            </a:r>
            <a:r>
              <a:rPr kumimoji="0" lang="en-US" sz="1100" b="0" i="0" u="none" strike="noStrike" kern="1200" cap="none" spc="0" normalizeH="0" baseline="0" noProof="0" err="1">
                <a:ln>
                  <a:noFill/>
                </a:ln>
                <a:solidFill>
                  <a:srgbClr val="FFFFFF"/>
                </a:solidFill>
                <a:effectLst/>
                <a:uLnTx/>
                <a:uFillTx/>
                <a:latin typeface="+mn-lt"/>
                <a:ea typeface="+mn-ea"/>
                <a:cs typeface="+mn-cs"/>
                <a:hlinkClick r:id="rId11">
                  <a:extLst>
                    <a:ext uri="{A12FA001-AC4F-418D-AE19-62706E023703}">
                      <ahyp:hlinkClr xmlns:ahyp="http://schemas.microsoft.com/office/drawing/2018/hyperlinkcolor" val="tx"/>
                    </a:ext>
                  </a:extLst>
                </a:hlinkClick>
              </a:rPr>
              <a:t>WorkIQ</a:t>
            </a:r>
            <a:endParaRPr kumimoji="0" lang="en-US" sz="1100" b="0" i="0" u="none" strike="noStrike" kern="1200" cap="none" spc="0" normalizeH="0" baseline="0" noProof="0">
              <a:ln>
                <a:noFill/>
              </a:ln>
              <a:solidFill>
                <a:srgbClr val="FFFFFF"/>
              </a:solidFill>
              <a:effectLst/>
              <a:uLnTx/>
              <a:uFillTx/>
              <a:latin typeface="+mn-lt"/>
              <a:ea typeface="+mn-ea"/>
              <a:cs typeface="+mn-cs"/>
            </a:endParaRPr>
          </a:p>
        </p:txBody>
      </p:sp>
      <p:graphicFrame>
        <p:nvGraphicFramePr>
          <p:cNvPr id="8" name="Table 7">
            <a:extLst>
              <a:ext uri="{FF2B5EF4-FFF2-40B4-BE49-F238E27FC236}">
                <a16:creationId xmlns:a16="http://schemas.microsoft.com/office/drawing/2014/main" id="{C117F180-7086-BF13-11F7-C4871EAC8AFB}"/>
              </a:ext>
            </a:extLst>
          </p:cNvPr>
          <p:cNvGraphicFramePr>
            <a:graphicFrameLocks noGrp="1"/>
          </p:cNvGraphicFramePr>
          <p:nvPr>
            <p:extLst>
              <p:ext uri="{D42A27DB-BD31-4B8C-83A1-F6EECF244321}">
                <p14:modId xmlns:p14="http://schemas.microsoft.com/office/powerpoint/2010/main" val="1574098816"/>
              </p:ext>
            </p:extLst>
          </p:nvPr>
        </p:nvGraphicFramePr>
        <p:xfrm>
          <a:off x="424041" y="3573908"/>
          <a:ext cx="6916559" cy="5628783"/>
        </p:xfrm>
        <a:graphic>
          <a:graphicData uri="http://schemas.openxmlformats.org/drawingml/2006/table">
            <a:tbl>
              <a:tblPr firstRow="1" bandRow="1">
                <a:effectLst>
                  <a:outerShdw blurRad="38100" algn="ctr" rotWithShape="0">
                    <a:prstClr val="black">
                      <a:alpha val="8000"/>
                    </a:prstClr>
                  </a:outerShdw>
                </a:effectLst>
                <a:tableStyleId>{2D5ABB26-0587-4C30-8999-92F81FD0307C}</a:tableStyleId>
              </a:tblPr>
              <a:tblGrid>
                <a:gridCol w="1302143">
                  <a:extLst>
                    <a:ext uri="{9D8B030D-6E8A-4147-A177-3AD203B41FA5}">
                      <a16:colId xmlns:a16="http://schemas.microsoft.com/office/drawing/2014/main" val="2061578366"/>
                    </a:ext>
                  </a:extLst>
                </a:gridCol>
                <a:gridCol w="5614416">
                  <a:extLst>
                    <a:ext uri="{9D8B030D-6E8A-4147-A177-3AD203B41FA5}">
                      <a16:colId xmlns:a16="http://schemas.microsoft.com/office/drawing/2014/main" val="973667644"/>
                    </a:ext>
                  </a:extLst>
                </a:gridCol>
              </a:tblGrid>
              <a:tr h="278760">
                <a:tc>
                  <a:txBody>
                    <a:bodyPr/>
                    <a:lstStyle/>
                    <a:p>
                      <a:pPr marL="0" marR="0" lvl="0" indent="0" algn="l" defTabSz="524695" rtl="0" eaLnBrk="1" fontAlgn="auto" hangingPunct="1">
                        <a:lnSpc>
                          <a:spcPct val="100000"/>
                        </a:lnSpc>
                        <a:spcBef>
                          <a:spcPts val="0"/>
                        </a:spcBef>
                        <a:spcAft>
                          <a:spcPts val="60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sym typeface=""/>
                        </a:rPr>
                        <a:t>Scenario</a:t>
                      </a:r>
                    </a:p>
                  </a:txBody>
                  <a:tcPr marT="54864" marB="54864" anchor="ctr">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l" defTabSz="524695" rtl="0" eaLnBrk="1" fontAlgn="auto" hangingPunct="1">
                        <a:lnSpc>
                          <a:spcPct val="100000"/>
                        </a:lnSpc>
                        <a:spcBef>
                          <a:spcPts val="0"/>
                        </a:spcBef>
                        <a:spcAft>
                          <a:spcPts val="60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sym typeface=""/>
                        </a:rPr>
                        <a:t>Prompt</a:t>
                      </a:r>
                    </a:p>
                  </a:txBody>
                  <a:tcPr marT="54864" marB="54864"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3854280029"/>
                  </a:ext>
                </a:extLst>
              </a:tr>
              <a:tr h="551393">
                <a:tc>
                  <a:txBody>
                    <a:bodyPr/>
                    <a:lstStyle/>
                    <a:p>
                      <a:pPr fontAlgn="t">
                        <a:lnSpc>
                          <a:spcPts val="1500"/>
                        </a:lnSpc>
                        <a:buNone/>
                      </a:pPr>
                      <a:r>
                        <a:rPr lang="en-US" sz="1000" b="0" i="0" u="none" strike="noStrike" kern="1200" cap="none" spc="0" normalizeH="0" baseline="0">
                          <a:solidFill>
                            <a:schemeClr val="tx1"/>
                          </a:solidFill>
                          <a:effectLst/>
                          <a:latin typeface="+mj-lt"/>
                          <a:ea typeface="+mn-ea"/>
                          <a:cs typeface="+mn-cs"/>
                        </a:rPr>
                        <a:t>Get ready for 1:1s</a:t>
                      </a:r>
                    </a:p>
                    <a:p>
                      <a:pPr marL="0" marR="0" lvl="0" indent="0" algn="l" defTabSz="524695" rtl="0" eaLnBrk="1" fontAlgn="auto" hangingPunct="1">
                        <a:lnSpc>
                          <a:spcPct val="100000"/>
                        </a:lnSpc>
                        <a:spcBef>
                          <a:spcPts val="0"/>
                        </a:spcBef>
                        <a:spcAft>
                          <a:spcPts val="0"/>
                        </a:spcAft>
                        <a:buFontTx/>
                        <a:buNone/>
                      </a:pPr>
                      <a:endParaRPr lang="en-US" sz="1000" b="0" i="0" u="none" strike="noStrike" kern="1200" cap="none" spc="0" normalizeH="0" baseline="0">
                        <a:solidFill>
                          <a:schemeClr val="tx1"/>
                        </a:solidFill>
                        <a:effectLst/>
                        <a:latin typeface="+mj-lt"/>
                        <a:ea typeface="+mn-ea"/>
                        <a:cs typeface="+mn-cs"/>
                        <a:sym typeface=""/>
                      </a:endParaRP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latinLnBrk="0" hangingPunct="1">
                        <a:lnSpc>
                          <a:spcPct val="100000"/>
                        </a:lnSpc>
                        <a:spcBef>
                          <a:spcPts val="0"/>
                        </a:spcBef>
                        <a:spcAft>
                          <a:spcPts val="800"/>
                        </a:spcAft>
                        <a:buFontTx/>
                        <a:buNone/>
                      </a:pPr>
                      <a:r>
                        <a:rPr lang="en-US" sz="1000" b="0" i="0" u="none" strike="noStrike" kern="1200" cap="none" spc="0" normalizeH="0" baseline="0" noProof="0">
                          <a:solidFill>
                            <a:schemeClr val="tx1"/>
                          </a:solidFill>
                          <a:latin typeface="+mn-lt"/>
                          <a:ea typeface="+mn-ea"/>
                          <a:cs typeface="Segoe UI"/>
                          <a:sym typeface=""/>
                        </a:rPr>
                        <a:t>For my sync with [</a:t>
                      </a:r>
                      <a:r>
                        <a:rPr lang="en-US" sz="1000" b="0" i="0" u="none" strike="noStrike" kern="1200" cap="none" spc="0" normalizeH="0" baseline="0" noProof="0">
                          <a:solidFill>
                            <a:srgbClr val="C73ECC"/>
                          </a:solidFill>
                          <a:latin typeface="+mn-lt"/>
                          <a:ea typeface="+mn-ea"/>
                          <a:cs typeface="Segoe UI"/>
                          <a:sym typeface=""/>
                        </a:rPr>
                        <a:t>name</a:t>
                      </a:r>
                      <a:r>
                        <a:rPr lang="en-US" sz="1000" b="0" i="0" u="none" strike="noStrike" kern="1200" cap="none" spc="0" normalizeH="0" baseline="0" noProof="0">
                          <a:solidFill>
                            <a:schemeClr val="tx1"/>
                          </a:solidFill>
                          <a:latin typeface="+mn-lt"/>
                          <a:ea typeface="+mn-ea"/>
                          <a:cs typeface="Segoe UI"/>
                          <a:sym typeface=""/>
                        </a:rPr>
                        <a:t>], prep me using our last two 1:1 meetings transcripts and the latest version of the /[product overview] doc. Give me a crisp agenda, three specific things I should update them on, and two 'tough' questions I should ask to ensure we stay on track.</a:t>
                      </a:r>
                    </a:p>
                  </a:txBody>
                  <a:tcPr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2152234795"/>
                  </a:ext>
                </a:extLst>
              </a:tr>
              <a:tr h="398228">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Schedule a meeting</a:t>
                      </a: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91440" lvl="0" algn="l" fontAlgn="ctr">
                        <a:buNone/>
                      </a:pPr>
                      <a:r>
                        <a:rPr lang="en-US" sz="1000" kern="1200">
                          <a:solidFill>
                            <a:schemeClr val="tx1"/>
                          </a:solidFill>
                          <a:effectLst/>
                          <a:latin typeface="+mn-lt"/>
                          <a:ea typeface="+mn-ea"/>
                          <a:cs typeface="+mn-cs"/>
                        </a:rPr>
                        <a:t>Schedule a meeting [</a:t>
                      </a:r>
                      <a:r>
                        <a:rPr lang="en-US" sz="1000" kern="1200">
                          <a:solidFill>
                            <a:srgbClr val="C03BC4"/>
                          </a:solidFill>
                          <a:effectLst/>
                          <a:latin typeface="+mn-lt"/>
                          <a:ea typeface="+mn-ea"/>
                          <a:cs typeface="+mn-cs"/>
                        </a:rPr>
                        <a:t>person</a:t>
                      </a:r>
                      <a:r>
                        <a:rPr lang="en-US" sz="1000" kern="1200">
                          <a:solidFill>
                            <a:schemeClr val="tx1"/>
                          </a:solidFill>
                          <a:effectLst/>
                          <a:latin typeface="+mn-lt"/>
                          <a:ea typeface="+mn-ea"/>
                          <a:cs typeface="+mn-cs"/>
                        </a:rPr>
                        <a:t>] [</a:t>
                      </a:r>
                      <a:r>
                        <a:rPr lang="en-US" sz="1000" kern="1200">
                          <a:solidFill>
                            <a:srgbClr val="C03BC4"/>
                          </a:solidFill>
                          <a:effectLst/>
                          <a:latin typeface="+mn-lt"/>
                          <a:ea typeface="+mn-ea"/>
                          <a:cs typeface="+mn-cs"/>
                        </a:rPr>
                        <a:t>timeframe</a:t>
                      </a:r>
                      <a:r>
                        <a:rPr lang="en-US" sz="1000" kern="1200">
                          <a:solidFill>
                            <a:schemeClr val="tx1"/>
                          </a:solidFill>
                          <a:effectLst/>
                          <a:latin typeface="+mn-lt"/>
                          <a:ea typeface="+mn-ea"/>
                          <a:cs typeface="+mn-cs"/>
                        </a:rPr>
                        <a:t>] to discuss [</a:t>
                      </a:r>
                      <a:r>
                        <a:rPr lang="en-US" sz="1000" kern="1200">
                          <a:solidFill>
                            <a:srgbClr val="C03BC4"/>
                          </a:solidFill>
                          <a:effectLst/>
                          <a:latin typeface="+mn-lt"/>
                          <a:ea typeface="+mn-ea"/>
                          <a:cs typeface="+mn-cs"/>
                        </a:rPr>
                        <a:t>topic</a:t>
                      </a:r>
                      <a:r>
                        <a:rPr lang="en-US" sz="1000" kern="1200">
                          <a:solidFill>
                            <a:schemeClr val="tx1"/>
                          </a:solidFill>
                          <a:effectLst/>
                          <a:latin typeface="+mn-lt"/>
                          <a:ea typeface="+mn-ea"/>
                          <a:cs typeface="+mn-cs"/>
                        </a:rPr>
                        <a:t>]. Preferred [</a:t>
                      </a:r>
                      <a:r>
                        <a:rPr lang="en-US" sz="1000" kern="1200">
                          <a:solidFill>
                            <a:srgbClr val="C03BC4"/>
                          </a:solidFill>
                          <a:effectLst/>
                          <a:latin typeface="+mn-lt"/>
                          <a:ea typeface="+mn-ea"/>
                          <a:cs typeface="+mn-cs"/>
                        </a:rPr>
                        <a:t>time of day</a:t>
                      </a:r>
                      <a:r>
                        <a:rPr lang="en-US" sz="1000" kern="1200">
                          <a:solidFill>
                            <a:schemeClr val="tx1"/>
                          </a:solidFill>
                          <a:effectLst/>
                          <a:latin typeface="+mn-lt"/>
                          <a:ea typeface="+mn-ea"/>
                          <a:cs typeface="+mn-cs"/>
                        </a:rPr>
                        <a:t>] and add a meeting room*</a:t>
                      </a:r>
                    </a:p>
                  </a:txBody>
                  <a:tcPr marL="0" marR="0" marT="0" marB="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1936131394"/>
                  </a:ext>
                </a:extLst>
              </a:tr>
              <a:tr h="551393">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Track key decisions</a:t>
                      </a: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latinLnBrk="0" hangingPunct="1">
                        <a:lnSpc>
                          <a:spcPct val="100000"/>
                        </a:lnSpc>
                        <a:spcBef>
                          <a:spcPts val="0"/>
                        </a:spcBef>
                        <a:spcAft>
                          <a:spcPts val="800"/>
                        </a:spcAft>
                        <a:buFontTx/>
                        <a:buNone/>
                      </a:pPr>
                      <a:r>
                        <a:rPr lang="en-US" sz="1000" kern="1200">
                          <a:solidFill>
                            <a:schemeClr val="tx1"/>
                          </a:solidFill>
                          <a:effectLst/>
                          <a:latin typeface="+mn-lt"/>
                          <a:ea typeface="+mn-ea"/>
                          <a:cs typeface="+mn-cs"/>
                        </a:rPr>
                        <a:t>Create an executive summary on [</a:t>
                      </a:r>
                      <a:r>
                        <a:rPr lang="en-US" sz="1000" kern="1200">
                          <a:solidFill>
                            <a:srgbClr val="C73ECC"/>
                          </a:solidFill>
                          <a:effectLst/>
                          <a:latin typeface="+mn-lt"/>
                          <a:ea typeface="+mn-ea"/>
                          <a:cs typeface="+mn-cs"/>
                        </a:rPr>
                        <a:t>topic</a:t>
                      </a:r>
                      <a:r>
                        <a:rPr lang="en-US" sz="1000" kern="1200">
                          <a:solidFill>
                            <a:schemeClr val="tx1"/>
                          </a:solidFill>
                          <a:effectLst/>
                          <a:latin typeface="+mn-lt"/>
                          <a:ea typeface="+mn-ea"/>
                          <a:cs typeface="+mn-cs"/>
                        </a:rPr>
                        <a:t>] based on meetings, files, and emails related from the past [</a:t>
                      </a:r>
                      <a:r>
                        <a:rPr lang="en-US" sz="1000" kern="1200">
                          <a:solidFill>
                            <a:srgbClr val="C73ECC"/>
                          </a:solidFill>
                          <a:effectLst/>
                          <a:latin typeface="+mn-lt"/>
                          <a:ea typeface="+mn-ea"/>
                          <a:cs typeface="+mn-cs"/>
                        </a:rPr>
                        <a:t>x timeframe</a:t>
                      </a:r>
                      <a:r>
                        <a:rPr lang="en-US" sz="1000" kern="1200">
                          <a:solidFill>
                            <a:schemeClr val="tx1"/>
                          </a:solidFill>
                          <a:effectLst/>
                          <a:latin typeface="+mn-lt"/>
                          <a:ea typeface="+mn-ea"/>
                          <a:cs typeface="+mn-cs"/>
                        </a:rPr>
                        <a:t>]. Summarize key decisions by owners. Then create a polished one-page overview I can share with my team in an email.</a:t>
                      </a:r>
                      <a:endParaRPr lang="en-US" sz="1000" b="0" i="0" u="none" strike="noStrike" kern="1200" cap="none" spc="0" normalizeH="0" baseline="0" noProof="0">
                        <a:solidFill>
                          <a:schemeClr val="tx1"/>
                        </a:solidFill>
                        <a:latin typeface="+mn-lt"/>
                        <a:ea typeface="+mn-ea"/>
                        <a:cs typeface="Segoe UI"/>
                        <a:sym typeface=""/>
                      </a:endParaRPr>
                    </a:p>
                  </a:txBody>
                  <a:tcPr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3734886104"/>
                  </a:ext>
                </a:extLst>
              </a:tr>
              <a:tr h="70455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Search for relevant launch documents</a:t>
                      </a: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latinLnBrk="0" hangingPunct="1">
                        <a:lnSpc>
                          <a:spcPct val="100000"/>
                        </a:lnSpc>
                        <a:spcBef>
                          <a:spcPts val="0"/>
                        </a:spcBef>
                        <a:spcAft>
                          <a:spcPts val="800"/>
                        </a:spcAft>
                        <a:buFontTx/>
                        <a:buNone/>
                      </a:pPr>
                      <a:r>
                        <a:rPr lang="en-US" sz="1000" b="0" i="0" u="none" strike="noStrike" kern="1200" cap="none" spc="0" normalizeH="0" baseline="0" noProof="0">
                          <a:solidFill>
                            <a:schemeClr val="tx1"/>
                          </a:solidFill>
                          <a:latin typeface="+mn-lt"/>
                          <a:ea typeface="+mn-ea"/>
                          <a:cs typeface="Segoe UI"/>
                          <a:sym typeface=""/>
                        </a:rPr>
                        <a:t>Summarize the latest [</a:t>
                      </a:r>
                      <a:r>
                        <a:rPr lang="en-US" sz="1000" b="0" i="0" u="none" strike="noStrike" kern="1200" cap="none" spc="0" normalizeH="0" baseline="0" noProof="0">
                          <a:solidFill>
                            <a:srgbClr val="C73ECC"/>
                          </a:solidFill>
                          <a:latin typeface="+mn-lt"/>
                          <a:ea typeface="+mn-ea"/>
                          <a:cs typeface="Segoe UI"/>
                          <a:sym typeface=""/>
                        </a:rPr>
                        <a:t>documents on topic</a:t>
                      </a:r>
                      <a:r>
                        <a:rPr lang="en-US" sz="1000" b="0" i="0" u="none" strike="noStrike" kern="1200" cap="none" spc="0" normalizeH="0" baseline="0" noProof="0">
                          <a:solidFill>
                            <a:schemeClr val="tx1"/>
                          </a:solidFill>
                          <a:latin typeface="+mn-lt"/>
                          <a:ea typeface="+mn-ea"/>
                          <a:cs typeface="Segoe UI"/>
                          <a:sym typeface=""/>
                        </a:rPr>
                        <a:t>] from the past [timeframe], grouped by document type, include last modified date, and highlight recent updates. [</a:t>
                      </a:r>
                      <a:r>
                        <a:rPr lang="en-US" sz="1000" b="0" i="0" u="none" strike="noStrike" kern="1200" cap="none" spc="0" normalizeH="0" baseline="0" noProof="0">
                          <a:solidFill>
                            <a:srgbClr val="C73ECC"/>
                          </a:solidFill>
                          <a:latin typeface="+mn-lt"/>
                          <a:ea typeface="+mn-ea"/>
                          <a:cs typeface="Segoe UI"/>
                          <a:sym typeface=""/>
                        </a:rPr>
                        <a:t>Link to SharePoint folder</a:t>
                      </a:r>
                      <a:r>
                        <a:rPr lang="en-US" sz="1000" b="0" i="0" u="none" strike="noStrike" kern="1200" cap="none" spc="0" normalizeH="0" baseline="0" noProof="0">
                          <a:solidFill>
                            <a:schemeClr val="tx1"/>
                          </a:solidFill>
                          <a:latin typeface="+mn-lt"/>
                          <a:ea typeface="+mn-ea"/>
                          <a:cs typeface="Segoe UI"/>
                          <a:sym typeface=""/>
                        </a:rPr>
                        <a:t>].</a:t>
                      </a:r>
                    </a:p>
                  </a:txBody>
                  <a:tcPr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3427399102"/>
                  </a:ext>
                </a:extLst>
              </a:tr>
              <a:tr h="474536">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latin typeface="+mj-lt"/>
                          <a:ea typeface="+mn-ea"/>
                          <a:cs typeface="+mn-cs"/>
                          <a:sym typeface=""/>
                        </a:rPr>
                        <a:t>Shape early ideas</a:t>
                      </a: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lvl="0">
                        <a:spcAft>
                          <a:spcPts val="600"/>
                        </a:spcAft>
                      </a:pPr>
                      <a:r>
                        <a:rPr lang="en-US" sz="1000">
                          <a:solidFill>
                            <a:srgbClr val="0070C0"/>
                          </a:solidFill>
                          <a:cs typeface="Segoe Sans Display Semibold" pitchFamily="2" charset="0"/>
                        </a:rPr>
                        <a:t>Start a new voice chat </a:t>
                      </a:r>
                      <a:endParaRPr lang="en-US" sz="1000">
                        <a:cs typeface="Segoe Sans Display Semibold" pitchFamily="2" charset="0"/>
                      </a:endParaRPr>
                    </a:p>
                    <a:p>
                      <a:pPr marL="0" marR="0" lvl="0" indent="0" algn="l" defTabSz="524695" rtl="0" eaLnBrk="1" fontAlgn="auto" latinLnBrk="0" hangingPunct="1">
                        <a:lnSpc>
                          <a:spcPct val="100000"/>
                        </a:lnSpc>
                        <a:spcBef>
                          <a:spcPts val="0"/>
                        </a:spcBef>
                        <a:spcAft>
                          <a:spcPts val="800"/>
                        </a:spcAft>
                        <a:buFontTx/>
                        <a:buNone/>
                      </a:pPr>
                      <a:r>
                        <a:rPr lang="en-US" sz="1000" b="0" i="0" u="none" strike="noStrike" kern="1200" cap="none" spc="0" normalizeH="0" baseline="0">
                          <a:solidFill>
                            <a:schemeClr val="tx1"/>
                          </a:solidFill>
                          <a:latin typeface="+mn-lt"/>
                          <a:ea typeface="+mn-ea"/>
                          <a:cs typeface="Segoe UI"/>
                        </a:rPr>
                        <a:t>Copilot, I need to practice my sales pitch. I’ll say it out loud, then tell me how I can be more concise.</a:t>
                      </a:r>
                    </a:p>
                  </a:txBody>
                  <a:tcPr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585022719"/>
                  </a:ext>
                </a:extLst>
              </a:tr>
              <a:tr h="287412">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Help me learn</a:t>
                      </a: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latinLnBrk="0" hangingPunct="1">
                        <a:lnSpc>
                          <a:spcPct val="100000"/>
                        </a:lnSpc>
                        <a:spcBef>
                          <a:spcPts val="0"/>
                        </a:spcBef>
                        <a:spcAft>
                          <a:spcPts val="800"/>
                        </a:spcAft>
                        <a:buClrTx/>
                        <a:buSzTx/>
                        <a:buFontTx/>
                        <a:buNone/>
                        <a:tabLst/>
                        <a:defRPr/>
                      </a:pPr>
                      <a:r>
                        <a:rPr lang="en-US" sz="1000">
                          <a:solidFill>
                            <a:srgbClr val="0070C0"/>
                          </a:solidFill>
                          <a:cs typeface="Segoe Sans Display Semibold" pitchFamily="2" charset="0"/>
                        </a:rPr>
                        <a:t>Start a new voice chat </a:t>
                      </a:r>
                      <a:endParaRPr lang="en-US" sz="1000">
                        <a:cs typeface="Segoe Sans Display Semibold" pitchFamily="2" charset="0"/>
                      </a:endParaRPr>
                    </a:p>
                    <a:p>
                      <a:pPr marL="0" marR="0" lvl="0" indent="0" algn="l" defTabSz="524695" rtl="0" eaLnBrk="1" fontAlgn="auto" latinLnBrk="0" hangingPunct="1">
                        <a:lnSpc>
                          <a:spcPct val="100000"/>
                        </a:lnSpc>
                        <a:spcBef>
                          <a:spcPts val="0"/>
                        </a:spcBef>
                        <a:spcAft>
                          <a:spcPts val="800"/>
                        </a:spcAft>
                        <a:buFontTx/>
                        <a:buNone/>
                      </a:pPr>
                      <a:r>
                        <a:rPr lang="en-US" sz="1000" b="0" i="0" u="none" strike="noStrike" kern="1200" cap="none" spc="0" normalizeH="0" baseline="0">
                          <a:solidFill>
                            <a:schemeClr val="tx1"/>
                          </a:solidFill>
                          <a:latin typeface="+mn-lt"/>
                          <a:ea typeface="+mn-ea"/>
                          <a:cs typeface="Segoe UI"/>
                        </a:rPr>
                        <a:t>Explain [</a:t>
                      </a:r>
                      <a:r>
                        <a:rPr lang="en-US" sz="1000" b="0" i="0" u="none" strike="noStrike" kern="1200" cap="none" spc="0" normalizeH="0" baseline="0">
                          <a:solidFill>
                            <a:srgbClr val="C03BC4"/>
                          </a:solidFill>
                          <a:latin typeface="+mn-lt"/>
                          <a:ea typeface="+mn-ea"/>
                          <a:cs typeface="Segoe UI"/>
                        </a:rPr>
                        <a:t>concept X</a:t>
                      </a:r>
                      <a:r>
                        <a:rPr lang="en-US" sz="1000" b="0" i="0" u="none" strike="noStrike" kern="1200" cap="none" spc="0" normalizeH="0" baseline="0">
                          <a:solidFill>
                            <a:schemeClr val="tx1"/>
                          </a:solidFill>
                          <a:latin typeface="+mn-lt"/>
                          <a:ea typeface="+mn-ea"/>
                          <a:cs typeface="Segoe UI"/>
                        </a:rPr>
                        <a:t>] in less technical language. How does it compare to our internal [</a:t>
                      </a:r>
                      <a:r>
                        <a:rPr lang="en-US" sz="1000" b="0" i="0" u="none" strike="noStrike" kern="1200" cap="none" spc="0" normalizeH="0" baseline="0">
                          <a:solidFill>
                            <a:srgbClr val="C03BC4"/>
                          </a:solidFill>
                          <a:latin typeface="+mn-lt"/>
                          <a:ea typeface="+mn-ea"/>
                          <a:cs typeface="Segoe UI"/>
                        </a:rPr>
                        <a:t>project X</a:t>
                      </a:r>
                      <a:r>
                        <a:rPr lang="en-US" sz="1000" b="0" i="0" u="none" strike="noStrike" kern="1200" cap="none" spc="0" normalizeH="0" baseline="0">
                          <a:solidFill>
                            <a:schemeClr val="tx1"/>
                          </a:solidFill>
                          <a:latin typeface="+mn-lt"/>
                          <a:ea typeface="+mn-ea"/>
                          <a:cs typeface="Segoe UI"/>
                        </a:rPr>
                        <a:t>]? </a:t>
                      </a:r>
                      <a:endParaRPr lang="en-US" sz="1000" b="0" i="0" u="none" strike="noStrike" kern="1200" cap="none" spc="0" normalizeH="0" baseline="0" noProof="0">
                        <a:solidFill>
                          <a:schemeClr val="tx1"/>
                        </a:solidFill>
                        <a:latin typeface="+mn-lt"/>
                        <a:ea typeface="+mn-ea"/>
                        <a:cs typeface="Segoe UI"/>
                        <a:sym typeface=""/>
                      </a:endParaRPr>
                    </a:p>
                  </a:txBody>
                  <a:tcPr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3380003036"/>
                  </a:ext>
                </a:extLst>
              </a:tr>
              <a:tr h="398228">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Draft an executive report</a:t>
                      </a: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latinLnBrk="0" hangingPunct="1">
                        <a:lnSpc>
                          <a:spcPct val="100000"/>
                        </a:lnSpc>
                        <a:spcBef>
                          <a:spcPts val="0"/>
                        </a:spcBef>
                        <a:spcAft>
                          <a:spcPts val="800"/>
                        </a:spcAft>
                        <a:buFontTx/>
                        <a:buNone/>
                      </a:pPr>
                      <a:r>
                        <a:rPr lang="en-US" sz="1000" b="0" i="0" u="none" strike="noStrike" kern="1200" cap="none" spc="0" normalizeH="0" baseline="0" noProof="0">
                          <a:solidFill>
                            <a:schemeClr val="tx1"/>
                          </a:solidFill>
                          <a:latin typeface="+mn-lt"/>
                          <a:ea typeface="+mn-ea"/>
                          <a:cs typeface="Segoe UI"/>
                          <a:sym typeface=""/>
                        </a:rPr>
                        <a:t>Synthesize key information on [</a:t>
                      </a:r>
                      <a:r>
                        <a:rPr lang="en-US" sz="1000" b="0" i="0" u="none" strike="noStrike" kern="1200" cap="none" spc="0" normalizeH="0" baseline="0" noProof="0">
                          <a:solidFill>
                            <a:srgbClr val="C03BC4"/>
                          </a:solidFill>
                          <a:latin typeface="+mn-lt"/>
                          <a:ea typeface="+mn-ea"/>
                          <a:cs typeface="Segoe UI"/>
                          <a:sym typeface=""/>
                        </a:rPr>
                        <a:t>confidential project</a:t>
                      </a:r>
                      <a:r>
                        <a:rPr lang="en-US" sz="1000" b="0" i="0" u="none" strike="noStrike" kern="1200" cap="none" spc="0" normalizeH="0" baseline="0" noProof="0">
                          <a:solidFill>
                            <a:schemeClr val="tx1"/>
                          </a:solidFill>
                          <a:latin typeface="+mn-lt"/>
                          <a:ea typeface="+mn-ea"/>
                          <a:cs typeface="Segoe UI"/>
                          <a:sym typeface=""/>
                        </a:rPr>
                        <a:t>] into an executive status report </a:t>
                      </a:r>
                      <a:r>
                        <a:rPr lang="en-US" sz="1000" b="0" i="0" u="none" strike="noStrike" kern="1200" cap="none" spc="0" normalizeH="0" baseline="0">
                          <a:solidFill>
                            <a:schemeClr val="tx1"/>
                          </a:solidFill>
                          <a:latin typeface="+mn-lt"/>
                          <a:ea typeface="+mn-ea"/>
                          <a:cs typeface="Segoe UI"/>
                        </a:rPr>
                        <a:t>from documents in /[</a:t>
                      </a:r>
                      <a:r>
                        <a:rPr lang="en-US" sz="1000" b="0" i="0" u="none" strike="noStrike" kern="1200" cap="none" spc="0" normalizeH="0" baseline="0">
                          <a:solidFill>
                            <a:srgbClr val="C03BC4"/>
                          </a:solidFill>
                          <a:latin typeface="+mn-lt"/>
                          <a:ea typeface="+mn-ea"/>
                          <a:cs typeface="Segoe UI"/>
                        </a:rPr>
                        <a:t>SharePoint site</a:t>
                      </a:r>
                      <a:r>
                        <a:rPr lang="en-US" sz="1000" b="0" i="0" u="none" strike="noStrike" kern="1200" cap="none" spc="0" normalizeH="0" baseline="0">
                          <a:solidFill>
                            <a:schemeClr val="tx1"/>
                          </a:solidFill>
                          <a:latin typeface="+mn-lt"/>
                          <a:ea typeface="+mn-ea"/>
                          <a:cs typeface="Segoe UI"/>
                        </a:rPr>
                        <a:t>].</a:t>
                      </a:r>
                      <a:endParaRPr lang="en-US" sz="1000" b="0" i="0" u="none" strike="noStrike" kern="1200" cap="none" spc="0" normalizeH="0" baseline="0" noProof="0">
                        <a:solidFill>
                          <a:schemeClr val="tx1"/>
                        </a:solidFill>
                        <a:latin typeface="+mn-lt"/>
                        <a:ea typeface="+mn-ea"/>
                        <a:cs typeface="Segoe UI"/>
                        <a:sym typeface=""/>
                      </a:endParaRPr>
                    </a:p>
                  </a:txBody>
                  <a:tcPr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19588809"/>
                  </a:ext>
                </a:extLst>
              </a:tr>
              <a:tr h="781139">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noProof="0">
                          <a:solidFill>
                            <a:schemeClr val="tx1"/>
                          </a:solidFill>
                          <a:effectLst/>
                          <a:latin typeface="+mj-lt"/>
                          <a:ea typeface="+mn-ea"/>
                          <a:cs typeface="+mn-cs"/>
                          <a:sym typeface=""/>
                        </a:rPr>
                        <a:t>Create research reports with Researcher</a:t>
                      </a:r>
                      <a:endParaRPr lang="en-US" sz="1000" b="0" i="0" u="none" strike="noStrike" kern="1200" cap="none" spc="0" normalizeH="0" baseline="0">
                        <a:solidFill>
                          <a:schemeClr val="tx1"/>
                        </a:solidFill>
                        <a:latin typeface="+mj-lt"/>
                        <a:ea typeface="+mn-ea"/>
                        <a:cs typeface="+mn-cs"/>
                        <a:sym typeface=""/>
                      </a:endParaRP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hangingPunct="1">
                        <a:lnSpc>
                          <a:spcPct val="100000"/>
                        </a:lnSpc>
                        <a:spcBef>
                          <a:spcPts val="0"/>
                        </a:spcBef>
                        <a:spcAft>
                          <a:spcPts val="600"/>
                        </a:spcAft>
                        <a:buFontTx/>
                        <a:buNone/>
                      </a:pPr>
                      <a:r>
                        <a:rPr lang="en-US" sz="1000" b="0" i="0" u="none" strike="noStrike" kern="1200" cap="none" spc="0" normalizeH="0" baseline="0" noProof="0">
                          <a:solidFill>
                            <a:srgbClr val="0078D4"/>
                          </a:solidFill>
                          <a:latin typeface="+mn-lt"/>
                          <a:ea typeface="+mn-ea"/>
                          <a:cs typeface="+mn-cs"/>
                          <a:sym typeface=""/>
                        </a:rPr>
                        <a:t>Open Researcher agent:</a:t>
                      </a:r>
                      <a:endParaRPr lang="en-US" sz="1000" b="0" i="0" u="none" strike="noStrike" kern="1200" cap="none" spc="0" normalizeH="0" baseline="0" noProof="0">
                        <a:solidFill>
                          <a:srgbClr val="0078D4"/>
                        </a:solidFill>
                        <a:latin typeface="+mn-lt"/>
                        <a:ea typeface="+mn-ea"/>
                        <a:cs typeface="+mn-cs"/>
                        <a:sym typeface=""/>
                        <a:hlinkClick r:id="rId12">
                          <a:extLst>
                            <a:ext uri="{A12FA001-AC4F-418D-AE19-62706E023703}">
                              <ahyp:hlinkClr xmlns:ahyp="http://schemas.microsoft.com/office/drawing/2018/hyperlinkcolor" val="tx"/>
                            </a:ext>
                          </a:extLst>
                        </a:hlinkClick>
                      </a:endParaRPr>
                    </a:p>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noProof="0">
                          <a:solidFill>
                            <a:schemeClr val="tx1"/>
                          </a:solidFill>
                          <a:latin typeface="+mn-lt"/>
                          <a:ea typeface="+mn-ea"/>
                          <a:cs typeface="Segoe UI"/>
                          <a:sym typeface=""/>
                        </a:rPr>
                        <a:t>Based on the internal meeting discussion on [</a:t>
                      </a:r>
                      <a:r>
                        <a:rPr lang="en-US" sz="1000" b="0" i="0" u="none" strike="noStrike" kern="1200" cap="none" spc="0" normalizeH="0" baseline="0" noProof="0">
                          <a:solidFill>
                            <a:srgbClr val="C73ECC"/>
                          </a:solidFill>
                          <a:latin typeface="+mn-lt"/>
                          <a:ea typeface="+mn-ea"/>
                          <a:cs typeface="+mn-cs"/>
                          <a:sym typeface=""/>
                        </a:rPr>
                        <a:t>topic</a:t>
                      </a:r>
                      <a:r>
                        <a:rPr lang="en-US" sz="1000" b="0" i="0" u="none" strike="noStrike" kern="1200" cap="none" spc="0" normalizeH="0" baseline="0" noProof="0">
                          <a:solidFill>
                            <a:schemeClr val="tx1"/>
                          </a:solidFill>
                          <a:latin typeface="+mn-lt"/>
                          <a:ea typeface="+mn-ea"/>
                          <a:cs typeface="Segoe UI"/>
                          <a:sym typeface=""/>
                        </a:rPr>
                        <a:t>], draft a comprehensive research report evaluating the ideas proposed. Incorporate relevant insights from external market research, customer meetings and internal intelligence.</a:t>
                      </a:r>
                    </a:p>
                  </a:txBody>
                  <a:tcPr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614215381"/>
                  </a:ext>
                </a:extLst>
              </a:tr>
              <a:tr h="842405">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latin typeface="+mj-lt"/>
                          <a:ea typeface="+mn-ea"/>
                          <a:cs typeface="+mn-cs"/>
                          <a:sym typeface=""/>
                        </a:rPr>
                        <a:t>Create a competitive market brief</a:t>
                      </a:r>
                    </a:p>
                  </a:txBody>
                  <a:tcPr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FFFFFF">
                        <a:lumMod val="100000"/>
                      </a:srgbClr>
                    </a:solidFill>
                  </a:tcPr>
                </a:tc>
                <a:tc>
                  <a:txBody>
                    <a:bodyPr/>
                    <a:lstStyle/>
                    <a:p>
                      <a:pPr marL="91440" marR="0" lvl="0" indent="0" algn="l" defTabSz="524695" rtl="0" eaLnBrk="1" fontAlgn="t" latinLnBrk="0" hangingPunct="1">
                        <a:lnSpc>
                          <a:spcPct val="100000"/>
                        </a:lnSpc>
                        <a:spcBef>
                          <a:spcPts val="0"/>
                        </a:spcBef>
                        <a:spcAft>
                          <a:spcPts val="600"/>
                        </a:spcAft>
                        <a:buClrTx/>
                        <a:buSzTx/>
                        <a:buFontTx/>
                        <a:buNone/>
                        <a:tabLst/>
                        <a:defRPr/>
                      </a:pPr>
                      <a:r>
                        <a:rPr lang="en-US" sz="1000" b="0" i="0" u="none" strike="noStrike" kern="1200" cap="none" spc="0" normalizeH="0" baseline="0" noProof="0">
                          <a:solidFill>
                            <a:srgbClr val="0078D4"/>
                          </a:solidFill>
                          <a:latin typeface="+mn-lt"/>
                          <a:ea typeface="+mn-ea"/>
                          <a:cs typeface="+mn-cs"/>
                          <a:sym typeface=""/>
                        </a:rPr>
                        <a:t>Open Researcher agent:</a:t>
                      </a:r>
                      <a:endParaRPr lang="en-US" sz="1000" b="0" i="0" u="none" strike="noStrike" kern="1200" cap="none" spc="0" normalizeH="0" baseline="0">
                        <a:solidFill>
                          <a:schemeClr val="tx1"/>
                        </a:solidFill>
                        <a:latin typeface="+mn-lt"/>
                        <a:ea typeface="+mn-ea"/>
                        <a:cs typeface="Segoe UI"/>
                      </a:endParaRPr>
                    </a:p>
                    <a:p>
                      <a:pPr marL="91440" algn="l" fontAlgn="t">
                        <a:spcBef>
                          <a:spcPts val="0"/>
                        </a:spcBef>
                        <a:spcAft>
                          <a:spcPts val="600"/>
                        </a:spcAft>
                        <a:buNone/>
                      </a:pPr>
                      <a:r>
                        <a:rPr lang="en-US" sz="1000" b="0" i="0" u="none" strike="noStrike" kern="1200" cap="none" spc="0" normalizeH="0" baseline="0">
                          <a:solidFill>
                            <a:schemeClr val="tx1"/>
                          </a:solidFill>
                          <a:latin typeface="+mn-lt"/>
                          <a:ea typeface="+mn-ea"/>
                          <a:cs typeface="Segoe UI"/>
                        </a:rPr>
                        <a:t>Analyze the performance of stocks for competitors for the industry my company is in since market open today. Create a hypothesis on which competitor has the strongest market advantage based on international news and develop an executive ready briefing that I can share in my upcoming meetings. Include intraday calculation movement for each stock and how it was calculated.</a:t>
                      </a:r>
                    </a:p>
                  </a:txBody>
                  <a:tcPr marL="0" marR="0" marT="0" marB="0">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1357004242"/>
                  </a:ext>
                </a:extLst>
              </a:tr>
            </a:tbl>
          </a:graphicData>
        </a:graphic>
      </p:graphicFrame>
      <p:pic>
        <p:nvPicPr>
          <p:cNvPr id="5" name="Picture 4">
            <a:extLst>
              <a:ext uri="{FF2B5EF4-FFF2-40B4-BE49-F238E27FC236}">
                <a16:creationId xmlns:a16="http://schemas.microsoft.com/office/drawing/2014/main" id="{4FCF20A2-0617-18AB-7A68-FAEEBDFCFBBA}"/>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3082800" y="6721804"/>
            <a:ext cx="209561" cy="190510"/>
          </a:xfrm>
          <a:prstGeom prst="rect">
            <a:avLst/>
          </a:prstGeom>
        </p:spPr>
      </p:pic>
      <p:sp>
        <p:nvSpPr>
          <p:cNvPr id="13" name="TextBox 12">
            <a:extLst>
              <a:ext uri="{FF2B5EF4-FFF2-40B4-BE49-F238E27FC236}">
                <a16:creationId xmlns:a16="http://schemas.microsoft.com/office/drawing/2014/main" id="{D87A95B3-7D22-5A0D-54A8-7F3422B0C949}"/>
              </a:ext>
            </a:extLst>
          </p:cNvPr>
          <p:cNvSpPr txBox="1"/>
          <p:nvPr/>
        </p:nvSpPr>
        <p:spPr>
          <a:xfrm>
            <a:off x="333551" y="9256038"/>
            <a:ext cx="4962984" cy="407804"/>
          </a:xfrm>
          <a:prstGeom prst="rect">
            <a:avLst/>
          </a:prstGeom>
          <a:noFill/>
        </p:spPr>
        <p:txBody>
          <a:bodyPr wrap="square">
            <a:spAutoFit/>
          </a:bodyPr>
          <a:lstStyle/>
          <a:p>
            <a:pPr fontAlgn="t">
              <a:lnSpc>
                <a:spcPts val="1500"/>
              </a:lnSpc>
              <a:buNone/>
            </a:pPr>
            <a:r>
              <a:rPr kumimoji="0" lang="en-US" sz="800" b="0" u="none" strike="noStrike" kern="1200" cap="none" spc="0" normalizeH="0" baseline="0" noProof="0">
                <a:ln>
                  <a:noFill/>
                </a:ln>
                <a:solidFill>
                  <a:srgbClr val="091F2C"/>
                </a:solidFill>
                <a:effectLst/>
                <a:uLnTx/>
                <a:uFillTx/>
                <a:latin typeface="Segoe Sans Display"/>
                <a:ea typeface="+mn-ea"/>
                <a:cs typeface="+mn-cs"/>
              </a:rPr>
              <a:t>*</a:t>
            </a:r>
            <a:r>
              <a:rPr lang="en-US" sz="800" b="1">
                <a:effectLst/>
                <a:latin typeface="Segoe UI" panose="020B0502040204020203" pitchFamily="34" charset="0"/>
              </a:rPr>
              <a:t>Copilot in Outlook: </a:t>
            </a:r>
            <a:r>
              <a:rPr lang="en-US" sz="800" b="0">
                <a:effectLst/>
                <a:latin typeface="Segoe UI" panose="020B0502040204020203" pitchFamily="34" charset="0"/>
              </a:rPr>
              <a:t>Calendar scheduling actions are currently available in Lexical English only.</a:t>
            </a:r>
          </a:p>
          <a:p>
            <a:pPr lvl="0">
              <a:spcAft>
                <a:spcPts val="200"/>
              </a:spcAft>
              <a:defRPr/>
            </a:pPr>
            <a:endParaRPr kumimoji="0" lang="en-US" sz="800" b="0" u="none" strike="noStrike" kern="1200" cap="none" spc="0" normalizeH="0" baseline="0" noProof="0">
              <a:ln>
                <a:noFill/>
              </a:ln>
              <a:solidFill>
                <a:srgbClr val="091F2C"/>
              </a:solidFill>
              <a:effectLst/>
              <a:uLnTx/>
              <a:uFillTx/>
              <a:latin typeface="Segoe Sans Display"/>
              <a:ea typeface="+mn-ea"/>
              <a:cs typeface="Segoe Sans Display"/>
            </a:endParaRPr>
          </a:p>
        </p:txBody>
      </p:sp>
      <p:pic>
        <p:nvPicPr>
          <p:cNvPr id="2" name="Picture 1">
            <a:extLst>
              <a:ext uri="{FF2B5EF4-FFF2-40B4-BE49-F238E27FC236}">
                <a16:creationId xmlns:a16="http://schemas.microsoft.com/office/drawing/2014/main" id="{8F14C263-44B6-F983-288B-87C0DA861CC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3082800" y="6091596"/>
            <a:ext cx="209561" cy="190510"/>
          </a:xfrm>
          <a:prstGeom prst="rect">
            <a:avLst/>
          </a:prstGeom>
        </p:spPr>
      </p:pic>
    </p:spTree>
    <p:extLst>
      <p:ext uri="{BB962C8B-B14F-4D97-AF65-F5344CB8AC3E}">
        <p14:creationId xmlns:p14="http://schemas.microsoft.com/office/powerpoint/2010/main" val="237360646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92A93-B9CC-8D80-34C9-B08F322D5F8F}"/>
            </a:ext>
          </a:extLst>
        </p:cNvPr>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EAF8D53-5099-37CA-2900-D16A233B0B2B}"/>
              </a:ext>
              <a:ext uri="{C183D7F6-B498-43B3-948B-1728B52AA6E4}">
                <adec:decorative xmlns:adec="http://schemas.microsoft.com/office/drawing/2017/decorative" val="1"/>
              </a:ext>
            </a:extLst>
          </p:cNvPr>
          <p:cNvSpPr>
            <a:spLocks noGrp="1"/>
          </p:cNvSpPr>
          <p:nvPr>
            <p:ph type="sldNum" sz="quarter" idx="12"/>
          </p:nvPr>
        </p:nvSpPr>
        <p:spPr>
          <a:xfrm>
            <a:off x="5591810" y="9665646"/>
            <a:ext cx="1748790" cy="126054"/>
          </a:xfrm>
        </p:spPr>
        <p:txBody>
          <a:bodyPr/>
          <a:lstStyle/>
          <a:p>
            <a:pPr lvl="0"/>
            <a:fld id="{BF64B658-AF8F-7D4C-AC24-1E662CA57B6D}" type="slidenum">
              <a:rPr lang="en-US" noProof="0" smtClean="0"/>
              <a:pPr lvl="0"/>
              <a:t>5</a:t>
            </a:fld>
            <a:endParaRPr lang="en-US" noProof="0"/>
          </a:p>
        </p:txBody>
      </p:sp>
      <p:sp>
        <p:nvSpPr>
          <p:cNvPr id="10" name="Rectangle: Rounded Corners 9">
            <a:hlinkClick r:id="rId8" action="ppaction://hlinksldjump"/>
            <a:extLst>
              <a:ext uri="{FF2B5EF4-FFF2-40B4-BE49-F238E27FC236}">
                <a16:creationId xmlns:a16="http://schemas.microsoft.com/office/drawing/2014/main" id="{F92BAFC5-AABB-D270-A0FB-D9939A25DA50}"/>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Table of contents</a:t>
            </a:r>
          </a:p>
        </p:txBody>
      </p:sp>
      <p:sp>
        <p:nvSpPr>
          <p:cNvPr id="11" name="Rectangle: Rounded Corners 9">
            <a:hlinkClick r:id="rId9" action="ppaction://hlinksldjump"/>
            <a:extLst>
              <a:ext uri="{FF2B5EF4-FFF2-40B4-BE49-F238E27FC236}">
                <a16:creationId xmlns:a16="http://schemas.microsoft.com/office/drawing/2014/main" id="{E1E250A1-ED84-43BD-5F4D-FA2F3BE0D10C}"/>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Getting started</a:t>
            </a:r>
          </a:p>
        </p:txBody>
      </p:sp>
      <p:sp>
        <p:nvSpPr>
          <p:cNvPr id="21" name="Rectangle: Rounded Corners 9">
            <a:hlinkClick r:id="rId10" action="ppaction://hlinksldjump"/>
            <a:extLst>
              <a:ext uri="{FF2B5EF4-FFF2-40B4-BE49-F238E27FC236}">
                <a16:creationId xmlns:a16="http://schemas.microsoft.com/office/drawing/2014/main" id="{413D7A09-8785-1EB9-FDAE-A815AF90FD8B}"/>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Microsoft 365 Copilot</a:t>
            </a:r>
          </a:p>
        </p:txBody>
      </p:sp>
      <p:sp>
        <p:nvSpPr>
          <p:cNvPr id="24" name="Rectangle: Rounded Corners 9">
            <a:hlinkClick r:id="rId11" action="ppaction://hlinksldjump"/>
            <a:extLst>
              <a:ext uri="{FF2B5EF4-FFF2-40B4-BE49-F238E27FC236}">
                <a16:creationId xmlns:a16="http://schemas.microsoft.com/office/drawing/2014/main" id="{E2649954-DB3D-FC0C-2761-D5CF8A817FDB}"/>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Copilot</a:t>
            </a:r>
            <a:br>
              <a:rPr lang="en-US" sz="1000">
                <a:latin typeface="+mj-lt"/>
              </a:rPr>
            </a:br>
            <a:r>
              <a:rPr lang="en-US" sz="1000">
                <a:latin typeface="+mj-lt"/>
              </a:rPr>
              <a:t>Chat</a:t>
            </a:r>
          </a:p>
        </p:txBody>
      </p:sp>
      <p:sp>
        <p:nvSpPr>
          <p:cNvPr id="26" name="Rectangle: Rounded Corners 9">
            <a:hlinkClick r:id="rId12" action="ppaction://hlinksldjump"/>
            <a:extLst>
              <a:ext uri="{FF2B5EF4-FFF2-40B4-BE49-F238E27FC236}">
                <a16:creationId xmlns:a16="http://schemas.microsoft.com/office/drawing/2014/main" id="{19DF6644-8FDF-ACFB-A7A1-D31FDE4618DE}"/>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Prompt guidance</a:t>
            </a:r>
          </a:p>
        </p:txBody>
      </p:sp>
      <p:sp>
        <p:nvSpPr>
          <p:cNvPr id="73" name="Rounded Rectangle 46">
            <a:extLst>
              <a:ext uri="{FF2B5EF4-FFF2-40B4-BE49-F238E27FC236}">
                <a16:creationId xmlns:a16="http://schemas.microsoft.com/office/drawing/2014/main" id="{43B8829F-56B8-7412-EFEC-E7C196D9B842}"/>
              </a:ext>
              <a:ext uri="{C183D7F6-B498-43B3-948B-1728B52AA6E4}">
                <adec:decorative xmlns:adec="http://schemas.microsoft.com/office/drawing/2017/decorative" val="1"/>
              </a:ext>
            </a:extLst>
          </p:cNvPr>
          <p:cNvSpPr>
            <a:spLocks/>
          </p:cNvSpPr>
          <p:nvPr/>
        </p:nvSpPr>
        <p:spPr bwMode="auto">
          <a:xfrm>
            <a:off x="4297680" y="4660025"/>
            <a:ext cx="3042920" cy="1786815"/>
          </a:xfrm>
          <a:prstGeom prst="roundRect">
            <a:avLst>
              <a:gd name="adj" fmla="val 3503"/>
            </a:avLst>
          </a:prstGeom>
          <a:solidFill>
            <a:schemeClr val="tx1"/>
          </a:solidFill>
          <a:effectLst>
            <a:outerShdw blurRad="38100" algn="ctr" rotWithShape="0">
              <a:prstClr val="black">
                <a:alpha val="8000"/>
              </a:prstClr>
            </a:outerShdw>
          </a:effectLst>
        </p:spPr>
        <p:txBody>
          <a:bodyPr vert="horz" wrap="none" lIns="91440" tIns="45720" rIns="91440" bIns="45720" rtlCol="0" anchor="ctr" anchorCtr="0">
            <a:noAutofit/>
          </a:bodyPr>
          <a:lstStyle/>
          <a:p>
            <a:pPr defTabSz="524695"/>
            <a:endParaRPr lang="en-US" sz="1600">
              <a:solidFill>
                <a:srgbClr val="C03BC4"/>
              </a:solidFill>
              <a:latin typeface="+mj-lt"/>
            </a:endParaRPr>
          </a:p>
        </p:txBody>
      </p:sp>
      <p:grpSp>
        <p:nvGrpSpPr>
          <p:cNvPr id="53" name="Group 52">
            <a:extLst>
              <a:ext uri="{FF2B5EF4-FFF2-40B4-BE49-F238E27FC236}">
                <a16:creationId xmlns:a16="http://schemas.microsoft.com/office/drawing/2014/main" id="{D4C4E1ED-5120-99FB-E246-D1AF48C62ECF}"/>
              </a:ext>
              <a:ext uri="{C183D7F6-B498-43B3-948B-1728B52AA6E4}">
                <adec:decorative xmlns:adec="http://schemas.microsoft.com/office/drawing/2017/decorative" val="1"/>
              </a:ext>
            </a:extLst>
          </p:cNvPr>
          <p:cNvGrpSpPr/>
          <p:nvPr/>
        </p:nvGrpSpPr>
        <p:grpSpPr>
          <a:xfrm>
            <a:off x="438150" y="5736687"/>
            <a:ext cx="172720" cy="172720"/>
            <a:chOff x="444500" y="5808345"/>
            <a:chExt cx="138430" cy="138430"/>
          </a:xfrm>
        </p:grpSpPr>
        <p:sp>
          <p:nvSpPr>
            <p:cNvPr id="62" name="Flowchart: Connector 61">
              <a:extLst>
                <a:ext uri="{FF2B5EF4-FFF2-40B4-BE49-F238E27FC236}">
                  <a16:creationId xmlns:a16="http://schemas.microsoft.com/office/drawing/2014/main" id="{42522755-C5A1-72CB-929D-BDA6A6CCCCE3}"/>
                </a:ext>
              </a:extLst>
            </p:cNvPr>
            <p:cNvSpPr/>
            <p:nvPr/>
          </p:nvSpPr>
          <p:spPr bwMode="auto">
            <a:xfrm>
              <a:off x="444500" y="5808345"/>
              <a:ext cx="138430" cy="138430"/>
            </a:xfrm>
            <a:prstGeom prst="flowChartConnector">
              <a:avLst/>
            </a:prstGeom>
            <a:solidFill>
              <a:srgbClr val="0078D4"/>
            </a:solidFill>
            <a:ln w="25400">
              <a:noFill/>
              <a:miter lim="800000"/>
              <a:headEnd/>
              <a:tailEnd/>
            </a:ln>
          </p:spPr>
          <p:txBody>
            <a:bodyPr vert="horz" wrap="square" lIns="91440" tIns="45720" rIns="91440" bIns="45720" numCol="1" anchor="ctr" anchorCtr="0" compatLnSpc="1">
              <a:prstTxWarp prst="textNoShape">
                <a:avLst/>
              </a:prstTxWarp>
              <a:noAutofit/>
            </a:bodyPr>
            <a:lstStyle/>
            <a:p>
              <a:pPr algn="ctr"/>
              <a:endParaRPr lang="en-IN" sz="1100" err="1">
                <a:solidFill>
                  <a:srgbClr val="FFFFFF"/>
                </a:solidFill>
                <a:latin typeface="+mj-lt"/>
              </a:endParaRPr>
            </a:p>
          </p:txBody>
        </p:sp>
        <p:pic>
          <p:nvPicPr>
            <p:cNvPr id="51" name="Graphic 50">
              <a:extLst>
                <a:ext uri="{FF2B5EF4-FFF2-40B4-BE49-F238E27FC236}">
                  <a16:creationId xmlns:a16="http://schemas.microsoft.com/office/drawing/2014/main" id="{67AFE09B-25F3-31A0-40FB-BDA1FAF0620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460693" y="5824538"/>
              <a:ext cx="106044" cy="106044"/>
            </a:xfrm>
            <a:prstGeom prst="rect">
              <a:avLst/>
            </a:prstGeom>
          </p:spPr>
        </p:pic>
      </p:grpSp>
      <p:sp>
        <p:nvSpPr>
          <p:cNvPr id="72" name="Rounded Rectangle 46">
            <a:extLst>
              <a:ext uri="{FF2B5EF4-FFF2-40B4-BE49-F238E27FC236}">
                <a16:creationId xmlns:a16="http://schemas.microsoft.com/office/drawing/2014/main" id="{3ECF6322-6E0D-2AA0-E8EE-63F8EF652B6B}"/>
              </a:ext>
              <a:ext uri="{C183D7F6-B498-43B3-948B-1728B52AA6E4}">
                <adec:decorative xmlns:adec="http://schemas.microsoft.com/office/drawing/2017/decorative" val="1"/>
              </a:ext>
            </a:extLst>
          </p:cNvPr>
          <p:cNvSpPr>
            <a:spLocks/>
          </p:cNvSpPr>
          <p:nvPr/>
        </p:nvSpPr>
        <p:spPr bwMode="auto">
          <a:xfrm>
            <a:off x="4297680" y="2230660"/>
            <a:ext cx="3042920" cy="1786815"/>
          </a:xfrm>
          <a:prstGeom prst="roundRect">
            <a:avLst>
              <a:gd name="adj" fmla="val 3503"/>
            </a:avLst>
          </a:prstGeom>
          <a:solidFill>
            <a:schemeClr val="tx1"/>
          </a:solidFill>
          <a:effectLst>
            <a:outerShdw blurRad="38100" algn="ctr" rotWithShape="0">
              <a:prstClr val="black">
                <a:alpha val="8000"/>
              </a:prstClr>
            </a:outerShdw>
          </a:effectLst>
        </p:spPr>
        <p:txBody>
          <a:bodyPr vert="horz" wrap="none" lIns="91440" tIns="45720" rIns="91440" bIns="45720" rtlCol="0" anchor="ctr" anchorCtr="0">
            <a:noAutofit/>
          </a:bodyPr>
          <a:lstStyle/>
          <a:p>
            <a:pPr defTabSz="524695"/>
            <a:endParaRPr lang="en-US" sz="1600">
              <a:solidFill>
                <a:srgbClr val="C03BC4"/>
              </a:solidFill>
              <a:latin typeface="+mj-lt"/>
            </a:endParaRPr>
          </a:p>
        </p:txBody>
      </p:sp>
      <p:grpSp>
        <p:nvGrpSpPr>
          <p:cNvPr id="55" name="Group 54">
            <a:extLst>
              <a:ext uri="{FF2B5EF4-FFF2-40B4-BE49-F238E27FC236}">
                <a16:creationId xmlns:a16="http://schemas.microsoft.com/office/drawing/2014/main" id="{CF945811-5E57-F160-894B-9258F4E94AE0}"/>
              </a:ext>
              <a:ext uri="{C183D7F6-B498-43B3-948B-1728B52AA6E4}">
                <adec:decorative xmlns:adec="http://schemas.microsoft.com/office/drawing/2017/decorative" val="1"/>
              </a:ext>
            </a:extLst>
          </p:cNvPr>
          <p:cNvGrpSpPr/>
          <p:nvPr/>
        </p:nvGrpSpPr>
        <p:grpSpPr>
          <a:xfrm>
            <a:off x="438150" y="3307325"/>
            <a:ext cx="172720" cy="172720"/>
            <a:chOff x="444500" y="5808345"/>
            <a:chExt cx="138430" cy="138430"/>
          </a:xfrm>
        </p:grpSpPr>
        <p:sp>
          <p:nvSpPr>
            <p:cNvPr id="56" name="Flowchart: Connector 55">
              <a:extLst>
                <a:ext uri="{FF2B5EF4-FFF2-40B4-BE49-F238E27FC236}">
                  <a16:creationId xmlns:a16="http://schemas.microsoft.com/office/drawing/2014/main" id="{BB47A96E-4C53-FFEB-A8FE-9B5EB3397315}"/>
                </a:ext>
              </a:extLst>
            </p:cNvPr>
            <p:cNvSpPr/>
            <p:nvPr/>
          </p:nvSpPr>
          <p:spPr bwMode="auto">
            <a:xfrm>
              <a:off x="444500" y="5808345"/>
              <a:ext cx="138430" cy="138430"/>
            </a:xfrm>
            <a:prstGeom prst="flowChartConnector">
              <a:avLst/>
            </a:prstGeom>
            <a:solidFill>
              <a:srgbClr val="0078D4"/>
            </a:solidFill>
            <a:ln w="25400">
              <a:noFill/>
              <a:miter lim="800000"/>
              <a:headEnd/>
              <a:tailEnd/>
            </a:ln>
          </p:spPr>
          <p:txBody>
            <a:bodyPr vert="horz" wrap="square" lIns="91440" tIns="45720" rIns="91440" bIns="45720" numCol="1" anchor="ctr" anchorCtr="0" compatLnSpc="1">
              <a:prstTxWarp prst="textNoShape">
                <a:avLst/>
              </a:prstTxWarp>
              <a:noAutofit/>
            </a:bodyPr>
            <a:lstStyle/>
            <a:p>
              <a:pPr algn="ctr"/>
              <a:endParaRPr lang="en-IN" sz="1100" err="1">
                <a:solidFill>
                  <a:srgbClr val="FFFFFF"/>
                </a:solidFill>
                <a:latin typeface="+mj-lt"/>
              </a:endParaRPr>
            </a:p>
          </p:txBody>
        </p:sp>
        <p:pic>
          <p:nvPicPr>
            <p:cNvPr id="57" name="Graphic 56">
              <a:extLst>
                <a:ext uri="{FF2B5EF4-FFF2-40B4-BE49-F238E27FC236}">
                  <a16:creationId xmlns:a16="http://schemas.microsoft.com/office/drawing/2014/main" id="{4D299B59-B035-CA9F-A9E9-365A2D4BA20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460693" y="5824538"/>
              <a:ext cx="106044" cy="106044"/>
            </a:xfrm>
            <a:prstGeom prst="rect">
              <a:avLst/>
            </a:prstGeom>
          </p:spPr>
        </p:pic>
      </p:grpSp>
      <p:cxnSp>
        <p:nvCxnSpPr>
          <p:cNvPr id="66" name="Straight Connector 65">
            <a:extLst>
              <a:ext uri="{FF2B5EF4-FFF2-40B4-BE49-F238E27FC236}">
                <a16:creationId xmlns:a16="http://schemas.microsoft.com/office/drawing/2014/main" id="{D8066359-BD19-A165-3C86-C3471EBB8801}"/>
              </a:ext>
              <a:ext uri="{C183D7F6-B498-43B3-948B-1728B52AA6E4}">
                <adec:decorative xmlns:adec="http://schemas.microsoft.com/office/drawing/2017/decorative" val="1"/>
              </a:ext>
            </a:extLst>
          </p:cNvPr>
          <p:cNvCxnSpPr/>
          <p:nvPr/>
        </p:nvCxnSpPr>
        <p:spPr>
          <a:xfrm>
            <a:off x="444500" y="4338750"/>
            <a:ext cx="6889750" cy="0"/>
          </a:xfrm>
          <a:prstGeom prst="line">
            <a:avLst/>
          </a:prstGeom>
          <a:ln w="6350">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6" name="Rounded Rectangle 46">
            <a:extLst>
              <a:ext uri="{FF2B5EF4-FFF2-40B4-BE49-F238E27FC236}">
                <a16:creationId xmlns:a16="http://schemas.microsoft.com/office/drawing/2014/main" id="{D6A2AA13-FE89-D098-2333-BD2ADDB7A5A7}"/>
              </a:ext>
              <a:ext uri="{C183D7F6-B498-43B3-948B-1728B52AA6E4}">
                <adec:decorative xmlns:adec="http://schemas.microsoft.com/office/drawing/2017/decorative" val="1"/>
              </a:ext>
            </a:extLst>
          </p:cNvPr>
          <p:cNvSpPr>
            <a:spLocks/>
          </p:cNvSpPr>
          <p:nvPr/>
        </p:nvSpPr>
        <p:spPr bwMode="auto">
          <a:xfrm>
            <a:off x="4297680" y="7089390"/>
            <a:ext cx="3042920" cy="1786815"/>
          </a:xfrm>
          <a:prstGeom prst="roundRect">
            <a:avLst>
              <a:gd name="adj" fmla="val 3503"/>
            </a:avLst>
          </a:prstGeom>
          <a:solidFill>
            <a:schemeClr val="tx1"/>
          </a:solidFill>
          <a:effectLst>
            <a:outerShdw blurRad="38100" algn="ctr" rotWithShape="0">
              <a:prstClr val="black">
                <a:alpha val="8000"/>
              </a:prstClr>
            </a:outerShdw>
          </a:effectLst>
        </p:spPr>
        <p:txBody>
          <a:bodyPr vert="horz" wrap="none" lIns="91440" tIns="45720" rIns="91440" bIns="45720" rtlCol="0" anchor="ctr" anchorCtr="0">
            <a:noAutofit/>
          </a:bodyPr>
          <a:lstStyle/>
          <a:p>
            <a:pPr defTabSz="524695"/>
            <a:endParaRPr lang="en-US" sz="1600">
              <a:solidFill>
                <a:srgbClr val="C03BC4"/>
              </a:solidFill>
              <a:latin typeface="+mj-lt"/>
            </a:endParaRPr>
          </a:p>
        </p:txBody>
      </p:sp>
      <p:grpSp>
        <p:nvGrpSpPr>
          <p:cNvPr id="58" name="Group 57">
            <a:extLst>
              <a:ext uri="{FF2B5EF4-FFF2-40B4-BE49-F238E27FC236}">
                <a16:creationId xmlns:a16="http://schemas.microsoft.com/office/drawing/2014/main" id="{8746515C-021D-64DA-587F-E39736BF419B}"/>
              </a:ext>
              <a:ext uri="{C183D7F6-B498-43B3-948B-1728B52AA6E4}">
                <adec:decorative xmlns:adec="http://schemas.microsoft.com/office/drawing/2017/decorative" val="1"/>
              </a:ext>
            </a:extLst>
          </p:cNvPr>
          <p:cNvGrpSpPr/>
          <p:nvPr/>
        </p:nvGrpSpPr>
        <p:grpSpPr>
          <a:xfrm>
            <a:off x="438150" y="8174633"/>
            <a:ext cx="172720" cy="172720"/>
            <a:chOff x="444500" y="5808345"/>
            <a:chExt cx="138430" cy="138430"/>
          </a:xfrm>
        </p:grpSpPr>
        <p:sp>
          <p:nvSpPr>
            <p:cNvPr id="59" name="Flowchart: Connector 58">
              <a:extLst>
                <a:ext uri="{FF2B5EF4-FFF2-40B4-BE49-F238E27FC236}">
                  <a16:creationId xmlns:a16="http://schemas.microsoft.com/office/drawing/2014/main" id="{DF7A31CA-E168-BAA4-289D-CE2FB8BA3426}"/>
                </a:ext>
              </a:extLst>
            </p:cNvPr>
            <p:cNvSpPr/>
            <p:nvPr/>
          </p:nvSpPr>
          <p:spPr bwMode="auto">
            <a:xfrm>
              <a:off x="444500" y="5808345"/>
              <a:ext cx="138430" cy="138430"/>
            </a:xfrm>
            <a:prstGeom prst="flowChartConnector">
              <a:avLst/>
            </a:prstGeom>
            <a:solidFill>
              <a:srgbClr val="0078D4"/>
            </a:solidFill>
            <a:ln w="25400">
              <a:noFill/>
              <a:miter lim="800000"/>
              <a:headEnd/>
              <a:tailEnd/>
            </a:ln>
          </p:spPr>
          <p:txBody>
            <a:bodyPr vert="horz" wrap="square" lIns="91440" tIns="45720" rIns="91440" bIns="45720" numCol="1" anchor="ctr" anchorCtr="0" compatLnSpc="1">
              <a:prstTxWarp prst="textNoShape">
                <a:avLst/>
              </a:prstTxWarp>
              <a:noAutofit/>
            </a:bodyPr>
            <a:lstStyle/>
            <a:p>
              <a:pPr algn="ctr"/>
              <a:endParaRPr lang="en-IN" sz="1100" err="1">
                <a:solidFill>
                  <a:srgbClr val="FFFFFF"/>
                </a:solidFill>
                <a:latin typeface="+mj-lt"/>
              </a:endParaRPr>
            </a:p>
          </p:txBody>
        </p:sp>
        <p:pic>
          <p:nvPicPr>
            <p:cNvPr id="64" name="Graphic 63">
              <a:extLst>
                <a:ext uri="{FF2B5EF4-FFF2-40B4-BE49-F238E27FC236}">
                  <a16:creationId xmlns:a16="http://schemas.microsoft.com/office/drawing/2014/main" id="{1E3333FC-B359-CC4B-8A4B-495B59C787E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460693" y="5824538"/>
              <a:ext cx="106044" cy="106044"/>
            </a:xfrm>
            <a:prstGeom prst="rect">
              <a:avLst/>
            </a:prstGeom>
          </p:spPr>
        </p:pic>
      </p:grpSp>
      <p:cxnSp>
        <p:nvCxnSpPr>
          <p:cNvPr id="67" name="Straight Connector 66">
            <a:extLst>
              <a:ext uri="{FF2B5EF4-FFF2-40B4-BE49-F238E27FC236}">
                <a16:creationId xmlns:a16="http://schemas.microsoft.com/office/drawing/2014/main" id="{71512895-AEBE-C650-CA8D-DDF99D6BA110}"/>
              </a:ext>
              <a:ext uri="{C183D7F6-B498-43B3-948B-1728B52AA6E4}">
                <adec:decorative xmlns:adec="http://schemas.microsoft.com/office/drawing/2017/decorative" val="1"/>
              </a:ext>
            </a:extLst>
          </p:cNvPr>
          <p:cNvCxnSpPr/>
          <p:nvPr/>
        </p:nvCxnSpPr>
        <p:spPr>
          <a:xfrm>
            <a:off x="444500" y="6768115"/>
            <a:ext cx="6889750" cy="0"/>
          </a:xfrm>
          <a:prstGeom prst="line">
            <a:avLst/>
          </a:prstGeom>
          <a:ln w="6350">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8F2F9DE-88DB-59E8-2A7F-2576945DBCB9}"/>
              </a:ext>
            </a:extLst>
          </p:cNvPr>
          <p:cNvSpPr txBox="1">
            <a:spLocks noGrp="1"/>
          </p:cNvSpPr>
          <p:nvPr>
            <p:ph type="title" idx="4294967295"/>
          </p:nvPr>
        </p:nvSpPr>
        <p:spPr>
          <a:xfrm>
            <a:off x="444500" y="919421"/>
            <a:ext cx="688975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52469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28" normalizeH="0" baseline="0" noProof="0">
                <a:ln w="3175">
                  <a:noFill/>
                </a:ln>
                <a:gradFill>
                  <a:gsLst>
                    <a:gs pos="0">
                      <a:srgbClr val="0078D4"/>
                    </a:gs>
                    <a:gs pos="50000">
                      <a:srgbClr val="8661C5"/>
                    </a:gs>
                    <a:gs pos="99000">
                      <a:srgbClr val="C73ECC"/>
                    </a:gs>
                  </a:gsLst>
                  <a:lin ang="2700000" scaled="0"/>
                </a:gradFill>
                <a:effectLst/>
                <a:uLnTx/>
                <a:uFillTx/>
                <a:latin typeface="+mj-lt"/>
                <a:ea typeface="+mn-ea"/>
                <a:cs typeface="Segoe UI"/>
              </a:rPr>
              <a:t>Word, Excel, and PowerPoint Agents in Microsoft 365 Copilot</a:t>
            </a:r>
            <a:endParaRPr kumimoji="0" lang="en-US" sz="2000" b="0" i="0" u="none" strike="noStrike" kern="1200" cap="none" spc="0" normalizeH="0" baseline="0" noProof="0">
              <a:ln w="3175">
                <a:noFill/>
              </a:ln>
              <a:gradFill>
                <a:gsLst>
                  <a:gs pos="0">
                    <a:srgbClr val="0078D4"/>
                  </a:gs>
                  <a:gs pos="50000">
                    <a:srgbClr val="8661C5"/>
                  </a:gs>
                  <a:gs pos="99000">
                    <a:srgbClr val="C73ECC"/>
                  </a:gs>
                </a:gsLst>
                <a:lin ang="2700000" scaled="0"/>
              </a:gradFill>
              <a:effectLst/>
              <a:uLnTx/>
              <a:uFillTx/>
              <a:latin typeface="+mj-lt"/>
              <a:ea typeface="+mn-ea"/>
              <a:cs typeface="Segoe UI"/>
            </a:endParaRPr>
          </a:p>
        </p:txBody>
      </p:sp>
      <p:sp>
        <p:nvSpPr>
          <p:cNvPr id="9" name="Content Placeholder 2">
            <a:extLst>
              <a:ext uri="{FF2B5EF4-FFF2-40B4-BE49-F238E27FC236}">
                <a16:creationId xmlns:a16="http://schemas.microsoft.com/office/drawing/2014/main" id="{5387596E-A6B8-7CCB-A180-7B8444426B6B}"/>
              </a:ext>
            </a:extLst>
          </p:cNvPr>
          <p:cNvSpPr txBox="1">
            <a:spLocks/>
          </p:cNvSpPr>
          <p:nvPr/>
        </p:nvSpPr>
        <p:spPr>
          <a:xfrm>
            <a:off x="444500" y="1406170"/>
            <a:ext cx="6850411" cy="613630"/>
          </a:xfrm>
          <a:prstGeom prst="rect">
            <a:avLst/>
          </a:prstGeom>
        </p:spPr>
        <p:txBody>
          <a:bodyPr vert="horz" wrap="square" lIns="0" tIns="0" rIns="0" bIns="0" rtlCol="0">
            <a:sp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Pro Display" panose="020B0502040504020203" pitchFamily="34" charset="0"/>
                <a:ea typeface="+mn-ea"/>
                <a:cs typeface="Segoe Sans Display" pitchFamily="2"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Pro Display" panose="020B0502040504020203" pitchFamily="34" charset="0"/>
                <a:ea typeface="+mn-ea"/>
                <a:cs typeface="Segoe Sans Display" pitchFamily="2"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Pro Display" panose="020B0502040504020203" pitchFamily="34" charset="0"/>
                <a:ea typeface="+mn-ea"/>
                <a:cs typeface="Segoe Sans Display" pitchFamily="2"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fontAlgn="t">
              <a:buNone/>
            </a:pPr>
            <a:r>
              <a:rPr lang="en-US" sz="1100">
                <a:latin typeface="+mn-lt"/>
                <a:cs typeface="+mn-cs"/>
              </a:rPr>
              <a:t>Turn natural‑language prompts into polished documents, spreadsheets, and presentations – and  provide clarifying guidance on structure, formatting, and data sources to create new files from scratch.  Just select an agent from Tools      or @mention Word, Excel, or PowerPoint in Copilot Chat and type your prompt. Then, iterate with Copilot and when you’re ready, open in the app to continue editing with Copilot.</a:t>
            </a:r>
          </a:p>
        </p:txBody>
      </p:sp>
      <p:sp>
        <p:nvSpPr>
          <p:cNvPr id="25" name="TextBox 24">
            <a:extLst>
              <a:ext uri="{FF2B5EF4-FFF2-40B4-BE49-F238E27FC236}">
                <a16:creationId xmlns:a16="http://schemas.microsoft.com/office/drawing/2014/main" id="{4DB38CA9-D3D5-5E1C-00A1-0FF5A80A64F8}"/>
              </a:ext>
            </a:extLst>
          </p:cNvPr>
          <p:cNvSpPr txBox="1"/>
          <p:nvPr/>
        </p:nvSpPr>
        <p:spPr>
          <a:xfrm>
            <a:off x="444500" y="2230661"/>
            <a:ext cx="1707605" cy="340519"/>
          </a:xfrm>
          <a:prstGeom prst="roundRect">
            <a:avLst>
              <a:gd name="adj" fmla="val 50000"/>
            </a:avLst>
          </a:prstGeom>
          <a:gradFill>
            <a:gsLst>
              <a:gs pos="100000">
                <a:srgbClr val="0078D4"/>
              </a:gs>
              <a:gs pos="0">
                <a:srgbClr val="C03BC4"/>
              </a:gs>
            </a:gsLst>
            <a:lin ang="10800000" scaled="1"/>
          </a:gradFill>
          <a:effectLst/>
        </p:spPr>
        <p:txBody>
          <a:bodyPr vert="horz" wrap="none" lIns="91440" tIns="45720" rIns="91440" bIns="45720" rtlCol="0" anchor="ctr" anchorCtr="0">
            <a:noAutofit/>
          </a:bodyPr>
          <a:lstStyle>
            <a:defPPr>
              <a:defRPr lang="en-US"/>
            </a:defPPr>
            <a:lvl1pPr marR="0" lvl="0" indent="0" defTabSz="524695" fontAlgn="auto">
              <a:spcBef>
                <a:spcPts val="0"/>
              </a:spcBef>
              <a:spcAft>
                <a:spcPts val="0"/>
              </a:spcAft>
              <a:buClrTx/>
              <a:buSzTx/>
              <a:buFontTx/>
              <a:buNone/>
              <a:tabLst/>
              <a:defRPr kumimoji="0" sz="1600" b="0" i="0" u="none" strike="noStrike" cap="none" normalizeH="0" baseline="0">
                <a:ln>
                  <a:noFill/>
                </a:ln>
                <a:solidFill>
                  <a:srgbClr val="C03BC4"/>
                </a:solidFill>
                <a:effectLst/>
                <a:uLnTx/>
                <a:uFillTx/>
                <a:latin typeface="+mj-lt"/>
              </a:defRPr>
            </a:lvl1pPr>
          </a:lstStyle>
          <a:p>
            <a:r>
              <a:rPr lang="en-US" sz="1400">
                <a:solidFill>
                  <a:srgbClr val="FFFFFF"/>
                </a:solidFill>
              </a:rPr>
              <a:t>Using Word Agent</a:t>
            </a:r>
          </a:p>
        </p:txBody>
      </p:sp>
      <p:sp>
        <p:nvSpPr>
          <p:cNvPr id="28" name="TextBox 27">
            <a:extLst>
              <a:ext uri="{FF2B5EF4-FFF2-40B4-BE49-F238E27FC236}">
                <a16:creationId xmlns:a16="http://schemas.microsoft.com/office/drawing/2014/main" id="{F31E80CE-B725-3D82-8A5F-C4F575B420D7}"/>
              </a:ext>
            </a:extLst>
          </p:cNvPr>
          <p:cNvSpPr txBox="1"/>
          <p:nvPr/>
        </p:nvSpPr>
        <p:spPr>
          <a:xfrm>
            <a:off x="444500" y="2667498"/>
            <a:ext cx="3735614" cy="507831"/>
          </a:xfrm>
          <a:prstGeom prst="rect">
            <a:avLst/>
          </a:prstGeom>
          <a:noFill/>
        </p:spPr>
        <p:txBody>
          <a:bodyPr wrap="square" lIns="0" tIns="0" rIns="0" bIns="0" anchor="t">
            <a:spAutoFit/>
          </a:bodyPr>
          <a:lstStyle/>
          <a:p>
            <a:pPr marL="0" indent="0">
              <a:buNone/>
            </a:pPr>
            <a:r>
              <a:rPr lang="en-US" sz="1100"/>
              <a:t>Use Word Agent in Microsoft 365 Copilot to quickly create drafts by leveraging your documents, meetings, emails, and web data.</a:t>
            </a:r>
          </a:p>
        </p:txBody>
      </p:sp>
      <p:sp>
        <p:nvSpPr>
          <p:cNvPr id="32" name="TextBox 31">
            <a:extLst>
              <a:ext uri="{FF2B5EF4-FFF2-40B4-BE49-F238E27FC236}">
                <a16:creationId xmlns:a16="http://schemas.microsoft.com/office/drawing/2014/main" id="{08CDF59B-C0B6-BB61-54A1-C66364E00B60}"/>
              </a:ext>
            </a:extLst>
          </p:cNvPr>
          <p:cNvSpPr txBox="1"/>
          <p:nvPr/>
        </p:nvSpPr>
        <p:spPr>
          <a:xfrm>
            <a:off x="444500" y="3324435"/>
            <a:ext cx="3735614" cy="646331"/>
          </a:xfrm>
          <a:prstGeom prst="rect">
            <a:avLst/>
          </a:prstGeom>
          <a:noFill/>
        </p:spPr>
        <p:txBody>
          <a:bodyPr wrap="square" lIns="0" tIns="0" rIns="0" bIns="0" anchor="t">
            <a:spAutoFit/>
          </a:bodyPr>
          <a:lstStyle/>
          <a:p>
            <a:pPr marL="228600">
              <a:spcAft>
                <a:spcPts val="600"/>
              </a:spcAft>
            </a:pPr>
            <a:r>
              <a:rPr lang="en-US" sz="900">
                <a:latin typeface="+mj-lt"/>
              </a:rPr>
              <a:t>TRY IT:</a:t>
            </a:r>
          </a:p>
          <a:p>
            <a:pPr>
              <a:spcAft>
                <a:spcPts val="600"/>
              </a:spcAft>
            </a:pPr>
            <a:r>
              <a:rPr lang="en-US" sz="900" i="1"/>
              <a:t>Create a customer proposal for/[</a:t>
            </a:r>
            <a:r>
              <a:rPr lang="en-US" sz="900" i="1">
                <a:solidFill>
                  <a:srgbClr val="C03BC4"/>
                </a:solidFill>
              </a:rPr>
              <a:t>customer/product</a:t>
            </a:r>
            <a:r>
              <a:rPr lang="en-US" sz="900" i="1"/>
              <a:t>] using the [</a:t>
            </a:r>
            <a:r>
              <a:rPr lang="en-US" sz="900" i="1">
                <a:solidFill>
                  <a:srgbClr val="C03BC4"/>
                </a:solidFill>
              </a:rPr>
              <a:t>file</a:t>
            </a:r>
            <a:r>
              <a:rPr lang="en-US" sz="900" i="1"/>
              <a:t>]. Include a cover page, Executive Summary, auto‑generated Table of Contents, styled headings, and standardized headers/footers.</a:t>
            </a:r>
          </a:p>
        </p:txBody>
      </p:sp>
      <p:pic>
        <p:nvPicPr>
          <p:cNvPr id="19" name="Online Media 18" title="Word Agent: Create documents from your work with Copilot Chat">
            <a:hlinkClick r:id="" action="ppaction://media"/>
            <a:extLst>
              <a:ext uri="{FF2B5EF4-FFF2-40B4-BE49-F238E27FC236}">
                <a16:creationId xmlns:a16="http://schemas.microsoft.com/office/drawing/2014/main" id="{F4A61E27-6776-7452-5A87-0F7828E0924F}"/>
              </a:ext>
            </a:extLst>
          </p:cNvPr>
          <p:cNvPicPr>
            <a:picLocks noRot="1" noChangeAspect="1"/>
          </p:cNvPicPr>
          <p:nvPr>
            <a:videoFile r:link="rId1"/>
            <p:custDataLst>
              <p:tags r:id="rId2"/>
            </p:custDataLst>
          </p:nvPr>
        </p:nvPicPr>
        <p:blipFill rotWithShape="1">
          <a:blip r:embed="rId14"/>
          <a:srcRect l="188" r="188"/>
          <a:stretch>
            <a:fillRect/>
          </a:stretch>
        </p:blipFill>
        <p:spPr>
          <a:xfrm>
            <a:off x="4343369" y="2287110"/>
            <a:ext cx="2951542" cy="1673916"/>
          </a:xfrm>
          <a:prstGeom prst="rect">
            <a:avLst/>
          </a:prstGeom>
          <a:ln>
            <a:solidFill>
              <a:schemeClr val="bg2"/>
            </a:solidFill>
          </a:ln>
          <a:effectLst/>
        </p:spPr>
      </p:pic>
      <p:sp>
        <p:nvSpPr>
          <p:cNvPr id="45" name="TextBox 44">
            <a:extLst>
              <a:ext uri="{FF2B5EF4-FFF2-40B4-BE49-F238E27FC236}">
                <a16:creationId xmlns:a16="http://schemas.microsoft.com/office/drawing/2014/main" id="{CAB6AF43-8445-A2B7-DD7B-83C77832287F}"/>
              </a:ext>
            </a:extLst>
          </p:cNvPr>
          <p:cNvSpPr txBox="1"/>
          <p:nvPr/>
        </p:nvSpPr>
        <p:spPr>
          <a:xfrm>
            <a:off x="444500" y="4660025"/>
            <a:ext cx="1670938" cy="340519"/>
          </a:xfrm>
          <a:prstGeom prst="roundRect">
            <a:avLst>
              <a:gd name="adj" fmla="val 50000"/>
            </a:avLst>
          </a:prstGeom>
          <a:gradFill>
            <a:gsLst>
              <a:gs pos="100000">
                <a:srgbClr val="0078D4"/>
              </a:gs>
              <a:gs pos="0">
                <a:srgbClr val="C03BC4"/>
              </a:gs>
            </a:gsLst>
            <a:lin ang="10800000" scaled="1"/>
          </a:gradFill>
          <a:effectLst/>
        </p:spPr>
        <p:txBody>
          <a:bodyPr vert="horz" wrap="none" lIns="91440" tIns="45720" rIns="91440" bIns="45720" rtlCol="0" anchor="ctr" anchorCtr="0">
            <a:noAutofit/>
          </a:bodyPr>
          <a:lstStyle>
            <a:defPPr>
              <a:defRPr lang="en-US"/>
            </a:defPPr>
            <a:lvl1pPr marR="0" lvl="0" indent="0" defTabSz="524695" fontAlgn="auto">
              <a:spcBef>
                <a:spcPts val="0"/>
              </a:spcBef>
              <a:spcAft>
                <a:spcPts val="0"/>
              </a:spcAft>
              <a:buClrTx/>
              <a:buSzTx/>
              <a:buFontTx/>
              <a:buNone/>
              <a:tabLst/>
              <a:defRPr kumimoji="0" sz="1400" b="0" i="0" u="none" strike="noStrike" cap="none" normalizeH="0" baseline="0">
                <a:ln>
                  <a:noFill/>
                </a:ln>
                <a:solidFill>
                  <a:srgbClr val="FFFFFF"/>
                </a:solidFill>
                <a:effectLst/>
                <a:uLnTx/>
                <a:uFillTx/>
                <a:latin typeface="+mj-lt"/>
              </a:defRPr>
            </a:lvl1pPr>
          </a:lstStyle>
          <a:p>
            <a:r>
              <a:rPr lang="en-US"/>
              <a:t>Using Excel Agent</a:t>
            </a:r>
          </a:p>
        </p:txBody>
      </p:sp>
      <p:sp>
        <p:nvSpPr>
          <p:cNvPr id="52" name="TextBox 51">
            <a:extLst>
              <a:ext uri="{FF2B5EF4-FFF2-40B4-BE49-F238E27FC236}">
                <a16:creationId xmlns:a16="http://schemas.microsoft.com/office/drawing/2014/main" id="{560170D0-1637-1419-432D-042C96E07F3B}"/>
              </a:ext>
            </a:extLst>
          </p:cNvPr>
          <p:cNvSpPr txBox="1"/>
          <p:nvPr/>
        </p:nvSpPr>
        <p:spPr>
          <a:xfrm>
            <a:off x="444500" y="5096862"/>
            <a:ext cx="3735614" cy="338554"/>
          </a:xfrm>
          <a:prstGeom prst="rect">
            <a:avLst/>
          </a:prstGeom>
          <a:noFill/>
        </p:spPr>
        <p:txBody>
          <a:bodyPr wrap="square" lIns="0" tIns="0" rIns="0" bIns="0" anchor="t">
            <a:spAutoFit/>
          </a:bodyPr>
          <a:lstStyle/>
          <a:p>
            <a:pPr marL="0" indent="0">
              <a:buNone/>
            </a:pPr>
            <a:r>
              <a:rPr lang="en-US" sz="1100"/>
              <a:t>Generate working spreadsheets with formulas, logic, and clean tables with Excel Agent in Microsoft 365 Copilot</a:t>
            </a:r>
          </a:p>
        </p:txBody>
      </p:sp>
      <p:sp>
        <p:nvSpPr>
          <p:cNvPr id="60" name="TextBox 59">
            <a:extLst>
              <a:ext uri="{FF2B5EF4-FFF2-40B4-BE49-F238E27FC236}">
                <a16:creationId xmlns:a16="http://schemas.microsoft.com/office/drawing/2014/main" id="{8AC68A77-29E8-5D3D-ABA0-60B5C9FE95E8}"/>
              </a:ext>
            </a:extLst>
          </p:cNvPr>
          <p:cNvSpPr txBox="1"/>
          <p:nvPr/>
        </p:nvSpPr>
        <p:spPr>
          <a:xfrm>
            <a:off x="444500" y="5753797"/>
            <a:ext cx="3739896" cy="630942"/>
          </a:xfrm>
          <a:prstGeom prst="rect">
            <a:avLst/>
          </a:prstGeom>
          <a:noFill/>
        </p:spPr>
        <p:txBody>
          <a:bodyPr wrap="square" lIns="0" tIns="0" rIns="0" bIns="0" anchor="t">
            <a:spAutoFit/>
          </a:bodyPr>
          <a:lstStyle/>
          <a:p>
            <a:pPr marL="228600">
              <a:spcAft>
                <a:spcPts val="600"/>
              </a:spcAft>
            </a:pPr>
            <a:r>
              <a:rPr lang="en-US" sz="900">
                <a:latin typeface="+mj-lt"/>
              </a:rPr>
              <a:t>TRY IT:</a:t>
            </a:r>
          </a:p>
          <a:p>
            <a:pPr>
              <a:spcAft>
                <a:spcPts val="600"/>
              </a:spcAft>
            </a:pPr>
            <a:r>
              <a:rPr lang="en-US" sz="900" i="1"/>
              <a:t>Create a workbook called “Q2 Sales Plan“ with sheets for Pipeline, Actuals, and Assumptions. Fill the last 6 months with sample data for SMB/ENT across regions. Use clean tables and proper dates. </a:t>
            </a:r>
          </a:p>
        </p:txBody>
      </p:sp>
      <p:pic>
        <p:nvPicPr>
          <p:cNvPr id="23" name="Online Media 19" title="Excel Agent: Build new spreadsheets with Copilot Chat">
            <a:hlinkClick r:id="" action="ppaction://media"/>
            <a:extLst>
              <a:ext uri="{FF2B5EF4-FFF2-40B4-BE49-F238E27FC236}">
                <a16:creationId xmlns:a16="http://schemas.microsoft.com/office/drawing/2014/main" id="{13BDECF6-5C64-D1BF-7753-041D6C5CC663}"/>
              </a:ext>
            </a:extLst>
          </p:cNvPr>
          <p:cNvPicPr>
            <a:picLocks noRot="1"/>
          </p:cNvPicPr>
          <p:nvPr>
            <a:videoFile r:link="rId3"/>
            <p:custDataLst>
              <p:tags r:id="rId4"/>
            </p:custDataLst>
          </p:nvPr>
        </p:nvPicPr>
        <p:blipFill rotWithShape="1">
          <a:blip r:embed="rId15"/>
          <a:srcRect t="40" b="40"/>
          <a:stretch>
            <a:fillRect/>
          </a:stretch>
        </p:blipFill>
        <p:spPr>
          <a:xfrm>
            <a:off x="4342384" y="4716476"/>
            <a:ext cx="2953512" cy="1673914"/>
          </a:xfrm>
          <a:prstGeom prst="rect">
            <a:avLst/>
          </a:prstGeom>
          <a:ln>
            <a:solidFill>
              <a:schemeClr val="bg2"/>
            </a:solidFill>
          </a:ln>
          <a:effectLst/>
        </p:spPr>
      </p:pic>
      <p:sp>
        <p:nvSpPr>
          <p:cNvPr id="6" name="TextBox 5">
            <a:extLst>
              <a:ext uri="{FF2B5EF4-FFF2-40B4-BE49-F238E27FC236}">
                <a16:creationId xmlns:a16="http://schemas.microsoft.com/office/drawing/2014/main" id="{FCB150E6-D90F-F0A8-5D51-352E95677F2B}"/>
              </a:ext>
            </a:extLst>
          </p:cNvPr>
          <p:cNvSpPr txBox="1"/>
          <p:nvPr/>
        </p:nvSpPr>
        <p:spPr>
          <a:xfrm>
            <a:off x="444500" y="7089390"/>
            <a:ext cx="2176243" cy="340519"/>
          </a:xfrm>
          <a:prstGeom prst="roundRect">
            <a:avLst>
              <a:gd name="adj" fmla="val 50000"/>
            </a:avLst>
          </a:prstGeom>
          <a:gradFill>
            <a:gsLst>
              <a:gs pos="100000">
                <a:srgbClr val="0078D4"/>
              </a:gs>
              <a:gs pos="0">
                <a:srgbClr val="C03BC4"/>
              </a:gs>
            </a:gsLst>
            <a:lin ang="10800000" scaled="1"/>
          </a:gradFill>
          <a:effectLst/>
        </p:spPr>
        <p:txBody>
          <a:bodyPr vert="horz" wrap="none" lIns="91440" tIns="45720" rIns="91440" bIns="45720" rtlCol="0" anchor="ctr" anchorCtr="0">
            <a:noAutofit/>
          </a:bodyPr>
          <a:lstStyle>
            <a:defPPr>
              <a:defRPr lang="en-US"/>
            </a:defPPr>
            <a:lvl1pPr marR="0" lvl="0" indent="0" defTabSz="524695" fontAlgn="auto">
              <a:spcBef>
                <a:spcPts val="0"/>
              </a:spcBef>
              <a:spcAft>
                <a:spcPts val="0"/>
              </a:spcAft>
              <a:buClrTx/>
              <a:buSzTx/>
              <a:buFontTx/>
              <a:buNone/>
              <a:tabLst/>
              <a:defRPr kumimoji="0" sz="1400" b="0" i="0" u="none" strike="noStrike" cap="none" normalizeH="0" baseline="0">
                <a:ln>
                  <a:noFill/>
                </a:ln>
                <a:solidFill>
                  <a:srgbClr val="FFFFFF"/>
                </a:solidFill>
                <a:effectLst/>
                <a:uLnTx/>
                <a:uFillTx/>
                <a:latin typeface="+mj-lt"/>
              </a:defRPr>
            </a:lvl1pPr>
          </a:lstStyle>
          <a:p>
            <a:r>
              <a:rPr lang="en-US"/>
              <a:t>Using PowerPoint Ag</a:t>
            </a:r>
            <a:r>
              <a:rPr lang="en-US" err="1"/>
              <a:t>ent</a:t>
            </a:r>
            <a:endParaRPr lang="en-US"/>
          </a:p>
        </p:txBody>
      </p:sp>
      <p:sp>
        <p:nvSpPr>
          <p:cNvPr id="13" name="TextBox 12">
            <a:extLst>
              <a:ext uri="{FF2B5EF4-FFF2-40B4-BE49-F238E27FC236}">
                <a16:creationId xmlns:a16="http://schemas.microsoft.com/office/drawing/2014/main" id="{19A132B4-CF02-F1C3-513E-DB7BE41BD1C7}"/>
              </a:ext>
            </a:extLst>
          </p:cNvPr>
          <p:cNvSpPr txBox="1"/>
          <p:nvPr/>
        </p:nvSpPr>
        <p:spPr>
          <a:xfrm>
            <a:off x="444499" y="7526227"/>
            <a:ext cx="3762848" cy="507831"/>
          </a:xfrm>
          <a:prstGeom prst="rect">
            <a:avLst/>
          </a:prstGeom>
          <a:noFill/>
        </p:spPr>
        <p:txBody>
          <a:bodyPr wrap="square" lIns="0" tIns="0" rIns="0" bIns="0" anchor="t">
            <a:spAutoFit/>
          </a:bodyPr>
          <a:lstStyle/>
          <a:p>
            <a:r>
              <a:rPr lang="en-US" sz="1100"/>
              <a:t>Create new presentations with PowerPoint Agent in Microsoft 365 Copilot, grounded in your work—so you focus on storytelling, not slide creation.</a:t>
            </a:r>
          </a:p>
        </p:txBody>
      </p:sp>
      <p:sp>
        <p:nvSpPr>
          <p:cNvPr id="16" name="TextBox 15">
            <a:extLst>
              <a:ext uri="{FF2B5EF4-FFF2-40B4-BE49-F238E27FC236}">
                <a16:creationId xmlns:a16="http://schemas.microsoft.com/office/drawing/2014/main" id="{65C79C39-CA71-E301-D09B-4EFAD269991A}"/>
              </a:ext>
            </a:extLst>
          </p:cNvPr>
          <p:cNvSpPr txBox="1"/>
          <p:nvPr/>
        </p:nvSpPr>
        <p:spPr>
          <a:xfrm>
            <a:off x="444500" y="8191743"/>
            <a:ext cx="3739896" cy="492443"/>
          </a:xfrm>
          <a:prstGeom prst="rect">
            <a:avLst/>
          </a:prstGeom>
          <a:noFill/>
        </p:spPr>
        <p:txBody>
          <a:bodyPr wrap="square" lIns="0" tIns="0" rIns="0" bIns="0" anchor="t">
            <a:spAutoFit/>
          </a:bodyPr>
          <a:lstStyle/>
          <a:p>
            <a:pPr marL="228600">
              <a:spcAft>
                <a:spcPts val="600"/>
              </a:spcAft>
            </a:pPr>
            <a:r>
              <a:rPr lang="en-US" sz="900">
                <a:latin typeface="+mj-lt"/>
              </a:rPr>
              <a:t>TRY IT:</a:t>
            </a:r>
          </a:p>
          <a:p>
            <a:pPr>
              <a:spcAft>
                <a:spcPts val="600"/>
              </a:spcAft>
            </a:pPr>
            <a:r>
              <a:rPr lang="en-US" sz="900" i="1"/>
              <a:t>Prepare a project update deck to share with leadership about [topic] using internal emails, meetings, and chats. Include any key risks. </a:t>
            </a:r>
          </a:p>
        </p:txBody>
      </p:sp>
      <p:pic>
        <p:nvPicPr>
          <p:cNvPr id="44" name="Online Media 26" title="PowerPoint Agent: Generate presentations from your work with Copilot Chat">
            <a:hlinkClick r:id="" action="ppaction://media"/>
            <a:extLst>
              <a:ext uri="{FF2B5EF4-FFF2-40B4-BE49-F238E27FC236}">
                <a16:creationId xmlns:a16="http://schemas.microsoft.com/office/drawing/2014/main" id="{7A521B6D-20EE-A103-78AC-5D97D89D7E86}"/>
              </a:ext>
            </a:extLst>
          </p:cNvPr>
          <p:cNvPicPr>
            <a:picLocks noRot="1"/>
          </p:cNvPicPr>
          <p:nvPr>
            <a:videoFile r:link="rId5"/>
          </p:nvPr>
        </p:nvPicPr>
        <p:blipFill rotWithShape="1">
          <a:blip r:embed="rId16"/>
          <a:srcRect l="191" r="191"/>
          <a:stretch>
            <a:fillRect/>
          </a:stretch>
        </p:blipFill>
        <p:spPr>
          <a:xfrm>
            <a:off x="4342384" y="7145841"/>
            <a:ext cx="2953512" cy="1673914"/>
          </a:xfrm>
          <a:prstGeom prst="rect">
            <a:avLst/>
          </a:prstGeom>
          <a:ln>
            <a:solidFill>
              <a:schemeClr val="bg2"/>
            </a:solidFill>
          </a:ln>
          <a:effectLst/>
        </p:spPr>
      </p:pic>
      <p:sp>
        <p:nvSpPr>
          <p:cNvPr id="74" name="TextBox 73">
            <a:extLst>
              <a:ext uri="{FF2B5EF4-FFF2-40B4-BE49-F238E27FC236}">
                <a16:creationId xmlns:a16="http://schemas.microsoft.com/office/drawing/2014/main" id="{ADC5545A-1BC3-5E07-7CAD-DF33C790CC32}"/>
              </a:ext>
            </a:extLst>
          </p:cNvPr>
          <p:cNvSpPr txBox="1"/>
          <p:nvPr/>
        </p:nvSpPr>
        <p:spPr>
          <a:xfrm>
            <a:off x="444500" y="9197478"/>
            <a:ext cx="6889749" cy="246221"/>
          </a:xfrm>
          <a:prstGeom prst="rect">
            <a:avLst/>
          </a:prstGeom>
          <a:noFill/>
        </p:spPr>
        <p:txBody>
          <a:bodyPr wrap="square" lIns="0" tIns="0" rIns="0" bIns="0" anchor="b">
            <a:spAutoFit/>
          </a:bodyPr>
          <a:lstStyle/>
          <a:p>
            <a:pPr>
              <a:spcAft>
                <a:spcPts val="200"/>
              </a:spcAft>
              <a:defRPr/>
            </a:pPr>
            <a:r>
              <a:rPr lang="en-US" sz="800" i="1"/>
              <a:t>*</a:t>
            </a:r>
            <a:r>
              <a:rPr lang="en-US" sz="800"/>
              <a:t>Word, Excel, and PowerPoint Agents are rolling out for Microsoft 365 users with and without a Copilot license. </a:t>
            </a:r>
            <a:r>
              <a:rPr lang="en-US" sz="800">
                <a:solidFill>
                  <a:srgbClr val="00518E"/>
                </a:solidFill>
                <a:hlinkClick r:id="rId17">
                  <a:extLst>
                    <a:ext uri="{A12FA001-AC4F-418D-AE19-62706E023703}">
                      <ahyp:hlinkClr xmlns:ahyp="http://schemas.microsoft.com/office/drawing/2018/hyperlinkcolor" val="tx"/>
                    </a:ext>
                  </a:extLst>
                </a:hlinkClick>
              </a:rPr>
              <a:t>Learn more</a:t>
            </a:r>
            <a:r>
              <a:rPr lang="en-US" sz="800"/>
              <a:t>. </a:t>
            </a:r>
            <a:br>
              <a:rPr lang="en-US" sz="800"/>
            </a:br>
            <a:r>
              <a:rPr lang="en-US" sz="800">
                <a:cs typeface="Segoe Sans Display"/>
              </a:rPr>
              <a:t>**Excel Agent only leverages web data currently.</a:t>
            </a:r>
            <a:endParaRPr lang="en-US" sz="800" b="0" u="none" strike="noStrike" kern="1200" cap="none" normalizeH="0" baseline="0" noProof="0">
              <a:ln>
                <a:noFill/>
              </a:ln>
              <a:effectLst/>
              <a:uLnTx/>
              <a:uFillTx/>
              <a:cs typeface="Segoe Sans Display"/>
            </a:endParaRPr>
          </a:p>
        </p:txBody>
      </p:sp>
      <p:pic>
        <p:nvPicPr>
          <p:cNvPr id="3" name="Picture 2" descr="Image of Tools button in Copilot Chat">
            <a:extLst>
              <a:ext uri="{FF2B5EF4-FFF2-40B4-BE49-F238E27FC236}">
                <a16:creationId xmlns:a16="http://schemas.microsoft.com/office/drawing/2014/main" id="{8644C8EB-9499-52F7-AA24-01DE1F9F9F73}"/>
              </a:ext>
            </a:extLst>
          </p:cNvPr>
          <p:cNvPicPr>
            <a:picLocks noChangeAspect="1"/>
          </p:cNvPicPr>
          <p:nvPr/>
        </p:nvPicPr>
        <p:blipFill>
          <a:blip r:embed="rId18"/>
          <a:stretch>
            <a:fillRect/>
          </a:stretch>
        </p:blipFill>
        <p:spPr>
          <a:xfrm>
            <a:off x="1513571" y="1722476"/>
            <a:ext cx="142895" cy="142895"/>
          </a:xfrm>
          <a:prstGeom prst="rect">
            <a:avLst/>
          </a:prstGeom>
        </p:spPr>
      </p:pic>
    </p:spTree>
    <p:extLst>
      <p:ext uri="{BB962C8B-B14F-4D97-AF65-F5344CB8AC3E}">
        <p14:creationId xmlns:p14="http://schemas.microsoft.com/office/powerpoint/2010/main" val="3228779916"/>
      </p:ext>
    </p:extLst>
  </p:cSld>
  <p:clrMapOvr>
    <a:masterClrMapping/>
  </p:clrMapOvr>
  <p:timing>
    <p:tnLst>
      <p:par>
        <p:cTn id="1" dur="indefinite" restart="never" nodeType="tmRoot">
          <p:childTnLst>
            <p:video>
              <p:cMediaNode vol="80000">
                <p:cTn id="2" fill="hold" display="0">
                  <p:stCondLst>
                    <p:cond delay="indefinite"/>
                  </p:stCondLst>
                </p:cTn>
                <p:tgtEl>
                  <p:spTgt spid="19"/>
                </p:tgtEl>
              </p:cMediaNode>
            </p:video>
            <p:video>
              <p:cMediaNode vol="80000">
                <p:cTn id="3" fill="hold" display="0">
                  <p:stCondLst>
                    <p:cond delay="indefinite"/>
                  </p:stCondLst>
                </p:cTn>
                <p:tgtEl>
                  <p:spTgt spid="2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1A174-D364-8D34-9A50-E8DE7109D654}"/>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7880FD3-1203-CBBA-E6EB-790C19247EC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Rectangle: Rounded Corners 9">
            <a:hlinkClick r:id="rId3" action="ppaction://hlinksldjump"/>
            <a:extLst>
              <a:ext uri="{FF2B5EF4-FFF2-40B4-BE49-F238E27FC236}">
                <a16:creationId xmlns:a16="http://schemas.microsoft.com/office/drawing/2014/main" id="{576AB24C-019F-9D76-C494-F3E1E1E188CE}"/>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Table of contents</a:t>
            </a:r>
          </a:p>
        </p:txBody>
      </p:sp>
      <p:sp>
        <p:nvSpPr>
          <p:cNvPr id="30" name="Rectangle: Rounded Corners 9">
            <a:hlinkClick r:id="rId4" action="ppaction://hlinksldjump"/>
            <a:extLst>
              <a:ext uri="{FF2B5EF4-FFF2-40B4-BE49-F238E27FC236}">
                <a16:creationId xmlns:a16="http://schemas.microsoft.com/office/drawing/2014/main" id="{EAE82B5A-A30A-7EAF-1BEA-5A276028D200}"/>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Getting started</a:t>
            </a:r>
          </a:p>
        </p:txBody>
      </p:sp>
      <p:sp>
        <p:nvSpPr>
          <p:cNvPr id="31" name="Rectangle: Rounded Corners 9">
            <a:hlinkClick r:id="rId5" action="ppaction://hlinksldjump"/>
            <a:extLst>
              <a:ext uri="{FF2B5EF4-FFF2-40B4-BE49-F238E27FC236}">
                <a16:creationId xmlns:a16="http://schemas.microsoft.com/office/drawing/2014/main" id="{EFC6533C-F95A-865B-6422-DAFE2D483940}"/>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sp>
        <p:nvSpPr>
          <p:cNvPr id="32" name="Rectangle: Rounded Corners 9">
            <a:hlinkClick r:id="rId6" action="ppaction://hlinksldjump"/>
            <a:extLst>
              <a:ext uri="{FF2B5EF4-FFF2-40B4-BE49-F238E27FC236}">
                <a16:creationId xmlns:a16="http://schemas.microsoft.com/office/drawing/2014/main" id="{6CA43AAC-5488-1161-CD47-FA65198961B2}"/>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Copilot</a:t>
            </a:r>
            <a:b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Chat</a:t>
            </a:r>
          </a:p>
        </p:txBody>
      </p:sp>
      <p:sp>
        <p:nvSpPr>
          <p:cNvPr id="33" name="Rectangle: Rounded Corners 9">
            <a:hlinkClick r:id="rId7" action="ppaction://hlinksldjump"/>
            <a:extLst>
              <a:ext uri="{FF2B5EF4-FFF2-40B4-BE49-F238E27FC236}">
                <a16:creationId xmlns:a16="http://schemas.microsoft.com/office/drawing/2014/main" id="{14CB4653-1F8D-1B52-5CA5-9EBA3B59EFC6}"/>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mn-cs"/>
              </a:rPr>
              <a:t>Prompt guidance</a:t>
            </a:r>
          </a:p>
        </p:txBody>
      </p:sp>
      <p:sp>
        <p:nvSpPr>
          <p:cNvPr id="44" name="Rounded Rectangle 46">
            <a:extLst>
              <a:ext uri="{FF2B5EF4-FFF2-40B4-BE49-F238E27FC236}">
                <a16:creationId xmlns:a16="http://schemas.microsoft.com/office/drawing/2014/main" id="{9DE3F3E5-7350-448B-5E54-991569462694}"/>
              </a:ext>
              <a:ext uri="{C183D7F6-B498-43B3-948B-1728B52AA6E4}">
                <adec:decorative xmlns:adec="http://schemas.microsoft.com/office/drawing/2017/decorative" val="1"/>
              </a:ext>
            </a:extLst>
          </p:cNvPr>
          <p:cNvSpPr>
            <a:spLocks/>
          </p:cNvSpPr>
          <p:nvPr/>
        </p:nvSpPr>
        <p:spPr bwMode="auto">
          <a:xfrm>
            <a:off x="0" y="1406171"/>
            <a:ext cx="7772400" cy="1375210"/>
          </a:xfrm>
          <a:prstGeom prst="rect">
            <a:avLst/>
          </a:prstGeom>
          <a:solidFill>
            <a:schemeClr val="tx2">
              <a:lumMod val="10000"/>
              <a:lumOff val="90000"/>
              <a:alpha val="45000"/>
            </a:schemeClr>
          </a:solidFill>
          <a:ln w="15875" cap="flat" cmpd="sng" algn="ctr">
            <a:gradFill flip="none" rotWithShape="1">
              <a:gsLst>
                <a:gs pos="0">
                  <a:srgbClr val="FFFFFF">
                    <a:alpha val="55000"/>
                  </a:srgbClr>
                </a:gs>
                <a:gs pos="100000">
                  <a:srgbClr val="FFF8F3"/>
                </a:gs>
              </a:gsLst>
              <a:lin ang="2700000" scaled="1"/>
              <a:tileRect/>
            </a:gradFill>
            <a:prstDash val="solid"/>
          </a:ln>
          <a:effectLst>
            <a:outerShdw blurRad="254000" dist="25400" dir="4740000" algn="ctr" rotWithShape="0">
              <a:schemeClr val="accent3">
                <a:lumMod val="75000"/>
                <a:alpha val="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ctr" anchorCtr="0" forceAA="0" compatLnSpc="1">
            <a:prstTxWarp prst="textNoShape">
              <a:avLst/>
            </a:prstTxWarp>
            <a:normAutofit/>
          </a:bodyPr>
          <a:lstStyle/>
          <a:p>
            <a:pPr marL="0" marR="0" lvl="0" indent="0" algn="ctr" defTabSz="8228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Segoe Sans Display Semibold"/>
              <a:ea typeface="+mn-ea"/>
              <a:cs typeface="Segoe UI Semibold" panose="020B0702040204020203" pitchFamily="34" charset="0"/>
            </a:endParaRPr>
          </a:p>
        </p:txBody>
      </p:sp>
      <p:sp>
        <p:nvSpPr>
          <p:cNvPr id="63" name="Title 1">
            <a:extLst>
              <a:ext uri="{FF2B5EF4-FFF2-40B4-BE49-F238E27FC236}">
                <a16:creationId xmlns:a16="http://schemas.microsoft.com/office/drawing/2014/main" id="{E11DD81F-B5F1-C5E2-E36D-33996D881858}"/>
              </a:ext>
            </a:extLst>
          </p:cNvPr>
          <p:cNvSpPr txBox="1">
            <a:spLocks noGrp="1"/>
          </p:cNvSpPr>
          <p:nvPr>
            <p:ph type="title" idx="4294967295"/>
          </p:nvPr>
        </p:nvSpPr>
        <p:spPr>
          <a:xfrm>
            <a:off x="444500" y="919421"/>
            <a:ext cx="688975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52469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28" normalizeH="0" baseline="0" noProof="0">
                <a:ln w="3175">
                  <a:noFill/>
                </a:ln>
                <a:gradFill>
                  <a:gsLst>
                    <a:gs pos="0">
                      <a:srgbClr val="0078D4"/>
                    </a:gs>
                    <a:gs pos="50000">
                      <a:srgbClr val="8661C5"/>
                    </a:gs>
                    <a:gs pos="99000">
                      <a:srgbClr val="C73ECC"/>
                    </a:gs>
                  </a:gsLst>
                  <a:lin ang="2700000" scaled="0"/>
                </a:gradFill>
                <a:effectLst/>
                <a:uLnTx/>
                <a:uFillTx/>
                <a:latin typeface="+mj-lt"/>
                <a:ea typeface="+mn-ea"/>
                <a:cs typeface="Segoe UI"/>
              </a:rPr>
              <a:t>Editing with Copilot: From draft to done </a:t>
            </a:r>
          </a:p>
        </p:txBody>
      </p:sp>
      <p:sp>
        <p:nvSpPr>
          <p:cNvPr id="7" name="TextBox 6">
            <a:extLst>
              <a:ext uri="{FF2B5EF4-FFF2-40B4-BE49-F238E27FC236}">
                <a16:creationId xmlns:a16="http://schemas.microsoft.com/office/drawing/2014/main" id="{2FD66CCB-9793-808B-CB44-C8FD648B5887}"/>
              </a:ext>
            </a:extLst>
          </p:cNvPr>
          <p:cNvSpPr txBox="1">
            <a:spLocks/>
          </p:cNvSpPr>
          <p:nvPr/>
        </p:nvSpPr>
        <p:spPr>
          <a:xfrm>
            <a:off x="662298" y="1593639"/>
            <a:ext cx="6454154" cy="1000274"/>
          </a:xfrm>
          <a:prstGeom prst="rect">
            <a:avLst/>
          </a:prstGeom>
          <a:noFill/>
        </p:spPr>
        <p:txBody>
          <a:bodyPr wrap="square" lIns="0" tIns="0" rIns="0" bIns="0" anchor="t">
            <a:spAutoFit/>
          </a:bodyPr>
          <a:lstStyle/>
          <a:p>
            <a:pPr marL="0" marR="0" lvl="0" indent="0" algn="l" defTabSz="1018824" rtl="0" eaLnBrk="1" fontAlgn="auto" latinLnBrk="0" hangingPunct="1">
              <a:lnSpc>
                <a:spcPct val="100000"/>
              </a:lnSpc>
              <a:spcBef>
                <a:spcPts val="0"/>
              </a:spcBef>
              <a:spcAft>
                <a:spcPts val="1200"/>
              </a:spcAft>
              <a:buClrTx/>
              <a:buSzTx/>
              <a:buFontTx/>
              <a:buNone/>
              <a:tabLst>
                <a:tab pos="4060825" algn="l"/>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Editing with Copilot brings agentic collaboration into productivity apps, enabling Copilot to edit directly in Word, Excel, and PowerPoint with transparent, reversible changes—grounded in your work and built for collaboration. </a:t>
            </a:r>
          </a:p>
          <a:p>
            <a:pPr marL="0" marR="0" lvl="0" indent="0" algn="l" defTabSz="1018824" rtl="0" eaLnBrk="1" fontAlgn="auto" latinLnBrk="0" hangingPunct="1">
              <a:lnSpc>
                <a:spcPct val="100000"/>
              </a:lnSpc>
              <a:spcBef>
                <a:spcPts val="0"/>
              </a:spcBef>
              <a:spcAft>
                <a:spcPts val="1200"/>
              </a:spcAft>
              <a:buClrTx/>
              <a:buSzTx/>
              <a:buFontTx/>
              <a:buNone/>
              <a:tabLst>
                <a:tab pos="4060825" algn="l"/>
              </a:tabLst>
              <a:defRPr/>
            </a:pPr>
            <a:r>
              <a:rPr kumimoji="0" lang="en-US" altLang="ja-JP" sz="1100" b="0" i="0" u="none" strike="noStrike" kern="1200" cap="none" spc="0" normalizeH="0" baseline="0" noProof="0">
                <a:ln>
                  <a:noFill/>
                </a:ln>
                <a:solidFill>
                  <a:srgbClr val="091F2C"/>
                </a:solidFill>
                <a:effectLst/>
                <a:uLnTx/>
                <a:uFillTx/>
                <a:latin typeface="Segoe Sans Display"/>
                <a:ea typeface="+mn-ea"/>
                <a:cs typeface="+mn-cs"/>
              </a:rPr>
              <a:t>Unlike AI tools that stop after a first draft, Copilot stays in the document, spreadsheet, or presentation—working side by side with you and making app-native edits until the final version is ready.</a:t>
            </a:r>
          </a:p>
        </p:txBody>
      </p:sp>
      <p:sp>
        <p:nvSpPr>
          <p:cNvPr id="21" name="TextBox 20">
            <a:extLst>
              <a:ext uri="{FF2B5EF4-FFF2-40B4-BE49-F238E27FC236}">
                <a16:creationId xmlns:a16="http://schemas.microsoft.com/office/drawing/2014/main" id="{95228A43-5CDF-38B4-2F51-5B32A0D82E22}"/>
              </a:ext>
            </a:extLst>
          </p:cNvPr>
          <p:cNvSpPr txBox="1"/>
          <p:nvPr/>
        </p:nvSpPr>
        <p:spPr>
          <a:xfrm>
            <a:off x="446024" y="2781381"/>
            <a:ext cx="6889750" cy="215444"/>
          </a:xfrm>
          <a:prstGeom prst="rect">
            <a:avLst/>
          </a:prstGeom>
          <a:noFill/>
        </p:spPr>
        <p:txBody>
          <a:bodyPr wrap="square" lIns="0" tIns="0" rIns="0" bIns="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Use the following prompts to see Editing with Copilot in action</a:t>
            </a:r>
          </a:p>
        </p:txBody>
      </p:sp>
      <p:graphicFrame>
        <p:nvGraphicFramePr>
          <p:cNvPr id="23" name="Table 22">
            <a:extLst>
              <a:ext uri="{FF2B5EF4-FFF2-40B4-BE49-F238E27FC236}">
                <a16:creationId xmlns:a16="http://schemas.microsoft.com/office/drawing/2014/main" id="{CEB78ECB-7882-2AF6-5936-0D42E5DF8764}"/>
              </a:ext>
            </a:extLst>
          </p:cNvPr>
          <p:cNvGraphicFramePr>
            <a:graphicFrameLocks noGrp="1"/>
          </p:cNvGraphicFramePr>
          <p:nvPr>
            <p:extLst>
              <p:ext uri="{D42A27DB-BD31-4B8C-83A1-F6EECF244321}">
                <p14:modId xmlns:p14="http://schemas.microsoft.com/office/powerpoint/2010/main" val="1168572862"/>
              </p:ext>
            </p:extLst>
          </p:nvPr>
        </p:nvGraphicFramePr>
        <p:xfrm>
          <a:off x="438252" y="3084832"/>
          <a:ext cx="6902348" cy="5925177"/>
        </p:xfrm>
        <a:graphic>
          <a:graphicData uri="http://schemas.openxmlformats.org/drawingml/2006/table">
            <a:tbl>
              <a:tblPr firstRow="1" bandRow="1">
                <a:effectLst>
                  <a:outerShdw blurRad="38100" algn="ctr" rotWithShape="0">
                    <a:prstClr val="black">
                      <a:alpha val="8000"/>
                    </a:prstClr>
                  </a:outerShdw>
                </a:effectLst>
                <a:tableStyleId>{5C22544A-7EE6-4342-B048-85BDC9FD1C3A}</a:tableStyleId>
              </a:tblPr>
              <a:tblGrid>
                <a:gridCol w="1160060">
                  <a:extLst>
                    <a:ext uri="{9D8B030D-6E8A-4147-A177-3AD203B41FA5}">
                      <a16:colId xmlns:a16="http://schemas.microsoft.com/office/drawing/2014/main" val="4007198853"/>
                    </a:ext>
                  </a:extLst>
                </a:gridCol>
                <a:gridCol w="1542197">
                  <a:extLst>
                    <a:ext uri="{9D8B030D-6E8A-4147-A177-3AD203B41FA5}">
                      <a16:colId xmlns:a16="http://schemas.microsoft.com/office/drawing/2014/main" val="928427777"/>
                    </a:ext>
                  </a:extLst>
                </a:gridCol>
                <a:gridCol w="4200091">
                  <a:extLst>
                    <a:ext uri="{9D8B030D-6E8A-4147-A177-3AD203B41FA5}">
                      <a16:colId xmlns:a16="http://schemas.microsoft.com/office/drawing/2014/main" val="253032117"/>
                    </a:ext>
                  </a:extLst>
                </a:gridCol>
              </a:tblGrid>
              <a:tr h="304069">
                <a:tc>
                  <a:txBody>
                    <a:bodyPr/>
                    <a:lstStyle/>
                    <a:p>
                      <a:pPr marL="0" marR="0" algn="l">
                        <a:lnSpc>
                          <a:spcPct val="100000"/>
                        </a:lnSpc>
                        <a:spcAft>
                          <a:spcPts val="0"/>
                        </a:spcAft>
                        <a:buNone/>
                      </a:pPr>
                      <a:r>
                        <a:rPr lang="en-US" sz="1100" b="0" kern="100">
                          <a:solidFill>
                            <a:srgbClr val="FFFFFF"/>
                          </a:solidFill>
                          <a:effectLst/>
                          <a:latin typeface="+mj-lt"/>
                          <a:ea typeface="SimSun" panose="02010600030101010101" pitchFamily="2" charset="-122"/>
                          <a:cs typeface="Times New Roman" panose="02020603050405020304" pitchFamily="18" charset="0"/>
                        </a:rPr>
                        <a:t>Scenario</a:t>
                      </a:r>
                    </a:p>
                  </a:txBody>
                  <a:tcPr marT="54864" marB="54864" anchor="ctr">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algn="l">
                        <a:lnSpc>
                          <a:spcPct val="100000"/>
                        </a:lnSpc>
                        <a:spcAft>
                          <a:spcPts val="0"/>
                        </a:spcAft>
                        <a:buNone/>
                      </a:pPr>
                      <a:r>
                        <a:rPr lang="en-US" sz="1100" b="0" kern="100">
                          <a:solidFill>
                            <a:srgbClr val="FFFFFF"/>
                          </a:solidFill>
                          <a:effectLst/>
                          <a:latin typeface="+mj-lt"/>
                          <a:ea typeface="SimSun" panose="02010600030101010101" pitchFamily="2" charset="-122"/>
                          <a:cs typeface="Times New Roman" panose="02020603050405020304" pitchFamily="18" charset="0"/>
                        </a:rPr>
                        <a:t>Edit with Copilot in…</a:t>
                      </a:r>
                    </a:p>
                  </a:txBody>
                  <a:tcPr marT="54864" marB="54864"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algn="l">
                        <a:lnSpc>
                          <a:spcPct val="100000"/>
                        </a:lnSpc>
                        <a:spcAft>
                          <a:spcPts val="0"/>
                        </a:spcAft>
                        <a:buNone/>
                      </a:pPr>
                      <a:r>
                        <a:rPr lang="en-US" sz="1100" b="0" kern="100">
                          <a:solidFill>
                            <a:srgbClr val="FFFFFF"/>
                          </a:solidFill>
                          <a:effectLst/>
                          <a:latin typeface="+mj-lt"/>
                          <a:ea typeface="SimSun" panose="02010600030101010101" pitchFamily="2" charset="-122"/>
                          <a:cs typeface="Times New Roman" panose="02020603050405020304" pitchFamily="18" charset="0"/>
                        </a:rPr>
                        <a:t>Prompt</a:t>
                      </a:r>
                    </a:p>
                  </a:txBody>
                  <a:tcPr marT="54864" marB="54864"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1632001782"/>
                  </a:ext>
                </a:extLst>
              </a:tr>
              <a:tr h="487848">
                <a:tc>
                  <a:txBody>
                    <a:bodyPr/>
                    <a:lstStyle/>
                    <a:p>
                      <a:pPr marL="0" marR="0" algn="l">
                        <a:lnSpc>
                          <a:spcPct val="100000"/>
                        </a:lnSpc>
                        <a:spcAft>
                          <a:spcPts val="600"/>
                        </a:spcAft>
                        <a:buNone/>
                      </a:pPr>
                      <a:r>
                        <a:rPr lang="en-US" sz="1100" b="0" kern="1200">
                          <a:solidFill>
                            <a:schemeClr val="tx1"/>
                          </a:solidFill>
                          <a:effectLst/>
                          <a:latin typeface="+mj-lt"/>
                          <a:ea typeface="+mn-ea"/>
                          <a:cs typeface="+mn-cs"/>
                        </a:rPr>
                        <a:t>Quickly refine content </a:t>
                      </a:r>
                      <a:endParaRPr lang="en-US" sz="1100" b="0" kern="100">
                        <a:solidFill>
                          <a:schemeClr val="tx1"/>
                        </a:solidFill>
                        <a:effectLst/>
                        <a:latin typeface="+mj-lt"/>
                        <a:ea typeface="SimSun"/>
                        <a:cs typeface="Segoe UI"/>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l">
                        <a:lnSpc>
                          <a:spcPct val="100000"/>
                        </a:lnSpc>
                        <a:spcAft>
                          <a:spcPts val="600"/>
                        </a:spcAft>
                        <a:buNone/>
                      </a:pPr>
                      <a:r>
                        <a:rPr lang="en-US" sz="1100" b="0" kern="100">
                          <a:solidFill>
                            <a:schemeClr val="tx1"/>
                          </a:solidFill>
                          <a:effectLst/>
                          <a:latin typeface="+mj-lt"/>
                          <a:ea typeface="SimSun"/>
                          <a:cs typeface="Segoe UI"/>
                        </a:rPr>
                        <a:t>Word</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algn="l">
                        <a:lnSpc>
                          <a:spcPct val="100000"/>
                        </a:lnSpc>
                        <a:spcAft>
                          <a:spcPts val="600"/>
                        </a:spcAft>
                        <a:buNone/>
                      </a:pPr>
                      <a:r>
                        <a:rPr lang="en-US" sz="1100" kern="1200">
                          <a:solidFill>
                            <a:schemeClr val="tx1"/>
                          </a:solidFill>
                          <a:effectLst/>
                          <a:latin typeface="+mn-lt"/>
                          <a:ea typeface="+mn-ea"/>
                          <a:cs typeface="+mn-cs"/>
                        </a:rPr>
                        <a:t>Clean up the language and effectiveness of this content to be better aligned with/[</a:t>
                      </a:r>
                      <a:r>
                        <a:rPr lang="en-US" sz="1100" kern="1200">
                          <a:solidFill>
                            <a:srgbClr val="702573"/>
                          </a:solidFill>
                          <a:effectLst/>
                          <a:latin typeface="+mn-lt"/>
                          <a:ea typeface="+mn-ea"/>
                          <a:cs typeface="+mn-cs"/>
                        </a:rPr>
                        <a:t>brand guidelines file</a:t>
                      </a:r>
                      <a:r>
                        <a:rPr lang="en-US" sz="1100" kern="1200">
                          <a:solidFill>
                            <a:schemeClr val="tx1"/>
                          </a:solidFill>
                          <a:effectLst/>
                          <a:latin typeface="+mn-lt"/>
                          <a:ea typeface="+mn-ea"/>
                          <a:cs typeface="+mn-cs"/>
                        </a:rPr>
                        <a:t>]?</a:t>
                      </a:r>
                      <a:endParaRPr lang="en-US" sz="1100" kern="1200">
                        <a:solidFill>
                          <a:schemeClr val="tx1"/>
                        </a:solidFill>
                        <a:effectLst/>
                        <a:latin typeface="+mn-lt"/>
                        <a:ea typeface="+mn-ea"/>
                        <a:cs typeface="Segoe UI"/>
                      </a:endParaRP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69532134"/>
                  </a:ext>
                </a:extLst>
              </a:tr>
              <a:tr h="855404">
                <a:tc>
                  <a:txBody>
                    <a:bodyPr/>
                    <a:lstStyle/>
                    <a:p>
                      <a:pPr marL="0" lvl="0" algn="l">
                        <a:lnSpc>
                          <a:spcPct val="100000"/>
                        </a:lnSpc>
                        <a:spcAft>
                          <a:spcPts val="600"/>
                        </a:spcAft>
                        <a:buNone/>
                      </a:pPr>
                      <a:r>
                        <a:rPr lang="en-US" sz="1100" b="0" kern="1200">
                          <a:solidFill>
                            <a:schemeClr val="tx1"/>
                          </a:solidFill>
                          <a:effectLst/>
                          <a:latin typeface="+mj-lt"/>
                          <a:ea typeface="+mn-ea"/>
                          <a:cs typeface="+mn-cs"/>
                        </a:rPr>
                        <a:t>Update a recurring business report </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a:solidFill>
                            <a:schemeClr val="tx1"/>
                          </a:solidFill>
                          <a:effectLst/>
                          <a:latin typeface="+mj-lt"/>
                          <a:ea typeface="SimSun"/>
                          <a:cs typeface="Segoe UI"/>
                        </a:rPr>
                        <a:t>Word</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noProof="0">
                          <a:solidFill>
                            <a:schemeClr val="tx1"/>
                          </a:solidFill>
                          <a:effectLst/>
                          <a:latin typeface="+mn-lt"/>
                          <a:ea typeface="SimSun"/>
                          <a:cs typeface="Segoe UI"/>
                        </a:rPr>
                        <a:t>Help me update this monthly report for [</a:t>
                      </a:r>
                      <a:r>
                        <a:rPr lang="en-US" sz="1100" kern="1200" noProof="0">
                          <a:solidFill>
                            <a:srgbClr val="702573"/>
                          </a:solidFill>
                          <a:effectLst/>
                          <a:latin typeface="+mn-lt"/>
                          <a:ea typeface="+mn-ea"/>
                          <a:cs typeface="Segoe UI"/>
                        </a:rPr>
                        <a:t>timeframe</a:t>
                      </a:r>
                      <a:r>
                        <a:rPr lang="en-US" sz="1100" b="0" kern="100" noProof="0">
                          <a:solidFill>
                            <a:schemeClr val="tx1"/>
                          </a:solidFill>
                          <a:effectLst/>
                          <a:latin typeface="+mn-lt"/>
                          <a:ea typeface="SimSun"/>
                          <a:cs typeface="Segoe UI"/>
                        </a:rPr>
                        <a:t>]. Update the data table with the latest numbers from the/[</a:t>
                      </a:r>
                      <a:r>
                        <a:rPr lang="en-US" sz="1100" kern="1200" noProof="0">
                          <a:solidFill>
                            <a:srgbClr val="702573"/>
                          </a:solidFill>
                          <a:effectLst/>
                          <a:latin typeface="+mn-lt"/>
                          <a:ea typeface="+mn-ea"/>
                          <a:cs typeface="Segoe UI"/>
                        </a:rPr>
                        <a:t>email with metrics </a:t>
                      </a:r>
                      <a:br>
                        <a:rPr lang="en-US" sz="1100" kern="1200" noProof="0">
                          <a:solidFill>
                            <a:srgbClr val="702573"/>
                          </a:solidFill>
                          <a:effectLst/>
                          <a:latin typeface="+mn-lt"/>
                          <a:ea typeface="+mn-ea"/>
                          <a:cs typeface="Segoe UI"/>
                        </a:rPr>
                      </a:br>
                      <a:r>
                        <a:rPr lang="en-US" sz="1100" kern="1200" noProof="0">
                          <a:solidFill>
                            <a:srgbClr val="702573"/>
                          </a:solidFill>
                          <a:effectLst/>
                          <a:latin typeface="+mn-lt"/>
                          <a:ea typeface="+mn-ea"/>
                          <a:cs typeface="Segoe UI"/>
                        </a:rPr>
                        <a:t>or data</a:t>
                      </a:r>
                      <a:r>
                        <a:rPr lang="en-US" sz="1100" b="0" kern="100" noProof="0">
                          <a:solidFill>
                            <a:schemeClr val="tx1"/>
                          </a:solidFill>
                          <a:effectLst/>
                          <a:latin typeface="+mn-lt"/>
                          <a:ea typeface="SimSun"/>
                          <a:cs typeface="Segoe UI"/>
                        </a:rPr>
                        <a:t>].</a:t>
                      </a:r>
                      <a:endParaRPr lang="en-US" sz="1100" b="0" kern="100">
                        <a:solidFill>
                          <a:schemeClr val="tx1"/>
                        </a:solidFill>
                        <a:effectLst/>
                        <a:latin typeface="+mn-lt"/>
                        <a:ea typeface="SimSun"/>
                        <a:cs typeface="Segoe UI"/>
                      </a:endParaRP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3690908269"/>
                  </a:ext>
                </a:extLst>
              </a:tr>
              <a:tr h="795676">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200" cap="none" spc="0" normalizeH="0" baseline="0">
                          <a:solidFill>
                            <a:schemeClr val="tx1"/>
                          </a:solidFill>
                          <a:effectLst/>
                          <a:latin typeface="+mj-lt"/>
                          <a:ea typeface="+mn-ea"/>
                          <a:cs typeface="+mn-cs"/>
                          <a:sym typeface=""/>
                        </a:rPr>
                        <a:t>Financial statements modeling</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a:solidFill>
                            <a:schemeClr val="tx1"/>
                          </a:solidFill>
                          <a:effectLst/>
                          <a:latin typeface="+mj-lt"/>
                          <a:ea typeface="SimSun"/>
                          <a:cs typeface="Segoe UI"/>
                        </a:rPr>
                        <a:t>Excel</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91440" algn="l" fontAlgn="ctr">
                        <a:buNone/>
                      </a:pPr>
                      <a:r>
                        <a:rPr lang="en-US" sz="1100" b="0" i="0" u="none" strike="noStrike">
                          <a:solidFill>
                            <a:srgbClr val="000000"/>
                          </a:solidFill>
                          <a:effectLst/>
                          <a:latin typeface="Segoe UI" panose="020B0502040204020203" pitchFamily="34" charset="0"/>
                        </a:rPr>
                        <a:t>Create an annual financial close report for a bike shop business, including a breakdown of product lines across variance to budget (VTB) and year-over-year growth. Use dummy data for now, as well as standard financial formatting and best practices.</a:t>
                      </a:r>
                    </a:p>
                  </a:txBody>
                  <a:tcPr marL="9525" marR="9525" marT="9525"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4244829656"/>
                  </a:ext>
                </a:extLst>
              </a:tr>
              <a:tr h="671626">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200" cap="none" spc="0" normalizeH="0" baseline="0">
                          <a:solidFill>
                            <a:schemeClr val="tx1"/>
                          </a:solidFill>
                          <a:effectLst/>
                          <a:latin typeface="+mj-lt"/>
                          <a:ea typeface="+mn-ea"/>
                          <a:cs typeface="+mn-cs"/>
                          <a:sym typeface=""/>
                        </a:rPr>
                        <a:t>Analyze data to drive decision-making</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a:solidFill>
                            <a:schemeClr val="tx1"/>
                          </a:solidFill>
                          <a:effectLst/>
                          <a:latin typeface="+mj-lt"/>
                          <a:ea typeface="SimSun"/>
                          <a:cs typeface="Segoe UI"/>
                        </a:rPr>
                        <a:t>Excel</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91440" algn="l" fontAlgn="b">
                        <a:buNone/>
                      </a:pPr>
                      <a:r>
                        <a:rPr lang="en-US" sz="1100" b="0" i="0" u="none" strike="noStrike">
                          <a:solidFill>
                            <a:srgbClr val="091F2C"/>
                          </a:solidFill>
                          <a:effectLst/>
                          <a:latin typeface="Segoe UI" panose="020B0502040204020203" pitchFamily="34" charset="0"/>
                        </a:rPr>
                        <a:t>Run a full analysis on this sales data set in this [</a:t>
                      </a:r>
                      <a:r>
                        <a:rPr lang="en-US" sz="1100" b="0" i="0" u="none" strike="noStrike">
                          <a:solidFill>
                            <a:srgbClr val="702573"/>
                          </a:solidFill>
                          <a:effectLst/>
                          <a:latin typeface="Segoe UI" panose="020B0502040204020203" pitchFamily="34" charset="0"/>
                        </a:rPr>
                        <a:t>Excel</a:t>
                      </a:r>
                      <a:r>
                        <a:rPr lang="en-US" sz="1100" b="0" i="0" u="none" strike="noStrike">
                          <a:solidFill>
                            <a:srgbClr val="C03BC4"/>
                          </a:solidFill>
                          <a:effectLst/>
                          <a:latin typeface="Segoe UI" panose="020B0502040204020203" pitchFamily="34" charset="0"/>
                        </a:rPr>
                        <a:t> </a:t>
                      </a:r>
                      <a:r>
                        <a:rPr lang="en-US" sz="1100" b="0" i="0" u="none" strike="noStrike">
                          <a:solidFill>
                            <a:srgbClr val="702573"/>
                          </a:solidFill>
                          <a:effectLst/>
                          <a:latin typeface="Segoe UI" panose="020B0502040204020203" pitchFamily="34" charset="0"/>
                        </a:rPr>
                        <a:t>file</a:t>
                      </a:r>
                      <a:r>
                        <a:rPr lang="en-US" sz="1100" b="0" i="0" u="none" strike="noStrike">
                          <a:solidFill>
                            <a:srgbClr val="091F2C"/>
                          </a:solidFill>
                          <a:effectLst/>
                          <a:latin typeface="Segoe UI" panose="020B0502040204020203" pitchFamily="34" charset="0"/>
                        </a:rPr>
                        <a:t>]. I want to understand some important insights to help me make decisions about my business. Make it visual.</a:t>
                      </a:r>
                    </a:p>
                  </a:txBody>
                  <a:tcPr marL="9525" marR="9525" marT="9525" anchor="b">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3904355902"/>
                  </a:ext>
                </a:extLst>
              </a:tr>
              <a:tr h="979454">
                <a:tc>
                  <a:txBody>
                    <a:bodyPr/>
                    <a:lstStyle/>
                    <a:p>
                      <a:pPr marL="0" marR="0" lvl="0" indent="0" algn="l" defTabSz="524695" rtl="0" eaLnBrk="1" fontAlgn="auto" latinLnBrk="0" hangingPunct="1">
                        <a:lnSpc>
                          <a:spcPct val="100000"/>
                        </a:lnSpc>
                        <a:spcBef>
                          <a:spcPts val="0"/>
                        </a:spcBef>
                        <a:spcAft>
                          <a:spcPts val="600"/>
                        </a:spcAft>
                        <a:buClrTx/>
                        <a:buSzTx/>
                        <a:buFontTx/>
                        <a:buNone/>
                        <a:tabLst/>
                        <a:defRPr/>
                      </a:pPr>
                      <a:r>
                        <a:rPr lang="en-US" sz="1100" b="0" i="0" u="none" strike="noStrike" kern="1200" cap="none" spc="0" normalizeH="0" baseline="0">
                          <a:solidFill>
                            <a:schemeClr val="tx1"/>
                          </a:solidFill>
                          <a:effectLst/>
                          <a:latin typeface="+mj-lt"/>
                          <a:ea typeface="+mn-ea"/>
                          <a:cs typeface="+mn-cs"/>
                          <a:sym typeface=""/>
                        </a:rPr>
                        <a:t>Analyze sales growth</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a:solidFill>
                            <a:schemeClr val="tx1"/>
                          </a:solidFill>
                          <a:effectLst/>
                          <a:latin typeface="+mj-lt"/>
                          <a:ea typeface="SimSun"/>
                          <a:cs typeface="Segoe UI"/>
                        </a:rPr>
                        <a:t>Excel</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91440" algn="l" fontAlgn="ctr">
                        <a:buNone/>
                      </a:pPr>
                      <a:r>
                        <a:rPr lang="en-US" sz="1100" b="0" i="0" u="none" strike="noStrike">
                          <a:solidFill>
                            <a:srgbClr val="000000"/>
                          </a:solidFill>
                          <a:effectLst/>
                          <a:latin typeface="Segoe UI" panose="020B0502040204020203" pitchFamily="34" charset="0"/>
                        </a:rPr>
                        <a:t>[</a:t>
                      </a:r>
                      <a:r>
                        <a:rPr lang="en-US" sz="1100" b="0" i="0" u="none" strike="noStrike">
                          <a:solidFill>
                            <a:srgbClr val="702573"/>
                          </a:solidFill>
                          <a:effectLst/>
                          <a:latin typeface="Segoe UI" panose="020B0502040204020203" pitchFamily="34" charset="0"/>
                        </a:rPr>
                        <a:t>Use existing data set</a:t>
                      </a:r>
                      <a:r>
                        <a:rPr lang="en-US" sz="1100" b="0" i="0" u="none" strike="noStrike">
                          <a:solidFill>
                            <a:srgbClr val="000000"/>
                          </a:solidFill>
                          <a:effectLst/>
                          <a:latin typeface="Segoe UI" panose="020B0502040204020203" pitchFamily="34" charset="0"/>
                        </a:rPr>
                        <a:t>] Give me insights on how our sales are doing, including a breakdown of customer segments and where we have the most opportunity vs. risk. Show which regions are growing paid users faster than new customers and visualize the trends with charts.</a:t>
                      </a:r>
                    </a:p>
                  </a:txBody>
                  <a:tcPr marL="9525" marR="9525" marT="9525"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3641013121"/>
                  </a:ext>
                </a:extLst>
              </a:tr>
              <a:tr h="671626">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200" cap="none" spc="0" normalizeH="0" baseline="0">
                          <a:solidFill>
                            <a:schemeClr val="tx1"/>
                          </a:solidFill>
                          <a:effectLst/>
                          <a:latin typeface="+mj-lt"/>
                          <a:ea typeface="+mn-ea"/>
                          <a:cs typeface="+mn-cs"/>
                        </a:rPr>
                        <a:t>Convert slide text into a visual chart</a:t>
                      </a:r>
                      <a:endParaRPr lang="en-US" sz="1100" b="0" i="0" u="none" strike="noStrike" kern="1200" cap="none" spc="0" normalizeH="0" baseline="0">
                        <a:solidFill>
                          <a:schemeClr val="tx1"/>
                        </a:solidFill>
                        <a:effectLst/>
                        <a:latin typeface="+mj-lt"/>
                        <a:ea typeface="+mn-ea"/>
                        <a:cs typeface="+mn-cs"/>
                        <a:sym typeface=""/>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a:solidFill>
                            <a:schemeClr val="tx1"/>
                          </a:solidFill>
                          <a:effectLst/>
                          <a:latin typeface="+mj-lt"/>
                          <a:ea typeface="SimSun"/>
                          <a:cs typeface="Segoe UI"/>
                        </a:rPr>
                        <a:t>PowerPoint</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marR="0" lvl="0" indent="0" algn="l" defTabSz="524695" rtl="0" eaLnBrk="1" fontAlgn="auto" hangingPunct="1">
                        <a:lnSpc>
                          <a:spcPct val="100000"/>
                        </a:lnSpc>
                        <a:spcBef>
                          <a:spcPts val="0"/>
                        </a:spcBef>
                        <a:spcAft>
                          <a:spcPts val="600"/>
                        </a:spcAft>
                        <a:buFontTx/>
                        <a:buNone/>
                      </a:pPr>
                      <a:r>
                        <a:rPr lang="en-US" sz="1100" b="0" i="0" kern="1200">
                          <a:solidFill>
                            <a:schemeClr val="tx1"/>
                          </a:solidFill>
                          <a:effectLst/>
                          <a:latin typeface="+mn-lt"/>
                          <a:ea typeface="+mn-ea"/>
                          <a:cs typeface="+mn-cs"/>
                        </a:rPr>
                        <a:t>[</a:t>
                      </a:r>
                      <a:r>
                        <a:rPr lang="en-US" sz="1100" b="0" i="0" kern="1200">
                          <a:solidFill>
                            <a:srgbClr val="702573"/>
                          </a:solidFill>
                          <a:effectLst/>
                          <a:latin typeface="+mn-lt"/>
                          <a:ea typeface="+mn-ea"/>
                          <a:cs typeface="+mn-cs"/>
                        </a:rPr>
                        <a:t>Use existing presentation</a:t>
                      </a:r>
                      <a:r>
                        <a:rPr lang="en-US" sz="1100" b="0" i="0" kern="1200">
                          <a:solidFill>
                            <a:schemeClr val="tx1"/>
                          </a:solidFill>
                          <a:effectLst/>
                          <a:latin typeface="+mn-lt"/>
                          <a:ea typeface="+mn-ea"/>
                          <a:cs typeface="+mn-cs"/>
                        </a:rPr>
                        <a:t>]</a:t>
                      </a:r>
                      <a:r>
                        <a:rPr lang="en-US" sz="1100" i="0" kern="1200">
                          <a:solidFill>
                            <a:srgbClr val="000000"/>
                          </a:solidFill>
                          <a:effectLst/>
                          <a:latin typeface="Segoe Sans Display" pitchFamily="2" charset="0"/>
                          <a:ea typeface="等线" panose="02010600030101010101" pitchFamily="2" charset="-122"/>
                          <a:cs typeface="Segoe Sans Display" pitchFamily="2" charset="0"/>
                        </a:rPr>
                        <a:t>Transform text on this slide into a chart</a:t>
                      </a:r>
                      <a:endParaRPr lang="en-US" sz="1100" i="0" kern="1200">
                        <a:solidFill>
                          <a:srgbClr val="000000"/>
                        </a:solidFill>
                        <a:effectLst/>
                        <a:latin typeface="Segoe Sans Display" pitchFamily="2" charset="0"/>
                        <a:ea typeface="等线" panose="02010600030101010101" pitchFamily="2" charset="-122"/>
                        <a:cs typeface="Segoe Sans Display" pitchFamily="2" charset="0"/>
                        <a:sym typeface=""/>
                      </a:endParaRP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1677184693"/>
                  </a:ext>
                </a:extLst>
              </a:tr>
              <a:tr h="487848">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00" cap="none" spc="0" normalizeH="0" baseline="0">
                          <a:solidFill>
                            <a:schemeClr val="tx1"/>
                          </a:solidFill>
                          <a:effectLst/>
                          <a:latin typeface="+mj-lt"/>
                          <a:ea typeface="SimSun" panose="02010600030101010101" pitchFamily="2" charset="-122"/>
                          <a:cs typeface="Segoe UI" panose="020B0502040204020203" pitchFamily="34" charset="0"/>
                          <a:sym typeface=""/>
                        </a:rPr>
                        <a:t>Transform text to SmartArt</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a:solidFill>
                            <a:schemeClr val="tx1"/>
                          </a:solidFill>
                          <a:effectLst/>
                          <a:latin typeface="+mj-lt"/>
                          <a:ea typeface="SimSun"/>
                          <a:cs typeface="Segoe UI"/>
                        </a:rPr>
                        <a:t>PowerPoint</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marR="0" lvl="0" indent="0" algn="l" defTabSz="524695" rtl="0" eaLnBrk="1" fontAlgn="auto" hangingPunct="1">
                        <a:lnSpc>
                          <a:spcPct val="100000"/>
                        </a:lnSpc>
                        <a:spcBef>
                          <a:spcPts val="0"/>
                        </a:spcBef>
                        <a:spcAft>
                          <a:spcPts val="600"/>
                        </a:spcAft>
                        <a:buFontTx/>
                        <a:buNone/>
                      </a:pPr>
                      <a:r>
                        <a:rPr lang="en-US" sz="1100" b="0" i="0" kern="1200">
                          <a:solidFill>
                            <a:schemeClr val="tx1"/>
                          </a:solidFill>
                          <a:effectLst/>
                          <a:latin typeface="+mn-lt"/>
                          <a:ea typeface="+mn-ea"/>
                          <a:cs typeface="+mn-cs"/>
                        </a:rPr>
                        <a:t>[</a:t>
                      </a:r>
                      <a:r>
                        <a:rPr lang="en-US" sz="1100" b="0" i="0" kern="1200">
                          <a:solidFill>
                            <a:srgbClr val="702573"/>
                          </a:solidFill>
                          <a:effectLst/>
                          <a:latin typeface="+mn-lt"/>
                          <a:ea typeface="+mn-ea"/>
                          <a:cs typeface="+mn-cs"/>
                        </a:rPr>
                        <a:t>Use existing presentation</a:t>
                      </a:r>
                      <a:r>
                        <a:rPr lang="en-US" sz="1100" b="0" i="0" kern="1200">
                          <a:solidFill>
                            <a:schemeClr val="tx1"/>
                          </a:solidFill>
                          <a:effectLst/>
                          <a:latin typeface="+mn-lt"/>
                          <a:ea typeface="+mn-ea"/>
                          <a:cs typeface="+mn-cs"/>
                        </a:rPr>
                        <a:t>] </a:t>
                      </a:r>
                      <a:r>
                        <a:rPr lang="en-US" sz="1100" i="0" kern="1200">
                          <a:solidFill>
                            <a:srgbClr val="000000"/>
                          </a:solidFill>
                          <a:effectLst/>
                          <a:latin typeface="Segoe Sans Display" pitchFamily="2" charset="0"/>
                          <a:ea typeface="等线" panose="02010600030101010101" pitchFamily="2" charset="-122"/>
                          <a:cs typeface="Segoe Sans Display" pitchFamily="2" charset="0"/>
                        </a:rPr>
                        <a:t>Replace the bullet list on this slide with a detailed SmartArt timeline</a:t>
                      </a:r>
                      <a:endParaRPr lang="en-US" sz="1100" i="0" kern="1200">
                        <a:solidFill>
                          <a:srgbClr val="000000"/>
                        </a:solidFill>
                        <a:effectLst/>
                        <a:latin typeface="Segoe Sans Display" pitchFamily="2" charset="0"/>
                        <a:ea typeface="等线" panose="02010600030101010101" pitchFamily="2" charset="-122"/>
                        <a:cs typeface="Segoe Sans Display" pitchFamily="2" charset="0"/>
                        <a:sym typeface=""/>
                      </a:endParaRP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112410451"/>
                  </a:ext>
                </a:extLst>
              </a:tr>
              <a:tr h="671626">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00" cap="none" spc="0" normalizeH="0" baseline="0">
                          <a:solidFill>
                            <a:schemeClr val="tx1"/>
                          </a:solidFill>
                          <a:effectLst/>
                          <a:latin typeface="+mj-lt"/>
                          <a:ea typeface="SimSun" panose="02010600030101010101" pitchFamily="2" charset="-122"/>
                          <a:cs typeface="Segoe UI" panose="020B0502040204020203" pitchFamily="34" charset="0"/>
                          <a:sym typeface=""/>
                        </a:rPr>
                        <a:t>Support story-telling through images</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gn="l">
                        <a:lnSpc>
                          <a:spcPct val="100000"/>
                        </a:lnSpc>
                        <a:spcAft>
                          <a:spcPts val="600"/>
                        </a:spcAft>
                        <a:buNone/>
                      </a:pPr>
                      <a:r>
                        <a:rPr lang="en-US" sz="1100" b="0" kern="100">
                          <a:solidFill>
                            <a:schemeClr val="tx1"/>
                          </a:solidFill>
                          <a:effectLst/>
                          <a:latin typeface="+mj-lt"/>
                          <a:ea typeface="SimSun"/>
                          <a:cs typeface="Segoe UI"/>
                        </a:rPr>
                        <a:t>PowerPoint</a:t>
                      </a:r>
                    </a:p>
                  </a:txBody>
                  <a:tcPr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marR="0" lvl="0" indent="0" algn="l" defTabSz="524695" rtl="0" eaLnBrk="1" fontAlgn="auto" hangingPunct="1">
                        <a:lnSpc>
                          <a:spcPct val="100000"/>
                        </a:lnSpc>
                        <a:spcBef>
                          <a:spcPts val="0"/>
                        </a:spcBef>
                        <a:spcAft>
                          <a:spcPts val="600"/>
                        </a:spcAft>
                        <a:buFontTx/>
                        <a:buNone/>
                      </a:pPr>
                      <a:r>
                        <a:rPr lang="en-US" sz="1100" b="0" i="0" kern="1200">
                          <a:solidFill>
                            <a:schemeClr val="tx1"/>
                          </a:solidFill>
                          <a:effectLst/>
                          <a:latin typeface="+mn-lt"/>
                          <a:ea typeface="+mn-ea"/>
                          <a:cs typeface="+mn-cs"/>
                        </a:rPr>
                        <a:t>[</a:t>
                      </a:r>
                      <a:r>
                        <a:rPr lang="en-US" sz="1100" b="0" i="0" kern="1200">
                          <a:solidFill>
                            <a:srgbClr val="702573"/>
                          </a:solidFill>
                          <a:effectLst/>
                          <a:latin typeface="+mn-lt"/>
                          <a:ea typeface="+mn-ea"/>
                          <a:cs typeface="+mn-cs"/>
                        </a:rPr>
                        <a:t>Use existing presentation</a:t>
                      </a:r>
                      <a:r>
                        <a:rPr lang="en-US" sz="1100" b="0" i="0" kern="1200">
                          <a:solidFill>
                            <a:schemeClr val="tx1"/>
                          </a:solidFill>
                          <a:effectLst/>
                          <a:latin typeface="+mn-lt"/>
                          <a:ea typeface="+mn-ea"/>
                          <a:cs typeface="+mn-cs"/>
                        </a:rPr>
                        <a:t>] </a:t>
                      </a:r>
                      <a:r>
                        <a:rPr lang="en-US" sz="1100"/>
                        <a:t>Add a generated image that reinforces the main point of this slide</a:t>
                      </a:r>
                      <a:endParaRPr lang="en-US" sz="1100" i="0" kern="1200">
                        <a:solidFill>
                          <a:srgbClr val="000000"/>
                        </a:solidFill>
                        <a:effectLst/>
                        <a:latin typeface="Segoe Sans Display" pitchFamily="2" charset="0"/>
                        <a:ea typeface="等线" panose="02010600030101010101" pitchFamily="2" charset="-122"/>
                        <a:cs typeface="Segoe Sans Display" pitchFamily="2" charset="0"/>
                        <a:sym typeface=""/>
                      </a:endParaRP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433648605"/>
                  </a:ext>
                </a:extLst>
              </a:tr>
            </a:tbl>
          </a:graphicData>
        </a:graphic>
      </p:graphicFrame>
      <p:sp>
        <p:nvSpPr>
          <p:cNvPr id="55" name="TextBox 54">
            <a:extLst>
              <a:ext uri="{FF2B5EF4-FFF2-40B4-BE49-F238E27FC236}">
                <a16:creationId xmlns:a16="http://schemas.microsoft.com/office/drawing/2014/main" id="{165B0526-C34A-685F-BDC2-D4E2EA28CFCD}"/>
              </a:ext>
            </a:extLst>
          </p:cNvPr>
          <p:cNvSpPr txBox="1"/>
          <p:nvPr/>
        </p:nvSpPr>
        <p:spPr>
          <a:xfrm>
            <a:off x="444500" y="9197478"/>
            <a:ext cx="6889749" cy="246221"/>
          </a:xfrm>
          <a:prstGeom prst="rect">
            <a:avLst/>
          </a:prstGeom>
          <a:noFill/>
        </p:spPr>
        <p:txBody>
          <a:bodyPr wrap="square" lIns="0" tIns="0" rIns="0" bIns="0" anchor="b">
            <a:spAutoFit/>
          </a:bodyPr>
          <a:lstStyle/>
          <a:p>
            <a:pPr>
              <a:spcAft>
                <a:spcPts val="200"/>
              </a:spcAf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Excel &amp; Word: </a:t>
            </a:r>
            <a:r>
              <a:rPr kumimoji="0" lang="en-US" sz="800" b="0" i="0" u="none" strike="noStrike" kern="1200" cap="none" spc="0" normalizeH="0" baseline="0" noProof="0">
                <a:ln>
                  <a:noFill/>
                </a:ln>
                <a:solidFill>
                  <a:srgbClr val="091F2C"/>
                </a:solidFill>
                <a:effectLst/>
                <a:uLnTx/>
                <a:uFillTx/>
                <a:latin typeface="Segoe Sans Display"/>
                <a:ea typeface="+mn-ea"/>
                <a:cs typeface="+mn-cs"/>
              </a:rPr>
              <a:t>Generally available in Jan. 2026 for Windows desktop, Mac, and web</a:t>
            </a:r>
            <a:r>
              <a:rPr lang="en-US" sz="800">
                <a:solidFill>
                  <a:srgbClr val="091F2C"/>
                </a:solidFill>
                <a:latin typeface="Segoe Sans Display"/>
              </a:rPr>
              <a:t> for Microsoft 365 Copilot users </a:t>
            </a:r>
            <a:r>
              <a:rPr kumimoji="0" lang="en-US" sz="800" b="0" i="0" u="none" strike="noStrike" kern="1200" cap="none" spc="0" normalizeH="0" baseline="0" noProof="0">
                <a:ln>
                  <a:noFill/>
                </a:ln>
                <a:solidFill>
                  <a:srgbClr val="091F2C"/>
                </a:solidFill>
                <a:effectLst/>
                <a:uLnTx/>
                <a:uFillTx/>
                <a:latin typeface="Segoe Sans Display"/>
                <a:ea typeface="+mn-ea"/>
                <a:cs typeface="+mn-cs"/>
              </a:rPr>
              <a:t>(excluding EU/UK for Word). </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PowerPoint: </a:t>
            </a:r>
            <a:r>
              <a:rPr kumimoji="0" lang="en-US" sz="800" b="0" i="0" u="none" strike="noStrike" kern="1200" cap="none" spc="0" normalizeH="0" baseline="0" noProof="0">
                <a:ln>
                  <a:noFill/>
                </a:ln>
                <a:solidFill>
                  <a:srgbClr val="091F2C"/>
                </a:solidFill>
                <a:effectLst/>
                <a:uLnTx/>
                <a:uFillTx/>
                <a:latin typeface="Segoe Sans Display"/>
                <a:ea typeface="+mn-ea"/>
                <a:cs typeface="+mn-cs"/>
              </a:rPr>
              <a:t>Rolled out to Frontier in Nov. 2025 (Windows) and rolling to generally available on web started in February (excluding EU and UK).</a:t>
            </a:r>
          </a:p>
        </p:txBody>
      </p:sp>
    </p:spTree>
    <p:extLst>
      <p:ext uri="{BB962C8B-B14F-4D97-AF65-F5344CB8AC3E}">
        <p14:creationId xmlns:p14="http://schemas.microsoft.com/office/powerpoint/2010/main" val="1415825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EFCD-99FD-AC5E-3BFB-15F22813BF49}"/>
            </a:ext>
          </a:extLst>
        </p:cNvPr>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A2C3493F-DAF8-4681-8232-C7C0E8BBD5FC}"/>
              </a:ext>
              <a:ext uri="{C183D7F6-B498-43B3-948B-1728B52AA6E4}">
                <adec:decorative xmlns:adec="http://schemas.microsoft.com/office/drawing/2017/decorative" val="1"/>
              </a:ext>
            </a:extLst>
          </p:cNvPr>
          <p:cNvSpPr>
            <a:spLocks noGrp="1"/>
          </p:cNvSpPr>
          <p:nvPr>
            <p:ph type="sldNum" sz="quarter" idx="12"/>
          </p:nvPr>
        </p:nvSpPr>
        <p:spPr>
          <a:xfrm>
            <a:off x="5591810" y="9665646"/>
            <a:ext cx="1748790" cy="126054"/>
          </a:xfrm>
        </p:spPr>
        <p:txBody>
          <a:bodyPr/>
          <a:lstStyle/>
          <a:p>
            <a:pPr lvl="0"/>
            <a:fld id="{BF64B658-AF8F-7D4C-AC24-1E662CA57B6D}" type="slidenum">
              <a:rPr lang="en-US" noProof="0" smtClean="0"/>
              <a:pPr lvl="0"/>
              <a:t>7</a:t>
            </a:fld>
            <a:endParaRPr lang="en-US" noProof="0"/>
          </a:p>
        </p:txBody>
      </p:sp>
      <p:sp>
        <p:nvSpPr>
          <p:cNvPr id="40" name="TextBox 39">
            <a:extLst>
              <a:ext uri="{FF2B5EF4-FFF2-40B4-BE49-F238E27FC236}">
                <a16:creationId xmlns:a16="http://schemas.microsoft.com/office/drawing/2014/main" id="{1BE7BDA2-1D17-D6D7-DE4A-944C70EF5CC4}"/>
              </a:ext>
              <a:ext uri="{C183D7F6-B498-43B3-948B-1728B52AA6E4}">
                <adec:decorative xmlns:adec="http://schemas.microsoft.com/office/drawing/2017/decorative" val="1"/>
              </a:ext>
            </a:extLst>
          </p:cNvPr>
          <p:cNvSpPr txBox="1"/>
          <p:nvPr/>
        </p:nvSpPr>
        <p:spPr>
          <a:xfrm>
            <a:off x="480100" y="8011972"/>
            <a:ext cx="6889750" cy="186590"/>
          </a:xfrm>
          <a:prstGeom prst="rect">
            <a:avLst/>
          </a:prstGeom>
        </p:spPr>
        <p:txBody>
          <a:bodyPr vert="horz" wrap="square" lIns="0" tIns="0" rIns="0" bIns="0" rtlCol="0" anchor="t">
            <a:spAutoFit/>
          </a:bodyPr>
          <a:lstStyle>
            <a:defPPr>
              <a:defRPr lang="en-US"/>
            </a:defPPr>
            <a:lvl1pPr indent="0">
              <a:lnSpc>
                <a:spcPts val="1600"/>
              </a:lnSpc>
              <a:spcBef>
                <a:spcPts val="0"/>
              </a:spcBef>
              <a:buFont typeface="Arial" panose="020B0604020202020204" pitchFamily="34" charset="0"/>
              <a:buNone/>
              <a:tabLst>
                <a:tab pos="4060825" algn="l"/>
              </a:tabLst>
              <a:defRPr sz="1200"/>
            </a:lvl1pPr>
            <a:lvl2pPr marL="582930" indent="-194310" defTabSz="777240">
              <a:lnSpc>
                <a:spcPct val="90000"/>
              </a:lnSpc>
              <a:spcBef>
                <a:spcPts val="425"/>
              </a:spcBef>
              <a:buFont typeface="Arial" panose="020B0604020202020204" pitchFamily="34" charset="0"/>
              <a:buChar char="•"/>
              <a:defRPr sz="2040">
                <a:latin typeface="Segoe Pro Display" panose="020B0502040504020203" pitchFamily="34" charset="0"/>
                <a:cs typeface="Segoe Sans Display" pitchFamily="2" charset="0"/>
              </a:defRPr>
            </a:lvl2pPr>
            <a:lvl3pPr marL="971550" indent="-194310" defTabSz="777240">
              <a:lnSpc>
                <a:spcPct val="90000"/>
              </a:lnSpc>
              <a:spcBef>
                <a:spcPts val="425"/>
              </a:spcBef>
              <a:buFont typeface="Arial" panose="020B0604020202020204" pitchFamily="34" charset="0"/>
              <a:buChar char="•"/>
              <a:defRPr sz="1700">
                <a:latin typeface="Segoe Pro Display" panose="020B0502040504020203" pitchFamily="34" charset="0"/>
                <a:cs typeface="Segoe Sans Display" pitchFamily="2" charset="0"/>
              </a:defRPr>
            </a:lvl3pPr>
            <a:lvl4pPr marL="1360170" indent="-194310" defTabSz="777240">
              <a:lnSpc>
                <a:spcPct val="90000"/>
              </a:lnSpc>
              <a:spcBef>
                <a:spcPts val="425"/>
              </a:spcBef>
              <a:buFont typeface="Arial" panose="020B0604020202020204" pitchFamily="34" charset="0"/>
              <a:buChar char="•"/>
              <a:defRPr sz="1530">
                <a:latin typeface="Segoe Pro Display" panose="020B0502040504020203" pitchFamily="34" charset="0"/>
                <a:cs typeface="Segoe Sans Display" pitchFamily="2" charset="0"/>
              </a:defRPr>
            </a:lvl4pPr>
            <a:lvl5pPr marL="1748790" indent="-194310" defTabSz="777240">
              <a:lnSpc>
                <a:spcPct val="90000"/>
              </a:lnSpc>
              <a:spcBef>
                <a:spcPts val="425"/>
              </a:spcBef>
              <a:buFont typeface="Arial" panose="020B0604020202020204" pitchFamily="34" charset="0"/>
              <a:buChar char="•"/>
              <a:defRPr sz="1530">
                <a:latin typeface="Segoe Pro Display" panose="020B0502040504020203" pitchFamily="34" charset="0"/>
                <a:cs typeface="Segoe Sans Display" pitchFamily="2" charset="0"/>
              </a:defRPr>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pPr>
              <a:defRPr/>
            </a:pPr>
            <a:r>
              <a:rPr kumimoji="0" lang="en-US" sz="1100" b="0" i="0" u="none" strike="noStrike" kern="1200" cap="none" normalizeH="0" baseline="0" noProof="0">
                <a:ln>
                  <a:noFill/>
                </a:ln>
                <a:effectLst/>
                <a:uLnTx/>
                <a:uFillTx/>
                <a:ea typeface="+mn-ea"/>
                <a:cs typeface="+mn-cs"/>
              </a:rPr>
              <a:t>Try the following prompts to see how it can work for you:</a:t>
            </a:r>
          </a:p>
        </p:txBody>
      </p:sp>
      <p:pic>
        <p:nvPicPr>
          <p:cNvPr id="3" name="Picture 2">
            <a:extLst>
              <a:ext uri="{FF2B5EF4-FFF2-40B4-BE49-F238E27FC236}">
                <a16:creationId xmlns:a16="http://schemas.microsoft.com/office/drawing/2014/main" id="{003D70A8-2E38-999D-30D2-97950C3F39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67881" y="2449047"/>
            <a:ext cx="171474" cy="161948"/>
          </a:xfrm>
          <a:prstGeom prst="rect">
            <a:avLst/>
          </a:prstGeom>
        </p:spPr>
      </p:pic>
      <p:sp>
        <p:nvSpPr>
          <p:cNvPr id="10" name="Rectangle: Rounded Corners 9">
            <a:hlinkClick r:id="rId5" action="ppaction://hlinksldjump"/>
            <a:extLst>
              <a:ext uri="{FF2B5EF4-FFF2-40B4-BE49-F238E27FC236}">
                <a16:creationId xmlns:a16="http://schemas.microsoft.com/office/drawing/2014/main" id="{89E676C3-6491-8C9F-69CF-A5ACEA954154}"/>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Table of contents</a:t>
            </a:r>
          </a:p>
        </p:txBody>
      </p:sp>
      <p:sp>
        <p:nvSpPr>
          <p:cNvPr id="15" name="Rectangle: Rounded Corners 9">
            <a:hlinkClick r:id="rId6" action="ppaction://hlinksldjump"/>
            <a:extLst>
              <a:ext uri="{FF2B5EF4-FFF2-40B4-BE49-F238E27FC236}">
                <a16:creationId xmlns:a16="http://schemas.microsoft.com/office/drawing/2014/main" id="{FF791C23-D1EA-AD3E-3807-34CC7E0A7A6A}"/>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Getting started</a:t>
            </a:r>
          </a:p>
        </p:txBody>
      </p:sp>
      <p:sp>
        <p:nvSpPr>
          <p:cNvPr id="16" name="Rectangle: Rounded Corners 9">
            <a:hlinkClick r:id="rId7" action="ppaction://hlinksldjump"/>
            <a:extLst>
              <a:ext uri="{FF2B5EF4-FFF2-40B4-BE49-F238E27FC236}">
                <a16:creationId xmlns:a16="http://schemas.microsoft.com/office/drawing/2014/main" id="{F7E44D65-9F88-EC2C-1588-9F8D51FD1459}"/>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Microsoft 365 Copilot</a:t>
            </a:r>
          </a:p>
        </p:txBody>
      </p:sp>
      <p:sp>
        <p:nvSpPr>
          <p:cNvPr id="17" name="Rectangle: Rounded Corners 9">
            <a:hlinkClick r:id="rId8" action="ppaction://hlinksldjump"/>
            <a:extLst>
              <a:ext uri="{FF2B5EF4-FFF2-40B4-BE49-F238E27FC236}">
                <a16:creationId xmlns:a16="http://schemas.microsoft.com/office/drawing/2014/main" id="{17A2C995-ACE7-6D7B-A0A3-677FB8CE8E92}"/>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Copilot</a:t>
            </a:r>
            <a:br>
              <a:rPr lang="en-US" sz="1000">
                <a:latin typeface="+mj-lt"/>
              </a:rPr>
            </a:br>
            <a:r>
              <a:rPr lang="en-US" sz="1000">
                <a:latin typeface="+mj-lt"/>
              </a:rPr>
              <a:t>Chat</a:t>
            </a:r>
          </a:p>
        </p:txBody>
      </p:sp>
      <p:sp>
        <p:nvSpPr>
          <p:cNvPr id="23" name="Rectangle: Rounded Corners 9">
            <a:hlinkClick r:id="rId9" action="ppaction://hlinksldjump"/>
            <a:extLst>
              <a:ext uri="{FF2B5EF4-FFF2-40B4-BE49-F238E27FC236}">
                <a16:creationId xmlns:a16="http://schemas.microsoft.com/office/drawing/2014/main" id="{B85C2FF0-109E-A56E-7274-23FE8EBB9014}"/>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Prompt guidance</a:t>
            </a:r>
          </a:p>
        </p:txBody>
      </p:sp>
      <p:grpSp>
        <p:nvGrpSpPr>
          <p:cNvPr id="60" name="Group 59">
            <a:extLst>
              <a:ext uri="{FF2B5EF4-FFF2-40B4-BE49-F238E27FC236}">
                <a16:creationId xmlns:a16="http://schemas.microsoft.com/office/drawing/2014/main" id="{A97997C4-A408-6A44-93C1-F5008E288E37}"/>
              </a:ext>
              <a:ext uri="{C183D7F6-B498-43B3-948B-1728B52AA6E4}">
                <adec:decorative xmlns:adec="http://schemas.microsoft.com/office/drawing/2017/decorative" val="1"/>
              </a:ext>
            </a:extLst>
          </p:cNvPr>
          <p:cNvGrpSpPr/>
          <p:nvPr/>
        </p:nvGrpSpPr>
        <p:grpSpPr>
          <a:xfrm>
            <a:off x="438150" y="6560663"/>
            <a:ext cx="172720" cy="172720"/>
            <a:chOff x="444500" y="5808345"/>
            <a:chExt cx="138430" cy="138430"/>
          </a:xfrm>
        </p:grpSpPr>
        <p:sp>
          <p:nvSpPr>
            <p:cNvPr id="61" name="Flowchart: Connector 60">
              <a:extLst>
                <a:ext uri="{FF2B5EF4-FFF2-40B4-BE49-F238E27FC236}">
                  <a16:creationId xmlns:a16="http://schemas.microsoft.com/office/drawing/2014/main" id="{71624BD3-6AAA-E528-E7B9-98FDE7EF6711}"/>
                </a:ext>
              </a:extLst>
            </p:cNvPr>
            <p:cNvSpPr/>
            <p:nvPr/>
          </p:nvSpPr>
          <p:spPr bwMode="auto">
            <a:xfrm>
              <a:off x="444500" y="5808345"/>
              <a:ext cx="138430" cy="138430"/>
            </a:xfrm>
            <a:prstGeom prst="flowChartConnector">
              <a:avLst/>
            </a:prstGeom>
            <a:solidFill>
              <a:srgbClr val="0078D4"/>
            </a:solidFill>
            <a:ln w="25400">
              <a:noFill/>
              <a:miter lim="800000"/>
              <a:headEnd/>
              <a:tailEnd/>
            </a:ln>
          </p:spPr>
          <p:txBody>
            <a:bodyPr vert="horz" wrap="square" lIns="91440" tIns="45720" rIns="91440" bIns="45720" numCol="1" anchor="ctr" anchorCtr="0" compatLnSpc="1">
              <a:prstTxWarp prst="textNoShape">
                <a:avLst/>
              </a:prstTxWarp>
              <a:noAutofit/>
            </a:bodyPr>
            <a:lstStyle/>
            <a:p>
              <a:pPr algn="ctr"/>
              <a:endParaRPr lang="en-IN" sz="1100" err="1">
                <a:solidFill>
                  <a:srgbClr val="FFFFFF"/>
                </a:solidFill>
                <a:latin typeface="+mj-lt"/>
              </a:endParaRPr>
            </a:p>
          </p:txBody>
        </p:sp>
        <p:pic>
          <p:nvPicPr>
            <p:cNvPr id="62" name="Graphic 61">
              <a:extLst>
                <a:ext uri="{FF2B5EF4-FFF2-40B4-BE49-F238E27FC236}">
                  <a16:creationId xmlns:a16="http://schemas.microsoft.com/office/drawing/2014/main" id="{413B9CE1-69B7-8EAB-1E6A-2AE8311351C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60693" y="5824538"/>
              <a:ext cx="106044" cy="106044"/>
            </a:xfrm>
            <a:prstGeom prst="rect">
              <a:avLst/>
            </a:prstGeom>
          </p:spPr>
        </p:pic>
      </p:grpSp>
      <p:sp>
        <p:nvSpPr>
          <p:cNvPr id="63" name="Rounded Rectangle 46">
            <a:extLst>
              <a:ext uri="{FF2B5EF4-FFF2-40B4-BE49-F238E27FC236}">
                <a16:creationId xmlns:a16="http://schemas.microsoft.com/office/drawing/2014/main" id="{8EC96C7B-CFE2-46C2-A791-3BF23EC36E81}"/>
              </a:ext>
              <a:ext uri="{C183D7F6-B498-43B3-948B-1728B52AA6E4}">
                <adec:decorative xmlns:adec="http://schemas.microsoft.com/office/drawing/2017/decorative" val="1"/>
              </a:ext>
            </a:extLst>
          </p:cNvPr>
          <p:cNvSpPr>
            <a:spLocks/>
          </p:cNvSpPr>
          <p:nvPr/>
        </p:nvSpPr>
        <p:spPr bwMode="auto">
          <a:xfrm>
            <a:off x="5443116" y="6427626"/>
            <a:ext cx="1897484" cy="1114210"/>
          </a:xfrm>
          <a:prstGeom prst="roundRect">
            <a:avLst>
              <a:gd name="adj" fmla="val 5618"/>
            </a:avLst>
          </a:prstGeom>
          <a:solidFill>
            <a:schemeClr val="tx1"/>
          </a:solidFill>
          <a:effectLst>
            <a:outerShdw blurRad="38100" algn="ctr" rotWithShape="0">
              <a:prstClr val="black">
                <a:alpha val="8000"/>
              </a:prstClr>
            </a:outerShdw>
          </a:effectLst>
        </p:spPr>
        <p:txBody>
          <a:bodyPr vert="horz" wrap="none" lIns="91440" tIns="45720" rIns="91440" bIns="45720" rtlCol="0" anchor="ctr" anchorCtr="0">
            <a:noAutofit/>
          </a:bodyPr>
          <a:lstStyle/>
          <a:p>
            <a:pPr defTabSz="524695"/>
            <a:endParaRPr lang="en-US" sz="1600">
              <a:solidFill>
                <a:srgbClr val="C03BC4"/>
              </a:solidFill>
              <a:latin typeface="+mj-lt"/>
            </a:endParaRPr>
          </a:p>
        </p:txBody>
      </p:sp>
      <p:sp>
        <p:nvSpPr>
          <p:cNvPr id="33" name="Rounded Rectangle 46">
            <a:extLst>
              <a:ext uri="{FF2B5EF4-FFF2-40B4-BE49-F238E27FC236}">
                <a16:creationId xmlns:a16="http://schemas.microsoft.com/office/drawing/2014/main" id="{37E6E918-68E3-48C4-46A6-496E7CE2C844}"/>
              </a:ext>
              <a:ext uri="{C183D7F6-B498-43B3-948B-1728B52AA6E4}">
                <adec:decorative xmlns:adec="http://schemas.microsoft.com/office/drawing/2017/decorative" val="1"/>
              </a:ext>
            </a:extLst>
          </p:cNvPr>
          <p:cNvSpPr>
            <a:spLocks/>
          </p:cNvSpPr>
          <p:nvPr/>
        </p:nvSpPr>
        <p:spPr bwMode="auto">
          <a:xfrm>
            <a:off x="5443116" y="5204277"/>
            <a:ext cx="1897484" cy="1114210"/>
          </a:xfrm>
          <a:prstGeom prst="roundRect">
            <a:avLst>
              <a:gd name="adj" fmla="val 5618"/>
            </a:avLst>
          </a:prstGeom>
          <a:solidFill>
            <a:schemeClr val="tx1"/>
          </a:solidFill>
          <a:effectLst>
            <a:outerShdw blurRad="38100" algn="ctr" rotWithShape="0">
              <a:prstClr val="black">
                <a:alpha val="8000"/>
              </a:prstClr>
            </a:outerShdw>
          </a:effectLst>
        </p:spPr>
        <p:txBody>
          <a:bodyPr vert="horz" wrap="none" lIns="91440" tIns="45720" rIns="91440" bIns="45720" rtlCol="0" anchor="ctr" anchorCtr="0">
            <a:noAutofit/>
          </a:bodyPr>
          <a:lstStyle/>
          <a:p>
            <a:pPr defTabSz="524695"/>
            <a:endParaRPr lang="en-US" sz="1600">
              <a:solidFill>
                <a:srgbClr val="C03BC4"/>
              </a:solidFill>
              <a:latin typeface="+mj-lt"/>
            </a:endParaRPr>
          </a:p>
        </p:txBody>
      </p:sp>
      <p:grpSp>
        <p:nvGrpSpPr>
          <p:cNvPr id="99" name="Group 98">
            <a:extLst>
              <a:ext uri="{FF2B5EF4-FFF2-40B4-BE49-F238E27FC236}">
                <a16:creationId xmlns:a16="http://schemas.microsoft.com/office/drawing/2014/main" id="{2AD87BDA-8DB8-5F40-B408-737759B41166}"/>
              </a:ext>
              <a:ext uri="{C183D7F6-B498-43B3-948B-1728B52AA6E4}">
                <adec:decorative xmlns:adec="http://schemas.microsoft.com/office/drawing/2017/decorative" val="1"/>
              </a:ext>
            </a:extLst>
          </p:cNvPr>
          <p:cNvGrpSpPr/>
          <p:nvPr/>
        </p:nvGrpSpPr>
        <p:grpSpPr>
          <a:xfrm>
            <a:off x="438150" y="5326120"/>
            <a:ext cx="172720" cy="172720"/>
            <a:chOff x="444500" y="5808345"/>
            <a:chExt cx="138430" cy="138430"/>
          </a:xfrm>
        </p:grpSpPr>
        <p:sp>
          <p:nvSpPr>
            <p:cNvPr id="100" name="Flowchart: Connector 99">
              <a:extLst>
                <a:ext uri="{FF2B5EF4-FFF2-40B4-BE49-F238E27FC236}">
                  <a16:creationId xmlns:a16="http://schemas.microsoft.com/office/drawing/2014/main" id="{8BE156B1-39C2-DBB5-610E-90531076C017}"/>
                </a:ext>
              </a:extLst>
            </p:cNvPr>
            <p:cNvSpPr/>
            <p:nvPr/>
          </p:nvSpPr>
          <p:spPr bwMode="auto">
            <a:xfrm>
              <a:off x="444500" y="5808345"/>
              <a:ext cx="138430" cy="138430"/>
            </a:xfrm>
            <a:prstGeom prst="flowChartConnector">
              <a:avLst/>
            </a:prstGeom>
            <a:solidFill>
              <a:srgbClr val="0078D4"/>
            </a:solidFill>
            <a:ln w="25400">
              <a:noFill/>
              <a:miter lim="800000"/>
              <a:headEnd/>
              <a:tailEnd/>
            </a:ln>
          </p:spPr>
          <p:txBody>
            <a:bodyPr vert="horz" wrap="square" lIns="91440" tIns="45720" rIns="91440" bIns="45720" numCol="1" anchor="ctr" anchorCtr="0" compatLnSpc="1">
              <a:prstTxWarp prst="textNoShape">
                <a:avLst/>
              </a:prstTxWarp>
              <a:noAutofit/>
            </a:bodyPr>
            <a:lstStyle/>
            <a:p>
              <a:pPr algn="ctr"/>
              <a:endParaRPr lang="en-IN" sz="1100" err="1">
                <a:solidFill>
                  <a:srgbClr val="FFFFFF"/>
                </a:solidFill>
                <a:latin typeface="+mj-lt"/>
              </a:endParaRPr>
            </a:p>
          </p:txBody>
        </p:sp>
        <p:pic>
          <p:nvPicPr>
            <p:cNvPr id="101" name="Graphic 100">
              <a:extLst>
                <a:ext uri="{FF2B5EF4-FFF2-40B4-BE49-F238E27FC236}">
                  <a16:creationId xmlns:a16="http://schemas.microsoft.com/office/drawing/2014/main" id="{7E93AC10-B39F-F819-A602-841109A3CA9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60693" y="5824538"/>
              <a:ext cx="106044" cy="106044"/>
            </a:xfrm>
            <a:prstGeom prst="rect">
              <a:avLst/>
            </a:prstGeom>
          </p:spPr>
        </p:pic>
      </p:grpSp>
      <p:cxnSp>
        <p:nvCxnSpPr>
          <p:cNvPr id="105" name="Straight Connector 104">
            <a:extLst>
              <a:ext uri="{FF2B5EF4-FFF2-40B4-BE49-F238E27FC236}">
                <a16:creationId xmlns:a16="http://schemas.microsoft.com/office/drawing/2014/main" id="{EA164692-FC07-4B93-3C04-115BF25818FD}"/>
              </a:ext>
              <a:ext uri="{C183D7F6-B498-43B3-948B-1728B52AA6E4}">
                <adec:decorative xmlns:adec="http://schemas.microsoft.com/office/drawing/2017/decorative" val="1"/>
              </a:ext>
            </a:extLst>
          </p:cNvPr>
          <p:cNvCxnSpPr/>
          <p:nvPr/>
        </p:nvCxnSpPr>
        <p:spPr>
          <a:xfrm>
            <a:off x="444500" y="4692034"/>
            <a:ext cx="6889750" cy="0"/>
          </a:xfrm>
          <a:prstGeom prst="line">
            <a:avLst/>
          </a:prstGeom>
          <a:ln w="6350">
            <a:solidFill>
              <a:schemeClr val="bg2">
                <a:lumMod val="90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F7C833B9-E2A9-6C32-F0E6-C112B34038F1}"/>
              </a:ext>
            </a:extLst>
          </p:cNvPr>
          <p:cNvSpPr txBox="1">
            <a:spLocks noGrp="1"/>
          </p:cNvSpPr>
          <p:nvPr>
            <p:ph type="title" idx="4294967295"/>
          </p:nvPr>
        </p:nvSpPr>
        <p:spPr>
          <a:xfrm>
            <a:off x="444500" y="919421"/>
            <a:ext cx="688975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524695"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28" normalizeH="0" baseline="0" noProof="0">
                <a:ln w="3175">
                  <a:noFill/>
                </a:ln>
                <a:gradFill>
                  <a:gsLst>
                    <a:gs pos="0">
                      <a:srgbClr val="0078D4"/>
                    </a:gs>
                    <a:gs pos="50000">
                      <a:srgbClr val="8661C5"/>
                    </a:gs>
                    <a:gs pos="99000">
                      <a:srgbClr val="C73ECC"/>
                    </a:gs>
                  </a:gsLst>
                  <a:lin ang="2700000" scaled="0"/>
                </a:gradFill>
                <a:effectLst/>
                <a:uLnTx/>
                <a:uFillTx/>
                <a:latin typeface="+mj-lt"/>
                <a:ea typeface="+mn-ea"/>
                <a:cs typeface="Segoe UI"/>
              </a:rPr>
              <a:t>Using Microsoft 365 Copilot Teams Agents &amp; Teams Mode</a:t>
            </a:r>
          </a:p>
        </p:txBody>
      </p:sp>
      <p:sp>
        <p:nvSpPr>
          <p:cNvPr id="25" name="Content Placeholder 2">
            <a:extLst>
              <a:ext uri="{FF2B5EF4-FFF2-40B4-BE49-F238E27FC236}">
                <a16:creationId xmlns:a16="http://schemas.microsoft.com/office/drawing/2014/main" id="{266851DB-6D7F-464C-8155-0FB244C5500B}"/>
              </a:ext>
            </a:extLst>
          </p:cNvPr>
          <p:cNvSpPr txBox="1">
            <a:spLocks/>
          </p:cNvSpPr>
          <p:nvPr/>
        </p:nvSpPr>
        <p:spPr>
          <a:xfrm>
            <a:off x="444500" y="1406170"/>
            <a:ext cx="6889750" cy="503215"/>
          </a:xfrm>
          <a:prstGeom prst="rect">
            <a:avLst/>
          </a:prstGeom>
        </p:spPr>
        <p:txBody>
          <a:bodyPr vert="horz" wrap="square" lIns="0" tIns="0" rIns="0" bIns="0" rtlCol="0">
            <a:sp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Segoe Pro Display" panose="020B0502040504020203" pitchFamily="34" charset="0"/>
                <a:ea typeface="+mn-ea"/>
                <a:cs typeface="Segoe Sans Display" pitchFamily="2"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Segoe Pro Display" panose="020B0502040504020203" pitchFamily="34" charset="0"/>
                <a:ea typeface="+mn-ea"/>
                <a:cs typeface="Segoe Sans Display" pitchFamily="2" charset="0"/>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Segoe Pro Display" panose="020B0502040504020203" pitchFamily="34" charset="0"/>
                <a:ea typeface="+mn-ea"/>
                <a:cs typeface="Segoe Sans Display" pitchFamily="2"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Segoe Pro Display" panose="020B0502040504020203" pitchFamily="34" charset="0"/>
                <a:ea typeface="+mn-ea"/>
                <a:cs typeface="Segoe Sans Display" pitchFamily="2"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fontAlgn="t">
              <a:buNone/>
            </a:pPr>
            <a:r>
              <a:rPr lang="en-US" sz="1200">
                <a:latin typeface="+mn-lt"/>
                <a:cs typeface="+mn-cs"/>
              </a:rPr>
              <a:t>Copilot in Teams brings intelligence directly into the flow of teamwork. Across conversations, meetings, and ongoing work, Copilot helps teams stay focused, capture what matters, and move from discussion to action.</a:t>
            </a:r>
          </a:p>
        </p:txBody>
      </p:sp>
      <p:sp>
        <p:nvSpPr>
          <p:cNvPr id="12" name="TextBox 11">
            <a:extLst>
              <a:ext uri="{FF2B5EF4-FFF2-40B4-BE49-F238E27FC236}">
                <a16:creationId xmlns:a16="http://schemas.microsoft.com/office/drawing/2014/main" id="{3272574F-5FA2-0EB5-83FF-E9BF3D584A96}"/>
              </a:ext>
            </a:extLst>
          </p:cNvPr>
          <p:cNvSpPr txBox="1"/>
          <p:nvPr/>
        </p:nvSpPr>
        <p:spPr>
          <a:xfrm>
            <a:off x="444500" y="2014403"/>
            <a:ext cx="1763262" cy="338328"/>
          </a:xfrm>
          <a:prstGeom prst="roundRect">
            <a:avLst>
              <a:gd name="adj" fmla="val 50000"/>
            </a:avLst>
          </a:prstGeom>
          <a:gradFill>
            <a:gsLst>
              <a:gs pos="100000">
                <a:srgbClr val="0078D4"/>
              </a:gs>
              <a:gs pos="0">
                <a:srgbClr val="C03BC4"/>
              </a:gs>
            </a:gsLst>
            <a:lin ang="10800000" scaled="1"/>
          </a:gradFill>
          <a:effectLst/>
        </p:spPr>
        <p:txBody>
          <a:bodyPr vert="horz" wrap="none" lIns="91440" tIns="45720" rIns="91440" bIns="45720" rtlCol="0" anchor="ctr" anchorCtr="0">
            <a:spAutoFit/>
          </a:bodyPr>
          <a:lstStyle>
            <a:defPPr>
              <a:defRPr lang="en-US"/>
            </a:defPPr>
            <a:lvl1pPr marR="0" lvl="0" indent="0" defTabSz="524695" fontAlgn="auto">
              <a:spcBef>
                <a:spcPts val="0"/>
              </a:spcBef>
              <a:spcAft>
                <a:spcPts val="0"/>
              </a:spcAft>
              <a:buClrTx/>
              <a:buSzTx/>
              <a:buFontTx/>
              <a:buNone/>
              <a:tabLst/>
              <a:defRPr kumimoji="0" sz="1400" b="0" i="0" u="none" strike="noStrike" cap="none" normalizeH="0" baseline="0">
                <a:ln>
                  <a:noFill/>
                </a:ln>
                <a:solidFill>
                  <a:srgbClr val="FFFFFF"/>
                </a:solidFill>
                <a:effectLst/>
                <a:uLnTx/>
                <a:uFillTx/>
                <a:latin typeface="+mj-lt"/>
              </a:defRPr>
            </a:lvl1pPr>
          </a:lstStyle>
          <a:p>
            <a:r>
              <a:rPr lang="en-US"/>
              <a:t>Using Teams Mode</a:t>
            </a:r>
          </a:p>
        </p:txBody>
      </p:sp>
      <p:sp>
        <p:nvSpPr>
          <p:cNvPr id="13" name="TextBox 12">
            <a:extLst>
              <a:ext uri="{FF2B5EF4-FFF2-40B4-BE49-F238E27FC236}">
                <a16:creationId xmlns:a16="http://schemas.microsoft.com/office/drawing/2014/main" id="{900785ED-C186-5A77-344A-624E007FFE8F}"/>
              </a:ext>
            </a:extLst>
          </p:cNvPr>
          <p:cNvSpPr txBox="1"/>
          <p:nvPr/>
        </p:nvSpPr>
        <p:spPr>
          <a:xfrm>
            <a:off x="444500" y="2450346"/>
            <a:ext cx="6780847" cy="338554"/>
          </a:xfrm>
          <a:prstGeom prst="rect">
            <a:avLst/>
          </a:prstGeom>
        </p:spPr>
        <p:txBody>
          <a:bodyPr wrap="square" lIns="0" tIns="0" rIns="0" bIns="0" rtlCol="0" anchor="t">
            <a:spAutoFit/>
          </a:bodyPr>
          <a:lstStyle/>
          <a:p>
            <a:pPr>
              <a:spcAft>
                <a:spcPts val="1200"/>
              </a:spcAft>
              <a:tabLst>
                <a:tab pos="4060825" algn="l"/>
              </a:tabLst>
              <a:defRPr/>
            </a:pPr>
            <a:r>
              <a:rPr lang="en-US" sz="1100"/>
              <a:t>To begin using </a:t>
            </a:r>
            <a:r>
              <a:rPr lang="en-US" sz="1100">
                <a:solidFill>
                  <a:srgbClr val="00518E"/>
                </a:solidFill>
                <a:hlinkClick r:id="rId11">
                  <a:extLst>
                    <a:ext uri="{A12FA001-AC4F-418D-AE19-62706E023703}">
                      <ahyp:hlinkClr xmlns:ahyp="http://schemas.microsoft.com/office/drawing/2018/hyperlinkcolor" val="tx"/>
                    </a:ext>
                  </a:extLst>
                </a:hlinkClick>
              </a:rPr>
              <a:t>Teams Mode</a:t>
            </a:r>
            <a:r>
              <a:rPr lang="en-US" sz="1100"/>
              <a:t>*, simply @Copilot in a Teams group chat or click </a:t>
            </a:r>
            <a:r>
              <a:rPr lang="en-US" sz="1100">
                <a:latin typeface="+mj-lt"/>
              </a:rPr>
              <a:t>Open Agents and bots        </a:t>
            </a:r>
            <a:r>
              <a:rPr lang="en-US" sz="1100"/>
              <a:t>in the upper right corner of Teams and select Copilot. </a:t>
            </a:r>
          </a:p>
        </p:txBody>
      </p:sp>
      <p:sp>
        <p:nvSpPr>
          <p:cNvPr id="22" name="TextBox 21">
            <a:extLst>
              <a:ext uri="{FF2B5EF4-FFF2-40B4-BE49-F238E27FC236}">
                <a16:creationId xmlns:a16="http://schemas.microsoft.com/office/drawing/2014/main" id="{152CC986-A0CF-3FE6-0BAD-259ADD2BE486}"/>
              </a:ext>
            </a:extLst>
          </p:cNvPr>
          <p:cNvSpPr txBox="1"/>
          <p:nvPr/>
        </p:nvSpPr>
        <p:spPr>
          <a:xfrm>
            <a:off x="444500" y="2905532"/>
            <a:ext cx="5702968" cy="169277"/>
          </a:xfrm>
          <a:prstGeom prst="rect">
            <a:avLst/>
          </a:prstGeom>
          <a:noFill/>
        </p:spPr>
        <p:txBody>
          <a:bodyPr wrap="square" lIns="0" tIns="0" rIns="0" bIns="0">
            <a:spAutoFit/>
          </a:bodyPr>
          <a:lstStyle/>
          <a:p>
            <a:r>
              <a:rPr kumimoji="0" lang="en-US" sz="1100" b="0" i="0" u="none" strike="noStrike" kern="1200" cap="none" normalizeH="0" baseline="0" noProof="0">
                <a:ln>
                  <a:noFill/>
                </a:ln>
                <a:effectLst/>
                <a:uLnTx/>
                <a:uFillTx/>
                <a:latin typeface="+mj-lt"/>
                <a:cs typeface="Segoe Sans Display" pitchFamily="2" charset="0"/>
              </a:rPr>
              <a:t>Here are a few ways to start group collaboration with Copilot:</a:t>
            </a:r>
            <a:endParaRPr lang="en-US" sz="1100">
              <a:latin typeface="+mj-lt"/>
            </a:endParaRPr>
          </a:p>
        </p:txBody>
      </p:sp>
      <p:graphicFrame>
        <p:nvGraphicFramePr>
          <p:cNvPr id="19" name="Table 18">
            <a:extLst>
              <a:ext uri="{FF2B5EF4-FFF2-40B4-BE49-F238E27FC236}">
                <a16:creationId xmlns:a16="http://schemas.microsoft.com/office/drawing/2014/main" id="{B853C7C5-0BB6-0ED6-3343-37C92F44F013}"/>
              </a:ext>
            </a:extLst>
          </p:cNvPr>
          <p:cNvGraphicFramePr>
            <a:graphicFrameLocks noGrp="1"/>
          </p:cNvGraphicFramePr>
          <p:nvPr>
            <p:extLst>
              <p:ext uri="{D42A27DB-BD31-4B8C-83A1-F6EECF244321}">
                <p14:modId xmlns:p14="http://schemas.microsoft.com/office/powerpoint/2010/main" val="3035120002"/>
              </p:ext>
            </p:extLst>
          </p:nvPr>
        </p:nvGraphicFramePr>
        <p:xfrm>
          <a:off x="444500" y="3152124"/>
          <a:ext cx="6894576" cy="1411224"/>
        </p:xfrm>
        <a:graphic>
          <a:graphicData uri="http://schemas.openxmlformats.org/drawingml/2006/table">
            <a:tbl>
              <a:tblPr firstRow="1" bandRow="1">
                <a:effectLst>
                  <a:outerShdw blurRad="38100" algn="ctr" rotWithShape="0">
                    <a:prstClr val="black">
                      <a:alpha val="8000"/>
                    </a:prstClr>
                  </a:outerShdw>
                </a:effectLst>
                <a:tableStyleId>{2D5ABB26-0587-4C30-8999-92F81FD0307C}</a:tableStyleId>
              </a:tblPr>
              <a:tblGrid>
                <a:gridCol w="1280160">
                  <a:extLst>
                    <a:ext uri="{9D8B030D-6E8A-4147-A177-3AD203B41FA5}">
                      <a16:colId xmlns:a16="http://schemas.microsoft.com/office/drawing/2014/main" val="2061578366"/>
                    </a:ext>
                  </a:extLst>
                </a:gridCol>
                <a:gridCol w="5614416">
                  <a:extLst>
                    <a:ext uri="{9D8B030D-6E8A-4147-A177-3AD203B41FA5}">
                      <a16:colId xmlns:a16="http://schemas.microsoft.com/office/drawing/2014/main" val="3040937918"/>
                    </a:ext>
                  </a:extLst>
                </a:gridCol>
              </a:tblGrid>
              <a:tr h="0">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sym typeface=""/>
                        </a:rPr>
                        <a:t>Scenario</a:t>
                      </a:r>
                    </a:p>
                  </a:txBody>
                  <a:tcPr marT="54864" marB="54864" anchor="ctr">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sym typeface=""/>
                        </a:rPr>
                        <a:t>Prompt</a:t>
                      </a:r>
                    </a:p>
                  </a:txBody>
                  <a:tcPr marT="54864" marB="54864"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3854280029"/>
                  </a:ext>
                </a:extLst>
              </a:tr>
              <a:tr h="0">
                <a:tc>
                  <a:txBody>
                    <a:bodyPr/>
                    <a:lstStyle/>
                    <a:p>
                      <a:pPr marL="0" marR="0" lvl="0" indent="0" algn="l" defTabSz="524695" rtl="0" eaLnBrk="1" fontAlgn="auto" latinLnBrk="0" hangingPunct="1">
                        <a:lnSpc>
                          <a:spcPct val="100000"/>
                        </a:lnSpc>
                        <a:spcBef>
                          <a:spcPts val="0"/>
                        </a:spcBef>
                        <a:spcAft>
                          <a:spcPts val="600"/>
                        </a:spcAft>
                        <a:buFontTx/>
                        <a:buNone/>
                      </a:pPr>
                      <a:r>
                        <a:rPr lang="en-US" sz="1000" b="0" i="0" u="none" strike="noStrike" kern="1200" cap="none" spc="0" normalizeH="0" baseline="0">
                          <a:solidFill>
                            <a:schemeClr val="tx1"/>
                          </a:solidFill>
                          <a:effectLst/>
                          <a:latin typeface="+mj-lt"/>
                          <a:ea typeface="+mn-ea"/>
                          <a:cs typeface="+mn-cs"/>
                          <a:sym typeface=""/>
                        </a:rPr>
                        <a:t>Plan team events</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latinLnBrk="0" hangingPunct="1">
                        <a:lnSpc>
                          <a:spcPct val="100000"/>
                        </a:lnSpc>
                        <a:spcBef>
                          <a:spcPts val="0"/>
                        </a:spcBef>
                        <a:spcAft>
                          <a:spcPts val="600"/>
                        </a:spcAft>
                        <a:buFontTx/>
                        <a:buNone/>
                      </a:pPr>
                      <a:r>
                        <a:rPr lang="en-US" sz="1000" b="0" i="0" u="none" strike="noStrike" kern="1200" cap="none" spc="0" normalizeH="0" baseline="0">
                          <a:solidFill>
                            <a:schemeClr val="tx1"/>
                          </a:solidFill>
                          <a:effectLst/>
                          <a:latin typeface="+mn-lt"/>
                          <a:ea typeface="+mn-ea"/>
                          <a:cs typeface="Segoe Sans Display" pitchFamily="2" charset="0"/>
                          <a:sym typeface=""/>
                        </a:rPr>
                        <a:t>Start a plan for your next team offsite in the Microsoft 365 Copilot app, then start a group chat with members of your team; everyone can </a:t>
                      </a:r>
                      <a:r>
                        <a:rPr lang="en-US" sz="1000" b="0" i="0" u="none" strike="noStrike" kern="1200" cap="none" spc="0" normalizeH="0" baseline="0">
                          <a:solidFill>
                            <a:srgbClr val="00518E"/>
                          </a:solidFill>
                          <a:effectLst/>
                          <a:latin typeface="+mn-lt"/>
                          <a:ea typeface="+mn-ea"/>
                          <a:cs typeface="Segoe Sans Display" pitchFamily="2" charset="0"/>
                          <a:sym typeface=""/>
                        </a:rPr>
                        <a:t>@Copilot</a:t>
                      </a:r>
                      <a:r>
                        <a:rPr lang="en-US" sz="1000" b="0" i="0" u="none" strike="noStrike" kern="1200" cap="none" spc="0" normalizeH="0" baseline="0">
                          <a:solidFill>
                            <a:srgbClr val="0078D4"/>
                          </a:solidFill>
                          <a:effectLst/>
                          <a:latin typeface="+mn-lt"/>
                          <a:ea typeface="+mn-ea"/>
                          <a:cs typeface="Segoe Sans Display" pitchFamily="2" charset="0"/>
                          <a:sym typeface=""/>
                        </a:rPr>
                        <a:t> </a:t>
                      </a:r>
                      <a:r>
                        <a:rPr lang="en-US" sz="1000" b="0" i="0" u="none" strike="noStrike" kern="1200" cap="none" spc="0" normalizeH="0" baseline="0">
                          <a:solidFill>
                            <a:schemeClr val="tx1"/>
                          </a:solidFill>
                          <a:effectLst/>
                          <a:latin typeface="+mn-lt"/>
                          <a:ea typeface="+mn-ea"/>
                          <a:cs typeface="Segoe Sans Display" pitchFamily="2" charset="0"/>
                          <a:sym typeface=""/>
                        </a:rPr>
                        <a:t>to suggest different agenda topics and organize logistics.</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1177202723"/>
                  </a:ext>
                </a:extLst>
              </a:tr>
              <a:tr h="0">
                <a:tc>
                  <a:txBody>
                    <a:bodyPr/>
                    <a:lstStyle/>
                    <a:p>
                      <a:pPr marL="0" marR="0" lvl="0" indent="0" algn="l" defTabSz="524695" rtl="0" eaLnBrk="1" fontAlgn="auto" latinLnBrk="0" hangingPunct="1">
                        <a:lnSpc>
                          <a:spcPct val="100000"/>
                        </a:lnSpc>
                        <a:spcBef>
                          <a:spcPts val="0"/>
                        </a:spcBef>
                        <a:spcAft>
                          <a:spcPts val="600"/>
                        </a:spcAft>
                        <a:buFontTx/>
                        <a:buNone/>
                      </a:pPr>
                      <a:r>
                        <a:rPr lang="en-US" sz="1000" b="0" i="0" u="none" strike="noStrike" kern="1200" cap="none" spc="0" normalizeH="0" baseline="0">
                          <a:solidFill>
                            <a:schemeClr val="tx1"/>
                          </a:solidFill>
                          <a:effectLst/>
                          <a:latin typeface="+mj-lt"/>
                          <a:ea typeface="+mn-ea"/>
                          <a:cs typeface="+mn-cs"/>
                          <a:sym typeface=""/>
                        </a:rPr>
                        <a:t>Explore new market opportunities</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FFFFFF">
                        <a:lumMod val="100000"/>
                      </a:srgbClr>
                    </a:solidFill>
                  </a:tcPr>
                </a:tc>
                <a:tc>
                  <a:txBody>
                    <a:bodyPr/>
                    <a:lstStyle/>
                    <a:p>
                      <a:pPr marL="0" marR="0" lvl="0" indent="0" algn="l" defTabSz="524695" rtl="0" eaLnBrk="1" fontAlgn="auto" latinLnBrk="0" hangingPunct="1">
                        <a:lnSpc>
                          <a:spcPct val="100000"/>
                        </a:lnSpc>
                        <a:spcBef>
                          <a:spcPts val="0"/>
                        </a:spcBef>
                        <a:spcAft>
                          <a:spcPts val="600"/>
                        </a:spcAft>
                        <a:buFontTx/>
                        <a:buNone/>
                      </a:pPr>
                      <a:r>
                        <a:rPr lang="en-US" sz="1000" b="0" i="0" u="none" strike="noStrike" kern="1200" cap="none" spc="0" normalizeH="0" baseline="0">
                          <a:solidFill>
                            <a:schemeClr val="tx1"/>
                          </a:solidFill>
                          <a:effectLst/>
                          <a:latin typeface="+mn-lt"/>
                          <a:ea typeface="+mn-ea"/>
                          <a:cs typeface="Segoe Sans Display" pitchFamily="2" charset="0"/>
                          <a:sym typeface=""/>
                        </a:rPr>
                        <a:t>Use Copilot to explore a new market opportunity, then start a group chat with Finance, Sales, and Product teams; </a:t>
                      </a:r>
                      <a:r>
                        <a:rPr lang="en-US" sz="1000" b="0" i="0" u="none" strike="noStrike" kern="1200" cap="none" spc="0" normalizeH="0" baseline="0">
                          <a:solidFill>
                            <a:srgbClr val="00518E"/>
                          </a:solidFill>
                          <a:effectLst/>
                          <a:latin typeface="+mn-lt"/>
                          <a:ea typeface="+mn-ea"/>
                          <a:cs typeface="Segoe Sans Display" pitchFamily="2" charset="0"/>
                          <a:sym typeface=""/>
                        </a:rPr>
                        <a:t>@Copilot</a:t>
                      </a:r>
                      <a:r>
                        <a:rPr lang="en-US" sz="1000" b="0" i="0" u="none" strike="noStrike" kern="1200" cap="none" spc="0" normalizeH="0" baseline="0">
                          <a:solidFill>
                            <a:srgbClr val="0078D4"/>
                          </a:solidFill>
                          <a:effectLst/>
                          <a:latin typeface="+mn-lt"/>
                          <a:ea typeface="+mn-ea"/>
                          <a:cs typeface="Segoe Sans Display" pitchFamily="2" charset="0"/>
                          <a:sym typeface=""/>
                        </a:rPr>
                        <a:t> </a:t>
                      </a:r>
                      <a:r>
                        <a:rPr lang="en-US" sz="1000" b="0" i="0" u="none" strike="noStrike" kern="1200" cap="none" spc="0" normalizeH="0" baseline="0">
                          <a:solidFill>
                            <a:schemeClr val="tx1"/>
                          </a:solidFill>
                          <a:effectLst/>
                          <a:latin typeface="+mn-lt"/>
                          <a:ea typeface="+mn-ea"/>
                          <a:cs typeface="Segoe Sans Display" pitchFamily="2" charset="0"/>
                          <a:sym typeface=""/>
                        </a:rPr>
                        <a:t>to add data points, explore product comparisons, outline pricing benchmarks, and build the business case together.</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FFFFFF">
                        <a:lumMod val="100000"/>
                      </a:srgbClr>
                    </a:solidFill>
                  </a:tcPr>
                </a:tc>
                <a:extLst>
                  <a:ext uri="{0D108BD9-81ED-4DB2-BD59-A6C34878D82A}">
                    <a16:rowId xmlns:a16="http://schemas.microsoft.com/office/drawing/2014/main" val="251738935"/>
                  </a:ext>
                </a:extLst>
              </a:tr>
            </a:tbl>
          </a:graphicData>
        </a:graphic>
      </p:graphicFrame>
      <p:sp>
        <p:nvSpPr>
          <p:cNvPr id="5" name="TextBox 4">
            <a:extLst>
              <a:ext uri="{FF2B5EF4-FFF2-40B4-BE49-F238E27FC236}">
                <a16:creationId xmlns:a16="http://schemas.microsoft.com/office/drawing/2014/main" id="{56E2DF95-79F6-40A3-A4FF-205FE9AACC28}"/>
              </a:ext>
            </a:extLst>
          </p:cNvPr>
          <p:cNvSpPr txBox="1"/>
          <p:nvPr/>
        </p:nvSpPr>
        <p:spPr>
          <a:xfrm>
            <a:off x="444500" y="4820720"/>
            <a:ext cx="2709645" cy="338328"/>
          </a:xfrm>
          <a:prstGeom prst="roundRect">
            <a:avLst>
              <a:gd name="adj" fmla="val 50000"/>
            </a:avLst>
          </a:prstGeom>
          <a:gradFill>
            <a:gsLst>
              <a:gs pos="100000">
                <a:srgbClr val="0078D4"/>
              </a:gs>
              <a:gs pos="0">
                <a:srgbClr val="C03BC4"/>
              </a:gs>
            </a:gsLst>
            <a:lin ang="10800000" scaled="1"/>
          </a:gradFill>
          <a:effectLst/>
        </p:spPr>
        <p:txBody>
          <a:bodyPr vert="horz" wrap="none" lIns="91440" tIns="45720" rIns="91440" bIns="45720" rtlCol="0" anchor="ctr" anchorCtr="0">
            <a:spAutoFit/>
          </a:bodyPr>
          <a:lstStyle>
            <a:defPPr>
              <a:defRPr lang="en-US"/>
            </a:defPPr>
            <a:lvl1pPr marR="0" lvl="0" indent="0" defTabSz="524695" fontAlgn="auto">
              <a:spcBef>
                <a:spcPts val="0"/>
              </a:spcBef>
              <a:spcAft>
                <a:spcPts val="0"/>
              </a:spcAft>
              <a:buClrTx/>
              <a:buSzTx/>
              <a:buFontTx/>
              <a:buNone/>
              <a:tabLst/>
              <a:defRPr kumimoji="0" sz="1400" b="0" i="0" u="none" strike="noStrike" cap="none" normalizeH="0" baseline="0">
                <a:ln>
                  <a:noFill/>
                </a:ln>
                <a:solidFill>
                  <a:srgbClr val="FFFFFF"/>
                </a:solidFill>
                <a:effectLst/>
                <a:uLnTx/>
                <a:uFillTx/>
                <a:latin typeface="+mj-lt"/>
              </a:defRPr>
            </a:lvl1pPr>
          </a:lstStyle>
          <a:p>
            <a:r>
              <a:rPr lang="en-US"/>
              <a:t>Using Microsoft Teams Agents</a:t>
            </a:r>
          </a:p>
        </p:txBody>
      </p:sp>
      <p:sp>
        <p:nvSpPr>
          <p:cNvPr id="56" name="TextBox 55">
            <a:extLst>
              <a:ext uri="{FF2B5EF4-FFF2-40B4-BE49-F238E27FC236}">
                <a16:creationId xmlns:a16="http://schemas.microsoft.com/office/drawing/2014/main" id="{24425740-C126-9BB3-892B-E9D8E7CBCF0B}"/>
              </a:ext>
            </a:extLst>
          </p:cNvPr>
          <p:cNvSpPr txBox="1">
            <a:spLocks/>
          </p:cNvSpPr>
          <p:nvPr/>
        </p:nvSpPr>
        <p:spPr>
          <a:xfrm>
            <a:off x="444500" y="5322801"/>
            <a:ext cx="4824186" cy="1015663"/>
          </a:xfrm>
          <a:prstGeom prst="rect">
            <a:avLst/>
          </a:prstGeom>
          <a:noFill/>
        </p:spPr>
        <p:txBody>
          <a:bodyPr wrap="square" lIns="0" tIns="0" rIns="0" bIns="0" anchor="t">
            <a:spAutoFit/>
          </a:bodyPr>
          <a:lstStyle/>
          <a:p>
            <a:pPr marL="228600" marR="0" lvl="0" algn="l" defTabSz="1018824" rtl="0" eaLnBrk="1" fontAlgn="auto" latinLnBrk="0" hangingPunct="1">
              <a:spcAft>
                <a:spcPts val="300"/>
              </a:spcAft>
              <a:buClrTx/>
              <a:buSzTx/>
              <a:buFontTx/>
              <a:buNone/>
              <a:tabLst/>
              <a:defRPr/>
            </a:pPr>
            <a:r>
              <a:rPr kumimoji="0" lang="en-US" sz="1100" b="0" i="0" u="none" strike="noStrike" kern="1200" cap="none" normalizeH="0" baseline="0" noProof="0">
                <a:ln>
                  <a:noFill/>
                </a:ln>
                <a:effectLst/>
                <a:uLnTx/>
                <a:uFillTx/>
                <a:latin typeface="+mj-lt"/>
                <a:ea typeface="+mn-ea"/>
                <a:cs typeface="+mn-cs"/>
              </a:rPr>
              <a:t>Use </a:t>
            </a:r>
            <a:r>
              <a:rPr kumimoji="0" lang="en-US" sz="1100" b="0" i="0" u="none" strike="noStrike" kern="1200" cap="none" normalizeH="0" baseline="0" noProof="0">
                <a:ln>
                  <a:noFill/>
                </a:ln>
                <a:solidFill>
                  <a:srgbClr val="00518E"/>
                </a:solidFill>
                <a:effectLst/>
                <a:uLnTx/>
                <a:uFillTx/>
                <a:latin typeface="+mj-lt"/>
                <a:ea typeface="+mn-ea"/>
                <a:cs typeface="+mn-cs"/>
                <a:hlinkClick r:id="rId12">
                  <a:extLst>
                    <a:ext uri="{A12FA001-AC4F-418D-AE19-62706E023703}">
                      <ahyp:hlinkClr xmlns:ahyp="http://schemas.microsoft.com/office/drawing/2018/hyperlinkcolor" val="tx"/>
                    </a:ext>
                  </a:extLst>
                </a:hlinkClick>
              </a:rPr>
              <a:t>Channel Agent</a:t>
            </a:r>
            <a:r>
              <a:rPr kumimoji="0" lang="en-US" sz="1100" b="0" i="0" u="none" strike="noStrike" kern="1200" cap="none" normalizeH="0" baseline="0" noProof="0">
                <a:ln>
                  <a:noFill/>
                </a:ln>
                <a:solidFill>
                  <a:srgbClr val="00518E"/>
                </a:solidFill>
                <a:effectLst/>
                <a:uLnTx/>
                <a:uFillTx/>
                <a:latin typeface="+mj-lt"/>
                <a:ea typeface="+mn-ea"/>
                <a:cs typeface="+mn-cs"/>
              </a:rPr>
              <a:t> </a:t>
            </a:r>
            <a:r>
              <a:rPr kumimoji="0" lang="en-US" sz="1100" b="0" i="0" u="none" strike="noStrike" kern="1200" cap="none" normalizeH="0" baseline="0" noProof="0">
                <a:ln>
                  <a:noFill/>
                </a:ln>
                <a:effectLst/>
                <a:uLnTx/>
                <a:uFillTx/>
                <a:latin typeface="+mj-lt"/>
                <a:ea typeface="+mn-ea"/>
                <a:cs typeface="+mn-cs"/>
              </a:rPr>
              <a:t>when your team needs to…</a:t>
            </a:r>
          </a:p>
          <a:p>
            <a:pPr marL="406400" marR="0" lvl="0" indent="-104775" algn="l" defTabSz="1018824" rtl="0" eaLnBrk="1" fontAlgn="auto" latinLnBrk="0" hangingPunct="1">
              <a:spcAft>
                <a:spcPts val="300"/>
              </a:spcAft>
              <a:buClrTx/>
              <a:buSzTx/>
              <a:buFont typeface="Arial" panose="020B0604020202020204" pitchFamily="34" charset="0"/>
              <a:buChar char="•"/>
              <a:tabLst/>
              <a:defRPr/>
            </a:pPr>
            <a:r>
              <a:rPr kumimoji="0" lang="en-US" sz="900" b="0" i="0" u="none" strike="noStrike" kern="1200" cap="none" normalizeH="0" baseline="0" noProof="0">
                <a:ln>
                  <a:noFill/>
                </a:ln>
                <a:effectLst/>
                <a:uLnTx/>
                <a:uFillTx/>
                <a:ea typeface="+mn-ea"/>
                <a:cs typeface="+mn-cs"/>
              </a:rPr>
              <a:t>Run a project with lots of moving parts or turn ongoing conversation into </a:t>
            </a:r>
            <a:br>
              <a:rPr kumimoji="0" lang="en-US" sz="900" b="0" i="0" u="none" strike="noStrike" kern="1200" cap="none" normalizeH="0" baseline="0" noProof="0">
                <a:ln>
                  <a:noFill/>
                </a:ln>
                <a:effectLst/>
                <a:uLnTx/>
                <a:uFillTx/>
                <a:ea typeface="+mn-ea"/>
                <a:cs typeface="+mn-cs"/>
              </a:rPr>
            </a:br>
            <a:r>
              <a:rPr kumimoji="0" lang="en-US" sz="900" b="0" i="0" u="none" strike="noStrike" kern="1200" cap="none" normalizeH="0" baseline="0" noProof="0">
                <a:ln>
                  <a:noFill/>
                </a:ln>
                <a:effectLst/>
                <a:uLnTx/>
                <a:uFillTx/>
                <a:ea typeface="+mn-ea"/>
                <a:cs typeface="+mn-cs"/>
              </a:rPr>
              <a:t>structured action</a:t>
            </a:r>
          </a:p>
          <a:p>
            <a:pPr marL="406400" marR="0" lvl="0" indent="-104775" algn="l" defTabSz="1018824" rtl="0" eaLnBrk="1" fontAlgn="auto" latinLnBrk="0" hangingPunct="1">
              <a:spcAft>
                <a:spcPts val="300"/>
              </a:spcAft>
              <a:buClrTx/>
              <a:buSzTx/>
              <a:buFont typeface="Arial" panose="020B0604020202020204" pitchFamily="34" charset="0"/>
              <a:buChar char="•"/>
              <a:tabLst/>
              <a:defRPr/>
            </a:pPr>
            <a:r>
              <a:rPr kumimoji="0" lang="en-US" sz="900" b="0" i="0" u="none" strike="noStrike" kern="1200" cap="none" normalizeH="0" baseline="0" noProof="0">
                <a:ln>
                  <a:noFill/>
                </a:ln>
                <a:effectLst/>
                <a:uLnTx/>
                <a:uFillTx/>
                <a:ea typeface="+mn-ea"/>
                <a:cs typeface="+mn-cs"/>
              </a:rPr>
              <a:t>Keep track of decisions, deadlines, and responsibilities </a:t>
            </a:r>
          </a:p>
          <a:p>
            <a:pPr marL="406400" marR="0" lvl="0" indent="-104775" algn="l" defTabSz="1018824" rtl="0" eaLnBrk="1" fontAlgn="auto" latinLnBrk="0" hangingPunct="1">
              <a:spcAft>
                <a:spcPts val="300"/>
              </a:spcAft>
              <a:buClrTx/>
              <a:buSzTx/>
              <a:buFont typeface="Arial" panose="020B0604020202020204" pitchFamily="34" charset="0"/>
              <a:buChar char="•"/>
              <a:tabLst/>
              <a:defRPr/>
            </a:pPr>
            <a:r>
              <a:rPr kumimoji="0" lang="en-US" sz="900" b="0" i="0" u="none" strike="noStrike" kern="1200" cap="none" normalizeH="0" baseline="0" noProof="0">
                <a:ln>
                  <a:noFill/>
                </a:ln>
                <a:effectLst/>
                <a:uLnTx/>
                <a:uFillTx/>
                <a:ea typeface="+mn-ea"/>
                <a:cs typeface="+mn-cs"/>
              </a:rPr>
              <a:t>Reduce the time spent writing reports or updates</a:t>
            </a:r>
          </a:p>
          <a:p>
            <a:pPr marL="406400" marR="0" lvl="0" indent="-104775" algn="l" defTabSz="1018824" rtl="0" eaLnBrk="1" fontAlgn="auto" latinLnBrk="0" hangingPunct="1">
              <a:spcAft>
                <a:spcPts val="300"/>
              </a:spcAft>
              <a:buClrTx/>
              <a:buSzTx/>
              <a:buFont typeface="Arial" panose="020B0604020202020204" pitchFamily="34" charset="0"/>
              <a:buChar char="•"/>
              <a:tabLst/>
              <a:defRPr/>
            </a:pPr>
            <a:r>
              <a:rPr kumimoji="0" lang="en-US" sz="900" b="0" i="0" u="none" strike="noStrike" kern="1200" cap="none" normalizeH="0" baseline="0" noProof="0">
                <a:ln>
                  <a:noFill/>
                </a:ln>
                <a:effectLst/>
                <a:uLnTx/>
                <a:uFillTx/>
                <a:ea typeface="+mn-ea"/>
                <a:cs typeface="+mn-cs"/>
              </a:rPr>
              <a:t>Ensure continuity when teammates join late or miss meetings</a:t>
            </a:r>
          </a:p>
        </p:txBody>
      </p:sp>
      <p:pic>
        <p:nvPicPr>
          <p:cNvPr id="34" name="Online Media 25" title="Agents in Teams">
            <a:hlinkClick r:id="" action="ppaction://media"/>
            <a:extLst>
              <a:ext uri="{FF2B5EF4-FFF2-40B4-BE49-F238E27FC236}">
                <a16:creationId xmlns:a16="http://schemas.microsoft.com/office/drawing/2014/main" id="{D253FEDA-7131-9F95-A65A-358B869CA98C}"/>
              </a:ext>
            </a:extLst>
          </p:cNvPr>
          <p:cNvPicPr>
            <a:picLocks noRot="1"/>
          </p:cNvPicPr>
          <p:nvPr>
            <a:videoFile r:link="rId1"/>
          </p:nvPr>
        </p:nvPicPr>
        <p:blipFill rotWithShape="1">
          <a:blip r:embed="rId13"/>
          <a:srcRect l="191" r="191"/>
          <a:stretch>
            <a:fillRect/>
          </a:stretch>
        </p:blipFill>
        <p:spPr>
          <a:xfrm>
            <a:off x="5470992" y="5239479"/>
            <a:ext cx="1841731" cy="1043808"/>
          </a:xfrm>
          <a:prstGeom prst="rect">
            <a:avLst/>
          </a:prstGeom>
        </p:spPr>
      </p:pic>
      <p:sp>
        <p:nvSpPr>
          <p:cNvPr id="38" name="TextBox 37">
            <a:extLst>
              <a:ext uri="{FF2B5EF4-FFF2-40B4-BE49-F238E27FC236}">
                <a16:creationId xmlns:a16="http://schemas.microsoft.com/office/drawing/2014/main" id="{DE7FFC03-B37D-0DF0-EC0A-2E1B542926DA}"/>
              </a:ext>
            </a:extLst>
          </p:cNvPr>
          <p:cNvSpPr txBox="1">
            <a:spLocks/>
          </p:cNvSpPr>
          <p:nvPr/>
        </p:nvSpPr>
        <p:spPr>
          <a:xfrm>
            <a:off x="444500" y="6546149"/>
            <a:ext cx="4734682" cy="877163"/>
          </a:xfrm>
          <a:prstGeom prst="rect">
            <a:avLst/>
          </a:prstGeom>
          <a:noFill/>
          <a:ln>
            <a:noFill/>
          </a:ln>
          <a:effectLst/>
        </p:spPr>
        <p:txBody>
          <a:bodyPr wrap="square" lIns="0" tIns="0" rIns="0" bIns="0" anchor="t">
            <a:spAutoFit/>
          </a:bodyPr>
          <a:lstStyle/>
          <a:p>
            <a:pPr marL="228600" marR="0" lvl="0" algn="l" defTabSz="1018824" rtl="0" eaLnBrk="1" fontAlgn="auto" latinLnBrk="0" hangingPunct="1">
              <a:spcAft>
                <a:spcPts val="300"/>
              </a:spcAft>
              <a:buClrTx/>
              <a:buSzTx/>
              <a:buFontTx/>
              <a:buNone/>
              <a:tabLst/>
              <a:defRPr/>
            </a:pPr>
            <a:r>
              <a:rPr kumimoji="0" lang="en-US" sz="1100" b="0" i="0" u="none" strike="noStrike" kern="1200" cap="none" normalizeH="0" baseline="0" noProof="0">
                <a:ln>
                  <a:noFill/>
                </a:ln>
                <a:effectLst/>
                <a:uLnTx/>
                <a:uFillTx/>
                <a:latin typeface="Segoe Sans Display Semibold"/>
                <a:ea typeface="+mn-ea"/>
                <a:cs typeface="+mn-cs"/>
              </a:rPr>
              <a:t>Use </a:t>
            </a:r>
            <a:r>
              <a:rPr kumimoji="0" lang="en-US" sz="1100" b="0" i="0" u="none" strike="noStrike" kern="1200" cap="none" normalizeH="0" baseline="0" noProof="0">
                <a:ln>
                  <a:noFill/>
                </a:ln>
                <a:solidFill>
                  <a:srgbClr val="00518E"/>
                </a:solidFill>
                <a:effectLst/>
                <a:uLnTx/>
                <a:uFillTx/>
                <a:latin typeface="Segoe Sans Display Semibold"/>
                <a:ea typeface="+mn-ea"/>
                <a:cs typeface="+mn-cs"/>
                <a:hlinkClick r:id="rId14">
                  <a:extLst>
                    <a:ext uri="{A12FA001-AC4F-418D-AE19-62706E023703}">
                      <ahyp:hlinkClr xmlns:ahyp="http://schemas.microsoft.com/office/drawing/2018/hyperlinkcolor" val="tx"/>
                    </a:ext>
                  </a:extLst>
                </a:hlinkClick>
              </a:rPr>
              <a:t>Facilitator agent</a:t>
            </a:r>
            <a:r>
              <a:rPr kumimoji="0" lang="en-US" sz="1100" b="0" i="0" u="none" strike="noStrike" kern="1200" cap="none" normalizeH="0" baseline="0" noProof="0">
                <a:ln>
                  <a:noFill/>
                </a:ln>
                <a:solidFill>
                  <a:srgbClr val="00518E"/>
                </a:solidFill>
                <a:effectLst/>
                <a:uLnTx/>
                <a:uFillTx/>
                <a:latin typeface="Segoe Sans Display Semibold"/>
                <a:ea typeface="+mn-ea"/>
                <a:cs typeface="+mn-cs"/>
              </a:rPr>
              <a:t> </a:t>
            </a:r>
            <a:r>
              <a:rPr kumimoji="0" lang="en-US" sz="1100" b="0" i="0" u="none" strike="noStrike" kern="1200" cap="none" normalizeH="0" baseline="0" noProof="0">
                <a:ln>
                  <a:noFill/>
                </a:ln>
                <a:effectLst/>
                <a:uLnTx/>
                <a:uFillTx/>
                <a:latin typeface="Segoe Sans Display Semibold"/>
                <a:ea typeface="+mn-ea"/>
                <a:cs typeface="+mn-cs"/>
              </a:rPr>
              <a:t>to:</a:t>
            </a:r>
          </a:p>
          <a:p>
            <a:pPr marL="406400" indent="-104775">
              <a:spcAft>
                <a:spcPts val="300"/>
              </a:spcAft>
              <a:buFont typeface="Arial" panose="020B0604020202020204" pitchFamily="34" charset="0"/>
              <a:buChar char="•"/>
              <a:defRPr/>
            </a:pPr>
            <a:r>
              <a:rPr lang="en-US" sz="900"/>
              <a:t>Keep meetings structured and on time</a:t>
            </a:r>
          </a:p>
          <a:p>
            <a:pPr marL="406400" indent="-104775">
              <a:spcAft>
                <a:spcPts val="300"/>
              </a:spcAft>
              <a:buFont typeface="Arial" panose="020B0604020202020204" pitchFamily="34" charset="0"/>
              <a:buChar char="•"/>
              <a:defRPr/>
            </a:pPr>
            <a:r>
              <a:rPr lang="en-US" sz="900"/>
              <a:t>Support hybrid teams who need shared visibility</a:t>
            </a:r>
          </a:p>
          <a:p>
            <a:pPr marL="406400" indent="-104775">
              <a:spcAft>
                <a:spcPts val="300"/>
              </a:spcAft>
              <a:buFont typeface="Arial" panose="020B0604020202020204" pitchFamily="34" charset="0"/>
              <a:buChar char="•"/>
              <a:defRPr/>
            </a:pPr>
            <a:r>
              <a:rPr lang="en-US" sz="900"/>
              <a:t>Give late joiners or absentees a quick way to catch up</a:t>
            </a:r>
          </a:p>
          <a:p>
            <a:pPr marL="406400" indent="-104775">
              <a:spcAft>
                <a:spcPts val="300"/>
              </a:spcAft>
              <a:buFont typeface="Arial" panose="020B0604020202020204" pitchFamily="34" charset="0"/>
              <a:buChar char="•"/>
              <a:defRPr/>
            </a:pPr>
            <a:r>
              <a:rPr lang="en-US" sz="900"/>
              <a:t>Turn conversations into action — tasks, docs, summaries</a:t>
            </a:r>
          </a:p>
        </p:txBody>
      </p:sp>
      <p:pic>
        <p:nvPicPr>
          <p:cNvPr id="39" name="Picture 38" descr="Screen shot of a Teams video call, with a sidebar of Facilitator taking notes and capturing action items.">
            <a:extLst>
              <a:ext uri="{FF2B5EF4-FFF2-40B4-BE49-F238E27FC236}">
                <a16:creationId xmlns:a16="http://schemas.microsoft.com/office/drawing/2014/main" id="{1920375D-D136-D268-6DA8-669BA7247862}"/>
              </a:ext>
            </a:extLst>
          </p:cNvPr>
          <p:cNvPicPr>
            <a:picLocks/>
          </p:cNvPicPr>
          <p:nvPr/>
        </p:nvPicPr>
        <p:blipFill rotWithShape="1">
          <a:blip r:embed="rId15"/>
          <a:srcRect t="-2718" b="-2718"/>
          <a:stretch>
            <a:fillRect/>
          </a:stretch>
        </p:blipFill>
        <p:spPr>
          <a:xfrm>
            <a:off x="5470992" y="6462828"/>
            <a:ext cx="1841731" cy="1043808"/>
          </a:xfrm>
          <a:prstGeom prst="rect">
            <a:avLst/>
          </a:prstGeom>
          <a:solidFill>
            <a:srgbClr val="FFFFFF"/>
          </a:solidFill>
          <a:effectLst/>
        </p:spPr>
      </p:pic>
      <p:sp>
        <p:nvSpPr>
          <p:cNvPr id="98" name="TextBox 97">
            <a:extLst>
              <a:ext uri="{FF2B5EF4-FFF2-40B4-BE49-F238E27FC236}">
                <a16:creationId xmlns:a16="http://schemas.microsoft.com/office/drawing/2014/main" id="{0648BE49-8953-EF28-4774-CAA74A2C254F}"/>
              </a:ext>
            </a:extLst>
          </p:cNvPr>
          <p:cNvSpPr txBox="1"/>
          <p:nvPr/>
        </p:nvSpPr>
        <p:spPr>
          <a:xfrm>
            <a:off x="444500" y="7714064"/>
            <a:ext cx="6889750" cy="186590"/>
          </a:xfrm>
          <a:prstGeom prst="rect">
            <a:avLst/>
          </a:prstGeom>
        </p:spPr>
        <p:txBody>
          <a:bodyPr vert="horz" wrap="square" lIns="0" tIns="0" rIns="0" bIns="0" rtlCol="0" anchor="t">
            <a:spAutoFit/>
          </a:bodyPr>
          <a:lstStyle>
            <a:defPPr>
              <a:defRPr lang="en-US"/>
            </a:defPPr>
            <a:lvl1pPr indent="0">
              <a:lnSpc>
                <a:spcPts val="1600"/>
              </a:lnSpc>
              <a:spcBef>
                <a:spcPts val="0"/>
              </a:spcBef>
              <a:buFont typeface="Arial" panose="020B0604020202020204" pitchFamily="34" charset="0"/>
              <a:buNone/>
              <a:tabLst>
                <a:tab pos="4060825" algn="l"/>
              </a:tabLst>
              <a:defRPr sz="1200"/>
            </a:lvl1pPr>
            <a:lvl2pPr marL="582930" indent="-194310" defTabSz="777240">
              <a:lnSpc>
                <a:spcPct val="90000"/>
              </a:lnSpc>
              <a:spcBef>
                <a:spcPts val="425"/>
              </a:spcBef>
              <a:buFont typeface="Arial" panose="020B0604020202020204" pitchFamily="34" charset="0"/>
              <a:buChar char="•"/>
              <a:defRPr sz="2040">
                <a:latin typeface="Segoe Pro Display" panose="020B0502040504020203" pitchFamily="34" charset="0"/>
                <a:cs typeface="Segoe Sans Display" pitchFamily="2" charset="0"/>
              </a:defRPr>
            </a:lvl2pPr>
            <a:lvl3pPr marL="971550" indent="-194310" defTabSz="777240">
              <a:lnSpc>
                <a:spcPct val="90000"/>
              </a:lnSpc>
              <a:spcBef>
                <a:spcPts val="425"/>
              </a:spcBef>
              <a:buFont typeface="Arial" panose="020B0604020202020204" pitchFamily="34" charset="0"/>
              <a:buChar char="•"/>
              <a:defRPr sz="1700">
                <a:latin typeface="Segoe Pro Display" panose="020B0502040504020203" pitchFamily="34" charset="0"/>
                <a:cs typeface="Segoe Sans Display" pitchFamily="2" charset="0"/>
              </a:defRPr>
            </a:lvl3pPr>
            <a:lvl4pPr marL="1360170" indent="-194310" defTabSz="777240">
              <a:lnSpc>
                <a:spcPct val="90000"/>
              </a:lnSpc>
              <a:spcBef>
                <a:spcPts val="425"/>
              </a:spcBef>
              <a:buFont typeface="Arial" panose="020B0604020202020204" pitchFamily="34" charset="0"/>
              <a:buChar char="•"/>
              <a:defRPr sz="1530">
                <a:latin typeface="Segoe Pro Display" panose="020B0502040504020203" pitchFamily="34" charset="0"/>
                <a:cs typeface="Segoe Sans Display" pitchFamily="2" charset="0"/>
              </a:defRPr>
            </a:lvl4pPr>
            <a:lvl5pPr marL="1748790" indent="-194310" defTabSz="777240">
              <a:lnSpc>
                <a:spcPct val="90000"/>
              </a:lnSpc>
              <a:spcBef>
                <a:spcPts val="425"/>
              </a:spcBef>
              <a:buFont typeface="Arial" panose="020B0604020202020204" pitchFamily="34" charset="0"/>
              <a:buChar char="•"/>
              <a:defRPr sz="1530">
                <a:latin typeface="Segoe Pro Display" panose="020B0502040504020203" pitchFamily="34" charset="0"/>
                <a:cs typeface="Segoe Sans Display" pitchFamily="2" charset="0"/>
              </a:defRPr>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pPr>
              <a:defRPr/>
            </a:pPr>
            <a:r>
              <a:rPr lang="en-US" sz="1100">
                <a:latin typeface="+mj-lt"/>
                <a:cs typeface="Segoe Sans Display" pitchFamily="2" charset="0"/>
              </a:rPr>
              <a:t>Try the following prompts to see how it can work for you:</a:t>
            </a:r>
          </a:p>
        </p:txBody>
      </p:sp>
      <p:graphicFrame>
        <p:nvGraphicFramePr>
          <p:cNvPr id="42" name="Table 41">
            <a:extLst>
              <a:ext uri="{FF2B5EF4-FFF2-40B4-BE49-F238E27FC236}">
                <a16:creationId xmlns:a16="http://schemas.microsoft.com/office/drawing/2014/main" id="{DF0D00F1-B2E7-27AE-7F9F-9A9965834D2B}"/>
              </a:ext>
            </a:extLst>
          </p:cNvPr>
          <p:cNvGraphicFramePr>
            <a:graphicFrameLocks noGrp="1"/>
          </p:cNvGraphicFramePr>
          <p:nvPr>
            <p:extLst>
              <p:ext uri="{D42A27DB-BD31-4B8C-83A1-F6EECF244321}">
                <p14:modId xmlns:p14="http://schemas.microsoft.com/office/powerpoint/2010/main" val="1081263296"/>
              </p:ext>
            </p:extLst>
          </p:nvPr>
        </p:nvGraphicFramePr>
        <p:xfrm>
          <a:off x="444500" y="7946840"/>
          <a:ext cx="6894576" cy="1258824"/>
        </p:xfrm>
        <a:graphic>
          <a:graphicData uri="http://schemas.openxmlformats.org/drawingml/2006/table">
            <a:tbl>
              <a:tblPr firstRow="1" bandRow="1">
                <a:effectLst>
                  <a:outerShdw blurRad="38100" algn="ctr" rotWithShape="0">
                    <a:prstClr val="black">
                      <a:alpha val="8000"/>
                    </a:prstClr>
                  </a:outerShdw>
                </a:effectLst>
                <a:tableStyleId>{5C22544A-7EE6-4342-B048-85BDC9FD1C3A}</a:tableStyleId>
              </a:tblPr>
              <a:tblGrid>
                <a:gridCol w="1280160">
                  <a:extLst>
                    <a:ext uri="{9D8B030D-6E8A-4147-A177-3AD203B41FA5}">
                      <a16:colId xmlns:a16="http://schemas.microsoft.com/office/drawing/2014/main" val="4007198853"/>
                    </a:ext>
                  </a:extLst>
                </a:gridCol>
                <a:gridCol w="5614416">
                  <a:extLst>
                    <a:ext uri="{9D8B030D-6E8A-4147-A177-3AD203B41FA5}">
                      <a16:colId xmlns:a16="http://schemas.microsoft.com/office/drawing/2014/main" val="253032117"/>
                    </a:ext>
                  </a:extLst>
                </a:gridCol>
              </a:tblGrid>
              <a:tr h="0">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rPr>
                        <a:t>Scenario</a:t>
                      </a:r>
                    </a:p>
                  </a:txBody>
                  <a:tcPr marT="54864" marB="54864" anchor="ctr">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l" defTabSz="524695" rtl="0" eaLnBrk="1" fontAlgn="auto" latinLnBrk="0" hangingPunct="1">
                        <a:lnSpc>
                          <a:spcPct val="100000"/>
                        </a:lnSpc>
                        <a:spcBef>
                          <a:spcPts val="0"/>
                        </a:spcBef>
                        <a:spcAft>
                          <a:spcPts val="60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rPr>
                        <a:t>Prompt</a:t>
                      </a:r>
                    </a:p>
                  </a:txBody>
                  <a:tcPr marT="54864" marB="54864"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1632001782"/>
                  </a:ext>
                </a:extLst>
              </a:tr>
              <a:tr h="332424">
                <a:tc>
                  <a:txBody>
                    <a:bodyPr/>
                    <a:lstStyle/>
                    <a:p>
                      <a:pPr marL="0" marR="0">
                        <a:lnSpc>
                          <a:spcPct val="100000"/>
                        </a:lnSpc>
                        <a:spcAft>
                          <a:spcPts val="600"/>
                        </a:spcAft>
                        <a:buNone/>
                      </a:pPr>
                      <a:r>
                        <a:rPr lang="en-US" sz="1000" b="0" kern="100">
                          <a:solidFill>
                            <a:schemeClr val="tx1"/>
                          </a:solidFill>
                          <a:effectLst/>
                          <a:latin typeface="+mj-lt"/>
                          <a:ea typeface="SimSun"/>
                          <a:cs typeface="Segoe UI"/>
                        </a:rPr>
                        <a:t>Create status updates</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524695" rtl="0" eaLnBrk="1" fontAlgn="auto" latinLnBrk="0" hangingPunct="1">
                        <a:lnSpc>
                          <a:spcPct val="100000"/>
                        </a:lnSpc>
                        <a:spcBef>
                          <a:spcPts val="0"/>
                        </a:spcBef>
                        <a:spcAft>
                          <a:spcPts val="600"/>
                        </a:spcAft>
                        <a:buClrTx/>
                        <a:buSzTx/>
                        <a:buFontTx/>
                        <a:buNone/>
                        <a:tabLst/>
                        <a:defRPr/>
                      </a:pPr>
                      <a:r>
                        <a:rPr lang="en-US" sz="1000" b="0" i="0" kern="1200" spc="-20" baseline="0">
                          <a:solidFill>
                            <a:srgbClr val="00518E"/>
                          </a:solidFill>
                          <a:effectLst/>
                          <a:latin typeface="+mj-lt"/>
                          <a:ea typeface="+mn-ea"/>
                          <a:cs typeface="+mn-cs"/>
                        </a:rPr>
                        <a:t>@Channel agent</a:t>
                      </a:r>
                      <a:r>
                        <a:rPr lang="en-US" sz="1000" kern="1200" spc="-20" baseline="0">
                          <a:solidFill>
                            <a:schemeClr val="tx1"/>
                          </a:solidFill>
                          <a:latin typeface="+mn-lt"/>
                          <a:ea typeface="+mn-ea"/>
                          <a:cs typeface="+mn-cs"/>
                        </a:rPr>
                        <a:t> Create a status report on the latest updates. Include columns for status, this week’s focus, next steps, any help needed, and the due date.</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69532134"/>
                  </a:ext>
                </a:extLst>
              </a:tr>
              <a:tr h="332424">
                <a:tc>
                  <a:txBody>
                    <a:bodyPr/>
                    <a:lstStyle/>
                    <a:p>
                      <a:pPr marL="0" lvl="0">
                        <a:lnSpc>
                          <a:spcPct val="100000"/>
                        </a:lnSpc>
                        <a:spcAft>
                          <a:spcPts val="600"/>
                        </a:spcAft>
                        <a:buNone/>
                      </a:pPr>
                      <a:r>
                        <a:rPr lang="en-US" sz="1000" b="0" kern="100">
                          <a:solidFill>
                            <a:schemeClr val="tx1"/>
                          </a:solidFill>
                          <a:effectLst/>
                          <a:latin typeface="+mj-lt"/>
                          <a:ea typeface="SimSun"/>
                          <a:cs typeface="Segoe UI"/>
                        </a:rPr>
                        <a:t>Produce docs based on a meeting</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tc>
                  <a:txBody>
                    <a:bodyPr/>
                    <a:lstStyle/>
                    <a:p>
                      <a:pPr marL="0" lvl="0">
                        <a:lnSpc>
                          <a:spcPct val="100000"/>
                        </a:lnSpc>
                        <a:spcAft>
                          <a:spcPts val="600"/>
                        </a:spcAft>
                        <a:buNone/>
                      </a:pPr>
                      <a:r>
                        <a:rPr lang="en-US" sz="1000" b="0" i="0" kern="1200" spc="-20" baseline="0">
                          <a:solidFill>
                            <a:srgbClr val="00518E"/>
                          </a:solidFill>
                          <a:effectLst/>
                          <a:latin typeface="+mj-lt"/>
                          <a:ea typeface="+mn-ea"/>
                          <a:cs typeface="+mn-cs"/>
                        </a:rPr>
                        <a:t>@Facilitator </a:t>
                      </a:r>
                      <a:r>
                        <a:rPr lang="en-US" sz="1000" spc="-20" baseline="0">
                          <a:solidFill>
                            <a:schemeClr val="tx1"/>
                          </a:solidFill>
                          <a:latin typeface="+mn-lt"/>
                        </a:rPr>
                        <a:t>Generate a strategy document for our product in Word</a:t>
                      </a:r>
                      <a:endParaRPr lang="en-US" sz="1000" b="0" kern="100" spc="-20" baseline="0">
                        <a:solidFill>
                          <a:schemeClr val="tx1"/>
                        </a:solidFill>
                        <a:effectLst/>
                        <a:latin typeface="+mn-lt"/>
                        <a:ea typeface="SimSun"/>
                        <a:cs typeface="Segoe UI"/>
                      </a:endParaRP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0">
                      <a:noFill/>
                    </a:lnTlToBr>
                    <a:lnBlToTr w="0">
                      <a:noFill/>
                    </a:lnBlToTr>
                    <a:solidFill>
                      <a:srgbClr val="FFFFFF"/>
                    </a:solidFill>
                  </a:tcPr>
                </a:tc>
                <a:extLst>
                  <a:ext uri="{0D108BD9-81ED-4DB2-BD59-A6C34878D82A}">
                    <a16:rowId xmlns:a16="http://schemas.microsoft.com/office/drawing/2014/main" val="3690908269"/>
                  </a:ext>
                </a:extLst>
              </a:tr>
            </a:tbl>
          </a:graphicData>
        </a:graphic>
      </p:graphicFrame>
      <p:sp>
        <p:nvSpPr>
          <p:cNvPr id="46" name="TextBox 45">
            <a:extLst>
              <a:ext uri="{FF2B5EF4-FFF2-40B4-BE49-F238E27FC236}">
                <a16:creationId xmlns:a16="http://schemas.microsoft.com/office/drawing/2014/main" id="{DDF8CDD7-A089-4442-AC4D-F3AFA552EA9F}"/>
              </a:ext>
            </a:extLst>
          </p:cNvPr>
          <p:cNvSpPr txBox="1"/>
          <p:nvPr/>
        </p:nvSpPr>
        <p:spPr>
          <a:xfrm>
            <a:off x="444500" y="9320588"/>
            <a:ext cx="6889749" cy="123111"/>
          </a:xfrm>
          <a:prstGeom prst="rect">
            <a:avLst/>
          </a:prstGeom>
          <a:noFill/>
        </p:spPr>
        <p:txBody>
          <a:bodyPr wrap="square" lIns="0" tIns="0" rIns="0" bIns="0" anchor="b">
            <a:spAutoFit/>
          </a:bodyPr>
          <a:lstStyle/>
          <a:p>
            <a:pPr>
              <a:spcAft>
                <a:spcPts val="200"/>
              </a:spcAft>
              <a:defRPr/>
            </a:pPr>
            <a:r>
              <a:rPr lang="en-US" sz="800"/>
              <a:t>*Teams Mode for Microsoft 365 Copilot is available in public preview for Microsoft 365 Copilot licensed users on desktop, mobile, and web. </a:t>
            </a:r>
          </a:p>
        </p:txBody>
      </p:sp>
    </p:spTree>
    <p:extLst>
      <p:ext uri="{BB962C8B-B14F-4D97-AF65-F5344CB8AC3E}">
        <p14:creationId xmlns:p14="http://schemas.microsoft.com/office/powerpoint/2010/main" val="2283509274"/>
      </p:ext>
    </p:extLst>
  </p:cSld>
  <p:clrMapOvr>
    <a:masterClrMapping/>
  </p:clrMapOvr>
  <p:timing>
    <p:tnLst>
      <p:par>
        <p:cTn id="1" dur="indefinite" restart="never" nodeType="tmRoot">
          <p:childTnLst>
            <p:video>
              <p:cMediaNode vol="80000">
                <p:cTn id="2" fill="hold" display="0">
                  <p:stCondLst>
                    <p:cond delay="indefinite"/>
                  </p:stCondLst>
                </p:cTn>
                <p:tgtEl>
                  <p:spTgt spid="3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8CBE-87D6-BD07-DF3E-F215C853343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A9DCE0-6495-3BE1-1AC0-EAD0D1DC4447}"/>
              </a:ext>
              <a:ext uri="{C183D7F6-B498-43B3-948B-1728B52AA6E4}">
                <adec:decorative xmlns:adec="http://schemas.microsoft.com/office/drawing/2017/decorative" val="1"/>
              </a:ext>
            </a:extLst>
          </p:cNvPr>
          <p:cNvSpPr>
            <a:spLocks noGrp="1"/>
          </p:cNvSpPr>
          <p:nvPr>
            <p:ph type="sldNum" sz="quarter" idx="12"/>
          </p:nvPr>
        </p:nvSpPr>
        <p:spPr/>
        <p:txBody>
          <a:bodyPr/>
          <a:lstStyle/>
          <a:p>
            <a:pPr lvl="0"/>
            <a:fld id="{BF64B658-AF8F-7D4C-AC24-1E662CA57B6D}" type="slidenum">
              <a:rPr lang="en-US" noProof="0" smtClean="0"/>
              <a:pPr lvl="0"/>
              <a:t>8</a:t>
            </a:fld>
            <a:endParaRPr lang="en-US" noProof="0"/>
          </a:p>
        </p:txBody>
      </p:sp>
      <p:sp>
        <p:nvSpPr>
          <p:cNvPr id="2" name="Rectangle: Rounded Corners 9">
            <a:hlinkClick r:id="rId3" action="ppaction://hlinksldjump"/>
            <a:extLst>
              <a:ext uri="{FF2B5EF4-FFF2-40B4-BE49-F238E27FC236}">
                <a16:creationId xmlns:a16="http://schemas.microsoft.com/office/drawing/2014/main" id="{316A4388-7B1E-3563-DE9B-D0003E4514F5}"/>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Table of contents</a:t>
            </a:r>
          </a:p>
        </p:txBody>
      </p:sp>
      <p:sp>
        <p:nvSpPr>
          <p:cNvPr id="3" name="Rectangle: Rounded Corners 9">
            <a:hlinkClick r:id="rId4" action="ppaction://hlinksldjump"/>
            <a:extLst>
              <a:ext uri="{FF2B5EF4-FFF2-40B4-BE49-F238E27FC236}">
                <a16:creationId xmlns:a16="http://schemas.microsoft.com/office/drawing/2014/main" id="{70B94E3B-4D3F-1FA3-1FE9-E3ECE32F408B}"/>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Getting started</a:t>
            </a:r>
          </a:p>
        </p:txBody>
      </p:sp>
      <p:sp>
        <p:nvSpPr>
          <p:cNvPr id="4" name="Rectangle: Rounded Corners 9">
            <a:hlinkClick r:id="rId5" action="ppaction://hlinksldjump"/>
            <a:extLst>
              <a:ext uri="{FF2B5EF4-FFF2-40B4-BE49-F238E27FC236}">
                <a16:creationId xmlns:a16="http://schemas.microsoft.com/office/drawing/2014/main" id="{EC081A37-DAD8-471A-B3FC-68328DCD19B0}"/>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Microsoft 365 Copilot</a:t>
            </a:r>
          </a:p>
        </p:txBody>
      </p:sp>
      <p:sp>
        <p:nvSpPr>
          <p:cNvPr id="5" name="Rectangle: Rounded Corners 9">
            <a:hlinkClick r:id="rId6" action="ppaction://hlinksldjump"/>
            <a:extLst>
              <a:ext uri="{FF2B5EF4-FFF2-40B4-BE49-F238E27FC236}">
                <a16:creationId xmlns:a16="http://schemas.microsoft.com/office/drawing/2014/main" id="{85B2D390-118E-37C0-053A-D1D75E8E0E15}"/>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Copilot</a:t>
            </a:r>
            <a:br>
              <a:rPr lang="en-US" sz="1000">
                <a:solidFill>
                  <a:srgbClr val="FFFFFF"/>
                </a:solidFill>
                <a:latin typeface="+mj-lt"/>
              </a:rPr>
            </a:br>
            <a:r>
              <a:rPr lang="en-US" sz="1000">
                <a:solidFill>
                  <a:srgbClr val="FFFFFF"/>
                </a:solidFill>
                <a:latin typeface="+mj-lt"/>
              </a:rPr>
              <a:t>Chat</a:t>
            </a:r>
          </a:p>
        </p:txBody>
      </p:sp>
      <p:sp>
        <p:nvSpPr>
          <p:cNvPr id="9" name="Rectangle: Rounded Corners 9">
            <a:hlinkClick r:id="rId7" action="ppaction://hlinksldjump"/>
            <a:extLst>
              <a:ext uri="{FF2B5EF4-FFF2-40B4-BE49-F238E27FC236}">
                <a16:creationId xmlns:a16="http://schemas.microsoft.com/office/drawing/2014/main" id="{F8866B42-134F-5D04-58C4-12C1B0EA69B5}"/>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Prompt guidance</a:t>
            </a:r>
          </a:p>
        </p:txBody>
      </p:sp>
      <p:sp>
        <p:nvSpPr>
          <p:cNvPr id="20" name="Title 3">
            <a:extLst>
              <a:ext uri="{FF2B5EF4-FFF2-40B4-BE49-F238E27FC236}">
                <a16:creationId xmlns:a16="http://schemas.microsoft.com/office/drawing/2014/main" id="{60625C3C-5D9F-B6C0-114E-E41D81C0F97A}"/>
              </a:ext>
            </a:extLst>
          </p:cNvPr>
          <p:cNvSpPr txBox="1">
            <a:spLocks noGrp="1"/>
          </p:cNvSpPr>
          <p:nvPr>
            <p:ph type="title" idx="4294967295"/>
          </p:nvPr>
        </p:nvSpPr>
        <p:spPr>
          <a:xfrm>
            <a:off x="444500" y="937668"/>
            <a:ext cx="2382447"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mj-lt"/>
                <a:ea typeface="+mn-ea"/>
                <a:cs typeface="Segoe UI" pitchFamily="34" charset="0"/>
              </a:rPr>
              <a:t>Copilot Chat</a:t>
            </a:r>
          </a:p>
        </p:txBody>
      </p:sp>
      <p:sp>
        <p:nvSpPr>
          <p:cNvPr id="16" name="TextBox 15">
            <a:extLst>
              <a:ext uri="{FF2B5EF4-FFF2-40B4-BE49-F238E27FC236}">
                <a16:creationId xmlns:a16="http://schemas.microsoft.com/office/drawing/2014/main" id="{81D19998-94A5-F652-4755-CBE1DD4606D3}"/>
              </a:ext>
            </a:extLst>
          </p:cNvPr>
          <p:cNvSpPr txBox="1"/>
          <p:nvPr/>
        </p:nvSpPr>
        <p:spPr>
          <a:xfrm>
            <a:off x="444499" y="1609083"/>
            <a:ext cx="6884416" cy="630942"/>
          </a:xfrm>
          <a:prstGeom prst="rect">
            <a:avLst/>
          </a:prstGeom>
          <a:noFill/>
        </p:spPr>
        <p:txBody>
          <a:bodyPr wrap="square" lIns="0" tIns="0" rIns="0" bIns="0">
            <a:spAutoFit/>
          </a:bodyPr>
          <a:lstStyle/>
          <a:p>
            <a:pPr>
              <a:lnSpc>
                <a:spcPct val="100000"/>
              </a:lnSpc>
              <a:spcBef>
                <a:spcPts val="0"/>
              </a:spcBef>
              <a:spcAft>
                <a:spcPts val="600"/>
              </a:spcAft>
              <a:defRPr/>
            </a:pPr>
            <a:r>
              <a:rPr lang="en-US" sz="1400">
                <a:latin typeface="+mj-lt"/>
              </a:rPr>
              <a:t>Prompts to try for Copilot Chat</a:t>
            </a:r>
          </a:p>
          <a:p>
            <a:pPr fontAlgn="t">
              <a:spcAft>
                <a:spcPts val="600"/>
              </a:spcAft>
              <a:defRPr/>
            </a:pPr>
            <a:r>
              <a:rPr lang="en-US" sz="1100">
                <a:solidFill>
                  <a:srgbClr val="091F2C"/>
                </a:solidFill>
              </a:rPr>
              <a:t>To get started, tap Web toggle in the Microsoft 365 Copilot app or visit </a:t>
            </a:r>
            <a:r>
              <a:rPr lang="en-US" sz="1100">
                <a:solidFill>
                  <a:srgbClr val="00518E"/>
                </a:solidFill>
                <a:hlinkClick r:id="rId8">
                  <a:extLst>
                    <a:ext uri="{A12FA001-AC4F-418D-AE19-62706E023703}">
                      <ahyp:hlinkClr xmlns:ahyp="http://schemas.microsoft.com/office/drawing/2018/hyperlinkcolor" val="tx"/>
                    </a:ext>
                  </a:extLst>
                </a:hlinkClick>
              </a:rPr>
              <a:t>https://www.M365copilot.com</a:t>
            </a:r>
            <a:r>
              <a:rPr lang="en-US" sz="1100">
                <a:solidFill>
                  <a:srgbClr val="091F2C"/>
                </a:solidFill>
              </a:rPr>
              <a:t>. Copilot Chat is available at no additional cost to all Microsoft Entra ID users with an </a:t>
            </a:r>
            <a:r>
              <a:rPr lang="en-US" sz="1100">
                <a:solidFill>
                  <a:srgbClr val="00518E"/>
                </a:solidFill>
                <a:hlinkClick r:id="rId9">
                  <a:extLst>
                    <a:ext uri="{A12FA001-AC4F-418D-AE19-62706E023703}">
                      <ahyp:hlinkClr xmlns:ahyp="http://schemas.microsoft.com/office/drawing/2018/hyperlinkcolor" val="tx"/>
                    </a:ext>
                  </a:extLst>
                </a:hlinkClick>
              </a:rPr>
              <a:t>eligible Microsoft 365 subscription</a:t>
            </a:r>
            <a:r>
              <a:rPr lang="en-US" sz="1100">
                <a:solidFill>
                  <a:srgbClr val="091F2C"/>
                </a:solidFill>
              </a:rPr>
              <a:t>.</a:t>
            </a:r>
          </a:p>
        </p:txBody>
      </p:sp>
      <p:graphicFrame>
        <p:nvGraphicFramePr>
          <p:cNvPr id="21" name="Table 20">
            <a:extLst>
              <a:ext uri="{FF2B5EF4-FFF2-40B4-BE49-F238E27FC236}">
                <a16:creationId xmlns:a16="http://schemas.microsoft.com/office/drawing/2014/main" id="{31F98666-56C5-FDD0-340B-7A9EFEE0BD39}"/>
              </a:ext>
            </a:extLst>
          </p:cNvPr>
          <p:cNvGraphicFramePr>
            <a:graphicFrameLocks noGrp="1"/>
          </p:cNvGraphicFramePr>
          <p:nvPr>
            <p:extLst>
              <p:ext uri="{D42A27DB-BD31-4B8C-83A1-F6EECF244321}">
                <p14:modId xmlns:p14="http://schemas.microsoft.com/office/powerpoint/2010/main" val="3223971917"/>
              </p:ext>
            </p:extLst>
          </p:nvPr>
        </p:nvGraphicFramePr>
        <p:xfrm>
          <a:off x="443483" y="2869103"/>
          <a:ext cx="6894576" cy="6229538"/>
        </p:xfrm>
        <a:graphic>
          <a:graphicData uri="http://schemas.openxmlformats.org/drawingml/2006/table">
            <a:tbl>
              <a:tblPr firstRow="1" bandRow="1">
                <a:effectLst>
                  <a:outerShdw blurRad="165100" dist="38100" dir="3780000" rotWithShape="0">
                    <a:schemeClr val="bg2">
                      <a:lumMod val="25000"/>
                      <a:alpha val="11000"/>
                    </a:schemeClr>
                  </a:outerShdw>
                </a:effectLst>
                <a:tableStyleId>{2D5ABB26-0587-4C30-8999-92F81FD0307C}</a:tableStyleId>
              </a:tblPr>
              <a:tblGrid>
                <a:gridCol w="1280160">
                  <a:extLst>
                    <a:ext uri="{9D8B030D-6E8A-4147-A177-3AD203B41FA5}">
                      <a16:colId xmlns:a16="http://schemas.microsoft.com/office/drawing/2014/main" val="2061578366"/>
                    </a:ext>
                  </a:extLst>
                </a:gridCol>
                <a:gridCol w="5614416">
                  <a:extLst>
                    <a:ext uri="{9D8B030D-6E8A-4147-A177-3AD203B41FA5}">
                      <a16:colId xmlns:a16="http://schemas.microsoft.com/office/drawing/2014/main" val="3040937918"/>
                    </a:ext>
                  </a:extLst>
                </a:gridCol>
              </a:tblGrid>
              <a:tr h="322279">
                <a:tc>
                  <a:txBody>
                    <a:bodyPr/>
                    <a:lstStyle/>
                    <a:p>
                      <a:pPr marL="0" marR="0" lvl="0" indent="0" algn="l" defTabSz="524695" rtl="0" eaLnBrk="1" fontAlgn="auto" latinLnBrk="0" hangingPunct="1">
                        <a:lnSpc>
                          <a:spcPct val="100000"/>
                        </a:lnSpc>
                        <a:spcBef>
                          <a:spcPts val="0"/>
                        </a:spcBef>
                        <a:spcAft>
                          <a:spcPts val="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sym typeface=""/>
                        </a:rPr>
                        <a:t>Scenario</a:t>
                      </a:r>
                    </a:p>
                  </a:txBody>
                  <a:tcPr marT="54864" marB="54864"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l" defTabSz="524695" rtl="0" eaLnBrk="1" fontAlgn="auto" hangingPunct="1">
                        <a:lnSpc>
                          <a:spcPct val="100000"/>
                        </a:lnSpc>
                        <a:spcBef>
                          <a:spcPts val="0"/>
                        </a:spcBef>
                        <a:spcAft>
                          <a:spcPts val="0"/>
                        </a:spcAft>
                        <a:buFontTx/>
                        <a:buNone/>
                      </a:pPr>
                      <a:r>
                        <a:rPr lang="en-US" sz="1100" b="0" i="0" u="none" strike="noStrike" kern="100" cap="none" spc="0" normalizeH="0" baseline="0">
                          <a:solidFill>
                            <a:srgbClr val="FFFFFF"/>
                          </a:solidFill>
                          <a:effectLst/>
                          <a:latin typeface="+mj-lt"/>
                          <a:ea typeface="SimSun" panose="02010600030101010101" pitchFamily="2" charset="-122"/>
                          <a:cs typeface="Times New Roman" panose="02020603050405020304" pitchFamily="18" charset="0"/>
                          <a:sym typeface=""/>
                        </a:rPr>
                        <a:t>Prompt</a:t>
                      </a:r>
                    </a:p>
                  </a:txBody>
                  <a:tcPr marT="54864" marB="54864"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3854280029"/>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Develop a project plan</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Review the attached project plan and give me five substantive ways to make it better; include rationale for your responses and specific text to insert into the plan.</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3946685421"/>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Prepare an executive report</a:t>
                      </a:r>
                      <a:r>
                        <a:rPr lang="en-US" sz="1000" b="0" i="0" u="none" strike="noStrike" kern="100" cap="none" spc="0" normalizeH="0" baseline="30000">
                          <a:solidFill>
                            <a:schemeClr val="tx1"/>
                          </a:solidFill>
                          <a:effectLst/>
                          <a:latin typeface="+mn-lt"/>
                          <a:ea typeface="SimSun" panose="02010600030101010101" pitchFamily="2" charset="-122"/>
                          <a:cs typeface="Segoe UI" panose="020B0502040204020203" pitchFamily="34" charset="0"/>
                          <a:sym typeface=""/>
                        </a:rPr>
                        <a:t>1</a:t>
                      </a:r>
                      <a:endParaRPr lang="en-US" sz="1000" b="0" i="0" u="none" strike="noStrike" kern="1200" cap="none" spc="0" normalizeH="0" baseline="0">
                        <a:solidFill>
                          <a:schemeClr val="tx1"/>
                        </a:solidFill>
                        <a:effectLst/>
                        <a:latin typeface="+mj-lt"/>
                        <a:ea typeface="+mn-ea"/>
                        <a:cs typeface="+mn-cs"/>
                        <a:sym typeface=""/>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Use the attached spreadsheet with customer feedback to create a polished executive report that helps upper management decide where to prioritize resources in our next cycle. [</a:t>
                      </a:r>
                      <a:r>
                        <a:rPr lang="en-US" sz="1000" b="0" i="0" u="none" strike="noStrike" kern="1200" cap="none" spc="0" normalizeH="0" baseline="0">
                          <a:solidFill>
                            <a:srgbClr val="C73ECC"/>
                          </a:solidFill>
                          <a:effectLst/>
                          <a:latin typeface="+mn-lt"/>
                          <a:ea typeface="+mn-ea"/>
                          <a:cs typeface="+mn-cs"/>
                          <a:sym typeface=""/>
                        </a:rPr>
                        <a:t>upload file</a:t>
                      </a:r>
                      <a:r>
                        <a:rPr lang="en-US" sz="1000" b="0" i="0" u="none" strike="noStrike" kern="1200" cap="none" spc="0" normalizeH="0" baseline="0">
                          <a:solidFill>
                            <a:schemeClr val="tx1"/>
                          </a:solidFill>
                          <a:effectLst/>
                          <a:latin typeface="+mn-lt"/>
                          <a:ea typeface="+mn-ea"/>
                          <a:cs typeface="+mn-cs"/>
                          <a:sym typeface=""/>
                        </a:rPr>
                        <a: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764466090"/>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Improve a document draft</a:t>
                      </a:r>
                      <a:r>
                        <a:rPr lang="en-US" sz="1000" b="0" i="0" u="none" strike="noStrike" kern="100" cap="none" spc="0" normalizeH="0" baseline="30000">
                          <a:solidFill>
                            <a:schemeClr val="tx1"/>
                          </a:solidFill>
                          <a:effectLst/>
                          <a:latin typeface="+mn-lt"/>
                          <a:ea typeface="SimSun" panose="02010600030101010101" pitchFamily="2" charset="-122"/>
                          <a:cs typeface="Segoe UI" panose="020B0502040204020203" pitchFamily="34" charset="0"/>
                          <a:sym typeface=""/>
                        </a:rPr>
                        <a:t>1</a:t>
                      </a:r>
                      <a:endParaRPr lang="en-US" sz="1000" b="0" i="0" u="none" strike="noStrike" kern="1200" cap="none" spc="0" normalizeH="0" baseline="0">
                        <a:solidFill>
                          <a:schemeClr val="tx1"/>
                        </a:solidFill>
                        <a:effectLst/>
                        <a:latin typeface="+mj-lt"/>
                        <a:ea typeface="+mn-ea"/>
                        <a:cs typeface="+mn-cs"/>
                        <a:sym typeface=""/>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We have a draft press release [</a:t>
                      </a:r>
                      <a:r>
                        <a:rPr lang="en-US" sz="1000" b="0" i="0" u="none" strike="noStrike" kern="1200" cap="none" spc="0" normalizeH="0" baseline="0">
                          <a:solidFill>
                            <a:srgbClr val="C73ECC"/>
                          </a:solidFill>
                          <a:effectLst/>
                          <a:latin typeface="+mn-lt"/>
                          <a:ea typeface="+mn-ea"/>
                          <a:cs typeface="+mn-cs"/>
                          <a:sym typeface=""/>
                        </a:rPr>
                        <a:t>document</a:t>
                      </a:r>
                      <a:r>
                        <a:rPr lang="en-US" sz="1000" b="0" i="0" u="none" strike="noStrike" kern="1200" cap="none" spc="0" normalizeH="0" baseline="0">
                          <a:solidFill>
                            <a:schemeClr val="tx1"/>
                          </a:solidFill>
                          <a:effectLst/>
                          <a:latin typeface="+mn-lt"/>
                          <a:ea typeface="+mn-ea"/>
                          <a:cs typeface="+mn-cs"/>
                          <a:sym typeface=""/>
                        </a:rPr>
                        <a:t>]. Find a couple of similar recent announcements on the web and then suggest how to make ours stand out.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4177584897"/>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Gain subject-matter knowledge</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latinLnBrk="0" hangingPunct="1">
                        <a:lnSpc>
                          <a:spcPct val="100000"/>
                        </a:lnSpc>
                        <a:spcBef>
                          <a:spcPts val="0"/>
                        </a:spcBef>
                        <a:spcAft>
                          <a:spcPts val="800"/>
                        </a:spcAft>
                        <a:buClrTx/>
                        <a:buSzTx/>
                        <a:buFontTx/>
                        <a:buNone/>
                        <a:tabLst/>
                        <a:defRPr/>
                      </a:pPr>
                      <a:r>
                        <a:rPr lang="en-US" sz="1000" b="0" i="0" u="none" strike="noStrike" kern="1200" cap="none" spc="0" normalizeH="0" baseline="0">
                          <a:solidFill>
                            <a:schemeClr val="tx1"/>
                          </a:solidFill>
                          <a:effectLst/>
                          <a:latin typeface="+mn-lt"/>
                          <a:ea typeface="+mn-ea"/>
                          <a:cs typeface="+mn-cs"/>
                          <a:sym typeface=""/>
                        </a:rPr>
                        <a:t>Act as a financial compliance analyst, prepare a summary comparing the Dodd-Frank, Basel III, and MiFID II capital adequacy and reporting requirements for banks.</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68185871"/>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Visualize data quickly</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Create a pie chart showing the market share of smartphones in the United States in 2024.</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3562093726"/>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Understand the main point</a:t>
                      </a:r>
                      <a:r>
                        <a:rPr lang="en-US" sz="1000" b="0" i="0" u="none" strike="noStrike" kern="100" cap="none" spc="0" normalizeH="0" baseline="30000">
                          <a:solidFill>
                            <a:schemeClr val="tx1"/>
                          </a:solidFill>
                          <a:effectLst/>
                          <a:latin typeface="+mn-lt"/>
                          <a:ea typeface="SimSun" panose="02010600030101010101" pitchFamily="2" charset="-122"/>
                          <a:cs typeface="Segoe UI" panose="020B0502040204020203" pitchFamily="34" charset="0"/>
                          <a:sym typeface=""/>
                        </a:rPr>
                        <a:t>1</a:t>
                      </a:r>
                      <a:endParaRPr lang="en-US" sz="1000" b="0" i="0" u="none" strike="noStrike" kern="1200" cap="none" spc="0" normalizeH="0" baseline="0">
                        <a:solidFill>
                          <a:schemeClr val="tx1"/>
                        </a:solidFill>
                        <a:effectLst/>
                        <a:latin typeface="+mj-lt"/>
                        <a:ea typeface="+mn-ea"/>
                        <a:cs typeface="+mn-cs"/>
                        <a:sym typeface=""/>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Recap the findings of this research paper: [</a:t>
                      </a:r>
                      <a:r>
                        <a:rPr lang="en-US" sz="1000" b="0" i="0" u="none" strike="noStrike" kern="1200" cap="none" spc="0" normalizeH="0" baseline="0">
                          <a:solidFill>
                            <a:srgbClr val="C73ECC"/>
                          </a:solidFill>
                          <a:effectLst/>
                          <a:latin typeface="+mn-lt"/>
                          <a:ea typeface="+mn-ea"/>
                          <a:cs typeface="+mn-cs"/>
                          <a:sym typeface=""/>
                        </a:rPr>
                        <a:t>upload file</a:t>
                      </a:r>
                      <a:r>
                        <a:rPr lang="en-US" sz="1000" b="0" i="0" u="none" strike="noStrike" kern="1200" cap="none" spc="0" normalizeH="0" baseline="0">
                          <a:solidFill>
                            <a:schemeClr val="tx1"/>
                          </a:solidFill>
                          <a:effectLst/>
                          <a:latin typeface="+mn-lt"/>
                          <a:ea typeface="+mn-ea"/>
                          <a:cs typeface="+mn-cs"/>
                          <a:sym typeface=""/>
                        </a:rPr>
                        <a:t>]. Highlight the surprising or potentially controversial results, if they exist.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310426966"/>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Stand out on socials</a:t>
                      </a:r>
                      <a:r>
                        <a:rPr lang="en-US" sz="1000" b="0" i="0" u="none" strike="noStrike" kern="100" cap="none" spc="0" normalizeH="0" baseline="30000">
                          <a:solidFill>
                            <a:schemeClr val="tx1"/>
                          </a:solidFill>
                          <a:effectLst/>
                          <a:latin typeface="+mn-lt"/>
                          <a:ea typeface="SimSun" panose="02010600030101010101" pitchFamily="2" charset="-122"/>
                          <a:cs typeface="Segoe UI" panose="020B0502040204020203" pitchFamily="34" charset="0"/>
                          <a:sym typeface=""/>
                        </a:rPr>
                        <a:t>1</a:t>
                      </a:r>
                      <a:endParaRPr lang="en-US" sz="1000" b="0" i="0" u="none" strike="noStrike" kern="1200" cap="none" spc="0" normalizeH="0" baseline="0">
                        <a:solidFill>
                          <a:schemeClr val="tx1"/>
                        </a:solidFill>
                        <a:effectLst/>
                        <a:latin typeface="+mj-lt"/>
                        <a:ea typeface="+mn-ea"/>
                        <a:cs typeface="+mn-cs"/>
                        <a:sym typeface=""/>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Craft an engaging LinkedIn post based on the content of [</a:t>
                      </a:r>
                      <a:r>
                        <a:rPr lang="en-US" sz="1000" b="0" i="0" u="none" strike="noStrike" kern="1200" cap="none" spc="0" normalizeH="0" baseline="0">
                          <a:solidFill>
                            <a:srgbClr val="C73ECC"/>
                          </a:solidFill>
                          <a:effectLst/>
                          <a:latin typeface="+mn-lt"/>
                          <a:ea typeface="+mn-ea"/>
                          <a:cs typeface="+mn-cs"/>
                          <a:sym typeface=""/>
                        </a:rPr>
                        <a:t>upload file</a:t>
                      </a:r>
                      <a:r>
                        <a:rPr lang="en-US" sz="1000" b="0" i="0" u="none" strike="noStrike" kern="1200" cap="none" spc="0" normalizeH="0" baseline="0">
                          <a:solidFill>
                            <a:schemeClr val="tx1"/>
                          </a:solidFill>
                          <a:effectLst/>
                          <a:latin typeface="+mn-lt"/>
                          <a:ea typeface="+mn-ea"/>
                          <a:cs typeface="+mn-cs"/>
                          <a:sym typeface=""/>
                        </a:rPr>
                        <a: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1157355300"/>
                  </a:ext>
                </a:extLst>
              </a:tr>
              <a:tr h="304571">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Calculate the ROI</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How much value will a $450,000 investment have after 5 years with an 8% return annually? </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1203846318"/>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Improve your writing</a:t>
                      </a:r>
                      <a:r>
                        <a:rPr lang="en-US" sz="1000" b="0" i="0" u="none" strike="noStrike" kern="100" cap="none" spc="0" normalizeH="0" baseline="30000">
                          <a:solidFill>
                            <a:schemeClr val="tx1"/>
                          </a:solidFill>
                          <a:effectLst/>
                          <a:latin typeface="+mn-lt"/>
                          <a:ea typeface="SimSun" panose="02010600030101010101" pitchFamily="2" charset="-122"/>
                          <a:cs typeface="Segoe UI" panose="020B0502040204020203" pitchFamily="34" charset="0"/>
                          <a:sym typeface=""/>
                        </a:rPr>
                        <a:t>1</a:t>
                      </a:r>
                      <a:endParaRPr lang="en-US" sz="1000" b="0" i="0" u="none" strike="noStrike" kern="1200" cap="none" spc="0" normalizeH="0" baseline="0">
                        <a:solidFill>
                          <a:schemeClr val="tx1"/>
                        </a:solidFill>
                        <a:effectLst/>
                        <a:latin typeface="+mj-lt"/>
                        <a:ea typeface="+mn-ea"/>
                        <a:cs typeface="+mn-cs"/>
                        <a:sym typeface=""/>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Rewrite my draft so it sounds more professional and less verbose [</a:t>
                      </a:r>
                      <a:r>
                        <a:rPr lang="en-US" sz="1000" b="0" i="0" u="none" strike="noStrike" kern="1200" cap="none" spc="0" normalizeH="0" baseline="0">
                          <a:solidFill>
                            <a:srgbClr val="C73ECC"/>
                          </a:solidFill>
                          <a:effectLst/>
                          <a:latin typeface="+mn-lt"/>
                          <a:ea typeface="+mn-ea"/>
                          <a:cs typeface="+mn-cs"/>
                          <a:sym typeface=""/>
                        </a:rPr>
                        <a:t>upload file</a:t>
                      </a:r>
                      <a:r>
                        <a:rPr lang="en-US" sz="1000" b="0" i="0" u="none" strike="noStrike" kern="1200" cap="none" spc="0" normalizeH="0" baseline="0">
                          <a:solidFill>
                            <a:schemeClr val="tx1"/>
                          </a:solidFill>
                          <a:effectLst/>
                          <a:latin typeface="+mn-lt"/>
                          <a:ea typeface="+mn-ea"/>
                          <a:cs typeface="+mn-cs"/>
                          <a:sym typeface=""/>
                        </a:rPr>
                        <a: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1017164873"/>
                  </a:ext>
                </a:extLst>
              </a:tr>
              <a:tr h="304571">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Code faster</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Write a python script to perform binary search.</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724336149"/>
                  </a:ext>
                </a:extLst>
              </a:tr>
              <a:tr h="304571">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Generate ideas</a:t>
                      </a:r>
                      <a:r>
                        <a:rPr lang="en-US" sz="1000" b="0" i="0" u="none" strike="noStrike" kern="100" cap="none" spc="0" normalizeH="0" baseline="30000">
                          <a:solidFill>
                            <a:schemeClr val="tx1"/>
                          </a:solidFill>
                          <a:effectLst/>
                          <a:latin typeface="+mn-lt"/>
                          <a:ea typeface="SimSun" panose="02010600030101010101" pitchFamily="2" charset="-122"/>
                          <a:cs typeface="Segoe UI" panose="020B0502040204020203" pitchFamily="34" charset="0"/>
                          <a:sym typeface=""/>
                        </a:rPr>
                        <a:t>1</a:t>
                      </a:r>
                      <a:endParaRPr lang="en-US" sz="1000" b="0" i="0" u="none" strike="noStrike" kern="1200" cap="none" spc="0" normalizeH="0" baseline="0">
                        <a:solidFill>
                          <a:schemeClr val="tx1"/>
                        </a:solidFill>
                        <a:effectLst/>
                        <a:latin typeface="+mj-lt"/>
                        <a:ea typeface="+mn-ea"/>
                        <a:cs typeface="+mn-cs"/>
                        <a:sym typeface=""/>
                      </a:endParaRP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Suggest 10 compelling titles for this document: [</a:t>
                      </a:r>
                      <a:r>
                        <a:rPr lang="en-US" sz="1000" b="0" i="0" u="none" strike="noStrike" kern="1200" cap="none" spc="0" normalizeH="0" baseline="0">
                          <a:solidFill>
                            <a:srgbClr val="C73ECC"/>
                          </a:solidFill>
                          <a:effectLst/>
                          <a:latin typeface="+mn-lt"/>
                          <a:ea typeface="+mn-ea"/>
                          <a:cs typeface="+mn-cs"/>
                          <a:sym typeface=""/>
                        </a:rPr>
                        <a:t>upload file</a:t>
                      </a:r>
                      <a:r>
                        <a:rPr lang="en-US" sz="1000" b="0" i="0" u="none" strike="noStrike" kern="1200" cap="none" spc="0" normalizeH="0" baseline="0">
                          <a:solidFill>
                            <a:schemeClr val="tx1"/>
                          </a:solidFill>
                          <a:effectLst/>
                          <a:latin typeface="+mn-lt"/>
                          <a:ea typeface="+mn-ea"/>
                          <a:cs typeface="+mn-cs"/>
                          <a:sym typeface=""/>
                        </a:rPr>
                        <a: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2415556617"/>
                  </a:ext>
                </a:extLst>
              </a:tr>
              <a:tr h="481647">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j-lt"/>
                          <a:ea typeface="+mn-ea"/>
                          <a:cs typeface="+mn-cs"/>
                          <a:sym typeface=""/>
                        </a:rPr>
                        <a:t>Get writing recommendations</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800"/>
                        </a:spcAft>
                        <a:buFontTx/>
                        <a:buNone/>
                      </a:pPr>
                      <a:r>
                        <a:rPr lang="en-US" sz="1000" b="0" i="0" u="none" strike="noStrike" kern="1200" cap="none" spc="0" normalizeH="0" baseline="0">
                          <a:solidFill>
                            <a:schemeClr val="tx1"/>
                          </a:solidFill>
                          <a:effectLst/>
                          <a:latin typeface="+mn-lt"/>
                          <a:ea typeface="+mn-ea"/>
                          <a:cs typeface="+mn-cs"/>
                          <a:sym typeface=""/>
                        </a:rPr>
                        <a:t>Analyze the text in the following and make suggestions on how to improve it: [</a:t>
                      </a:r>
                      <a:r>
                        <a:rPr lang="en-US" sz="1000" b="0" i="0" u="none" strike="noStrike" kern="1200" cap="none" spc="0" normalizeH="0" baseline="0">
                          <a:solidFill>
                            <a:srgbClr val="C73ECC"/>
                          </a:solidFill>
                          <a:effectLst/>
                          <a:latin typeface="+mn-lt"/>
                          <a:ea typeface="+mn-ea"/>
                          <a:cs typeface="+mn-cs"/>
                          <a:sym typeface=""/>
                        </a:rPr>
                        <a:t>insert text</a:t>
                      </a:r>
                      <a:r>
                        <a:rPr lang="en-US" sz="1000" b="0" i="0" u="none" strike="noStrike" kern="1200" cap="none" spc="0" normalizeH="0" baseline="0">
                          <a:solidFill>
                            <a:schemeClr val="tx1"/>
                          </a:solidFill>
                          <a:effectLst/>
                          <a:latin typeface="+mn-lt"/>
                          <a:ea typeface="+mn-ea"/>
                          <a:cs typeface="+mn-cs"/>
                          <a:sym typeface=""/>
                        </a:rPr>
                        <a: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992791232"/>
                  </a:ext>
                </a:extLst>
              </a:tr>
              <a:tr h="658723">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00" cap="none" spc="0" normalizeH="0" baseline="0">
                          <a:solidFill>
                            <a:schemeClr val="tx1"/>
                          </a:solidFill>
                          <a:effectLst/>
                          <a:latin typeface="+mj-lt"/>
                          <a:ea typeface="SimSun" panose="02010600030101010101" pitchFamily="2" charset="-122"/>
                          <a:cs typeface="Segoe UI" panose="020B0502040204020203" pitchFamily="34" charset="0"/>
                          <a:sym typeface=""/>
                        </a:rPr>
                        <a:t>Visualize a scene</a:t>
                      </a:r>
                      <a:r>
                        <a:rPr lang="en-US" sz="1000" b="0" i="0" u="none" strike="noStrike" kern="100" cap="none" spc="0" normalizeH="0" baseline="30000">
                          <a:solidFill>
                            <a:schemeClr val="tx1"/>
                          </a:solidFill>
                          <a:effectLst/>
                          <a:latin typeface="+mj-lt"/>
                          <a:ea typeface="SimSun" panose="02010600030101010101" pitchFamily="2" charset="-122"/>
                          <a:cs typeface="Segoe UI" panose="020B0502040204020203" pitchFamily="34" charset="0"/>
                          <a:sym typeface=""/>
                        </a:rPr>
                        <a:t>1</a:t>
                      </a:r>
                    </a:p>
                  </a:txBody>
                  <a:tcPr marT="54864" marB="54864"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FFFFFF">
                        <a:lumMod val="100000"/>
                        <a:alpha val="83000"/>
                      </a:srgbClr>
                    </a:solidFill>
                  </a:tcPr>
                </a:tc>
                <a:tc>
                  <a:txBody>
                    <a:bodyPr/>
                    <a:lstStyle/>
                    <a:p>
                      <a:pPr marL="0" marR="0" lvl="0" indent="0" algn="l" defTabSz="524695" rtl="0" eaLnBrk="1" fontAlgn="auto" hangingPunct="1">
                        <a:lnSpc>
                          <a:spcPct val="100000"/>
                        </a:lnSpc>
                        <a:spcBef>
                          <a:spcPts val="0"/>
                        </a:spcBef>
                        <a:spcAft>
                          <a:spcPts val="0"/>
                        </a:spcAft>
                        <a:buFontTx/>
                        <a:buNone/>
                      </a:pPr>
                      <a:r>
                        <a:rPr lang="en-US" sz="1000" b="0" i="0" u="none" strike="noStrike" kern="1200" cap="none" spc="0" normalizeH="0" baseline="0">
                          <a:solidFill>
                            <a:schemeClr val="tx1"/>
                          </a:solidFill>
                          <a:effectLst/>
                          <a:latin typeface="+mn-lt"/>
                          <a:ea typeface="+mn-ea"/>
                          <a:cs typeface="Segoe UI" panose="020B0502040204020203" pitchFamily="34" charset="0"/>
                          <a:sym typeface=""/>
                        </a:rPr>
                        <a:t>Create an image with the running sneaker standing upright in a modern studio setting. The scene has a clean, minimalist design and the background includes a setting of simple minimalist gradients. [</a:t>
                      </a:r>
                      <a:r>
                        <a:rPr lang="en-US" sz="1000" b="0" i="0" u="none" strike="noStrike" kern="1200" cap="none" spc="0" normalizeH="0" baseline="0">
                          <a:solidFill>
                            <a:srgbClr val="C73ECC"/>
                          </a:solidFill>
                          <a:effectLst/>
                          <a:latin typeface="+mn-lt"/>
                          <a:ea typeface="+mn-ea"/>
                          <a:cs typeface="Segoe UI" panose="020B0502040204020203" pitchFamily="34" charset="0"/>
                          <a:sym typeface=""/>
                        </a:rPr>
                        <a:t>add an image</a:t>
                      </a:r>
                      <a:r>
                        <a:rPr lang="en-US" sz="1000" b="0" i="0" u="none" strike="noStrike" kern="1200" cap="none" spc="0" normalizeH="0" baseline="0">
                          <a:solidFill>
                            <a:schemeClr val="tx1"/>
                          </a:solidFill>
                          <a:effectLst/>
                          <a:latin typeface="+mn-lt"/>
                          <a:ea typeface="+mn-ea"/>
                          <a:cs typeface="Segoe UI" panose="020B0502040204020203" pitchFamily="34" charset="0"/>
                          <a:sym typeface=""/>
                        </a:rPr>
                        <a:t>]</a:t>
                      </a:r>
                    </a:p>
                  </a:txBody>
                  <a:tcPr marT="54864" marB="54864"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FFFFFF">
                        <a:lumMod val="100000"/>
                        <a:alpha val="83000"/>
                      </a:srgbClr>
                    </a:solidFill>
                  </a:tcPr>
                </a:tc>
                <a:extLst>
                  <a:ext uri="{0D108BD9-81ED-4DB2-BD59-A6C34878D82A}">
                    <a16:rowId xmlns:a16="http://schemas.microsoft.com/office/drawing/2014/main" val="3421426457"/>
                  </a:ext>
                </a:extLst>
              </a:tr>
            </a:tbl>
          </a:graphicData>
        </a:graphic>
      </p:graphicFrame>
      <p:sp>
        <p:nvSpPr>
          <p:cNvPr id="22" name="TextBox 21">
            <a:extLst>
              <a:ext uri="{FF2B5EF4-FFF2-40B4-BE49-F238E27FC236}">
                <a16:creationId xmlns:a16="http://schemas.microsoft.com/office/drawing/2014/main" id="{6F876A66-8E7C-1418-E31B-0C99C2D505E7}"/>
              </a:ext>
            </a:extLst>
          </p:cNvPr>
          <p:cNvSpPr txBox="1"/>
          <p:nvPr/>
        </p:nvSpPr>
        <p:spPr>
          <a:xfrm>
            <a:off x="444500" y="9320588"/>
            <a:ext cx="6889749" cy="123111"/>
          </a:xfrm>
          <a:prstGeom prst="rect">
            <a:avLst/>
          </a:prstGeom>
          <a:noFill/>
        </p:spPr>
        <p:txBody>
          <a:bodyPr wrap="square" lIns="0" tIns="0" rIns="0" bIns="0" anchor="b">
            <a:spAutoFit/>
          </a:bodyPr>
          <a:lstStyle/>
          <a:p>
            <a:pPr>
              <a:spcAft>
                <a:spcPts val="200"/>
              </a:spcAft>
              <a:defRPr/>
            </a:pPr>
            <a:r>
              <a:rPr lang="en-US" sz="800" baseline="30000"/>
              <a:t>1</a:t>
            </a:r>
            <a:r>
              <a:rPr lang="en-US" sz="800"/>
              <a:t> Image generation and file upload limits apply.</a:t>
            </a:r>
          </a:p>
        </p:txBody>
      </p:sp>
    </p:spTree>
    <p:extLst>
      <p:ext uri="{BB962C8B-B14F-4D97-AF65-F5344CB8AC3E}">
        <p14:creationId xmlns:p14="http://schemas.microsoft.com/office/powerpoint/2010/main" val="398580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67D9-88EC-D072-6219-464FDF50CB5F}"/>
            </a:ext>
          </a:extLst>
        </p:cNvPr>
        <p:cNvGrpSpPr/>
        <p:nvPr/>
      </p:nvGrpSpPr>
      <p:grpSpPr>
        <a:xfrm>
          <a:off x="0" y="0"/>
          <a:ext cx="0" cy="0"/>
          <a:chOff x="0" y="0"/>
          <a:chExt cx="0" cy="0"/>
        </a:xfrm>
      </p:grpSpPr>
      <p:sp>
        <p:nvSpPr>
          <p:cNvPr id="59" name="Rounded Rectangle 46">
            <a:extLst>
              <a:ext uri="{FF2B5EF4-FFF2-40B4-BE49-F238E27FC236}">
                <a16:creationId xmlns:a16="http://schemas.microsoft.com/office/drawing/2014/main" id="{F46FC0EF-FC26-8FD7-09F5-380814D8AD8A}"/>
              </a:ext>
              <a:ext uri="{C183D7F6-B498-43B3-948B-1728B52AA6E4}">
                <adec:decorative xmlns:adec="http://schemas.microsoft.com/office/drawing/2017/decorative" val="1"/>
              </a:ext>
            </a:extLst>
          </p:cNvPr>
          <p:cNvSpPr>
            <a:spLocks/>
          </p:cNvSpPr>
          <p:nvPr/>
        </p:nvSpPr>
        <p:spPr bwMode="auto">
          <a:xfrm>
            <a:off x="444500" y="1857017"/>
            <a:ext cx="6896100" cy="2741771"/>
          </a:xfrm>
          <a:prstGeom prst="roundRect">
            <a:avLst>
              <a:gd name="adj" fmla="val 6745"/>
            </a:avLst>
          </a:prstGeom>
          <a:solidFill>
            <a:schemeClr val="bg2">
              <a:alpha val="26000"/>
            </a:schemeClr>
          </a:solidFill>
          <a:ln w="15875" cap="flat" cmpd="sng" algn="ctr">
            <a:gradFill flip="none" rotWithShape="1">
              <a:gsLst>
                <a:gs pos="0">
                  <a:srgbClr val="FFFFFF">
                    <a:alpha val="55000"/>
                  </a:srgbClr>
                </a:gs>
                <a:gs pos="100000">
                  <a:srgbClr val="FFF8F3"/>
                </a:gs>
              </a:gsLst>
              <a:lin ang="2700000" scaled="1"/>
              <a:tileRect/>
            </a:gradFill>
            <a:prstDash val="solid"/>
          </a:ln>
          <a:effectLst>
            <a:outerShdw blurRad="254000" dist="25400" dir="4740000" algn="ctr" rotWithShape="0">
              <a:schemeClr val="accent3">
                <a:lumMod val="75000"/>
                <a:alpha val="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ctr" anchorCtr="0" forceAA="0" compatLnSpc="1">
            <a:prstTxWarp prst="textNoShape">
              <a:avLst/>
            </a:prstTxWarp>
            <a:noAutofit/>
          </a:bodyPr>
          <a:lstStyle/>
          <a:p>
            <a:pPr algn="ctr" defTabSz="822813" fontAlgn="base">
              <a:spcBef>
                <a:spcPct val="0"/>
              </a:spcBef>
              <a:spcAft>
                <a:spcPct val="0"/>
              </a:spcAft>
            </a:pPr>
            <a:endParaRPr lang="en-US" sz="3200" b="1">
              <a:gradFill>
                <a:gsLst>
                  <a:gs pos="0">
                    <a:srgbClr val="0078D4"/>
                  </a:gs>
                  <a:gs pos="50000">
                    <a:srgbClr val="8661C5"/>
                  </a:gs>
                  <a:gs pos="99000">
                    <a:srgbClr val="C73ECC"/>
                  </a:gs>
                </a:gsLst>
                <a:lin ang="2700000" scaled="0"/>
              </a:gradFill>
              <a:latin typeface="Segoe Sans Display Semibold"/>
              <a:cs typeface="Segoe UI Semibold" panose="020B0702040204020203" pitchFamily="34" charset="0"/>
            </a:endParaRPr>
          </a:p>
        </p:txBody>
      </p:sp>
      <p:sp>
        <p:nvSpPr>
          <p:cNvPr id="60" name="Rounded Rectangle 46">
            <a:extLst>
              <a:ext uri="{FF2B5EF4-FFF2-40B4-BE49-F238E27FC236}">
                <a16:creationId xmlns:a16="http://schemas.microsoft.com/office/drawing/2014/main" id="{5B055D0B-B691-E792-7636-3DE957A4F4E5}"/>
              </a:ext>
              <a:ext uri="{C183D7F6-B498-43B3-948B-1728B52AA6E4}">
                <adec:decorative xmlns:adec="http://schemas.microsoft.com/office/drawing/2017/decorative" val="1"/>
              </a:ext>
            </a:extLst>
          </p:cNvPr>
          <p:cNvSpPr>
            <a:spLocks/>
          </p:cNvSpPr>
          <p:nvPr/>
        </p:nvSpPr>
        <p:spPr bwMode="auto">
          <a:xfrm>
            <a:off x="444500" y="4753309"/>
            <a:ext cx="6896100" cy="2249339"/>
          </a:xfrm>
          <a:prstGeom prst="roundRect">
            <a:avLst>
              <a:gd name="adj" fmla="val 8222"/>
            </a:avLst>
          </a:prstGeom>
          <a:solidFill>
            <a:schemeClr val="bg2">
              <a:alpha val="26000"/>
            </a:schemeClr>
          </a:solidFill>
          <a:ln w="15875" cap="flat" cmpd="sng" algn="ctr">
            <a:gradFill flip="none" rotWithShape="1">
              <a:gsLst>
                <a:gs pos="0">
                  <a:srgbClr val="FFFFFF">
                    <a:alpha val="55000"/>
                  </a:srgbClr>
                </a:gs>
                <a:gs pos="100000">
                  <a:srgbClr val="FFF8F3"/>
                </a:gs>
              </a:gsLst>
              <a:lin ang="2700000" scaled="1"/>
              <a:tileRect/>
            </a:gradFill>
            <a:prstDash val="solid"/>
          </a:ln>
          <a:effectLst>
            <a:outerShdw blurRad="254000" dist="25400" dir="4740000" algn="ctr" rotWithShape="0">
              <a:schemeClr val="accent3">
                <a:lumMod val="75000"/>
                <a:alpha val="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ctr" anchorCtr="0" forceAA="0" compatLnSpc="1">
            <a:prstTxWarp prst="textNoShape">
              <a:avLst/>
            </a:prstTxWarp>
            <a:noAutofit/>
          </a:bodyPr>
          <a:lstStyle/>
          <a:p>
            <a:pPr algn="ctr" defTabSz="822813" fontAlgn="base">
              <a:spcBef>
                <a:spcPct val="0"/>
              </a:spcBef>
              <a:spcAft>
                <a:spcPct val="0"/>
              </a:spcAft>
            </a:pPr>
            <a:endParaRPr lang="en-US" sz="3200" b="1">
              <a:gradFill>
                <a:gsLst>
                  <a:gs pos="0">
                    <a:srgbClr val="0078D4"/>
                  </a:gs>
                  <a:gs pos="50000">
                    <a:srgbClr val="8661C5"/>
                  </a:gs>
                  <a:gs pos="99000">
                    <a:srgbClr val="C73ECC"/>
                  </a:gs>
                </a:gsLst>
                <a:lin ang="2700000" scaled="0"/>
              </a:gradFill>
              <a:latin typeface="Segoe Sans Display Semibold"/>
              <a:cs typeface="Segoe UI Semibold" panose="020B0702040204020203" pitchFamily="34" charset="0"/>
            </a:endParaRPr>
          </a:p>
        </p:txBody>
      </p:sp>
      <p:sp>
        <p:nvSpPr>
          <p:cNvPr id="61" name="Rounded Rectangle 46">
            <a:extLst>
              <a:ext uri="{FF2B5EF4-FFF2-40B4-BE49-F238E27FC236}">
                <a16:creationId xmlns:a16="http://schemas.microsoft.com/office/drawing/2014/main" id="{61207C6A-7156-335B-3E06-EA41B1AE559A}"/>
              </a:ext>
              <a:ext uri="{C183D7F6-B498-43B3-948B-1728B52AA6E4}">
                <adec:decorative xmlns:adec="http://schemas.microsoft.com/office/drawing/2017/decorative" val="1"/>
              </a:ext>
            </a:extLst>
          </p:cNvPr>
          <p:cNvSpPr>
            <a:spLocks/>
          </p:cNvSpPr>
          <p:nvPr/>
        </p:nvSpPr>
        <p:spPr bwMode="auto">
          <a:xfrm>
            <a:off x="444500" y="7157170"/>
            <a:ext cx="6896100" cy="1963562"/>
          </a:xfrm>
          <a:prstGeom prst="roundRect">
            <a:avLst>
              <a:gd name="adj" fmla="val 8222"/>
            </a:avLst>
          </a:prstGeom>
          <a:solidFill>
            <a:schemeClr val="bg2">
              <a:alpha val="26000"/>
            </a:schemeClr>
          </a:solidFill>
          <a:ln w="15875" cap="flat" cmpd="sng" algn="ctr">
            <a:gradFill flip="none" rotWithShape="1">
              <a:gsLst>
                <a:gs pos="0">
                  <a:srgbClr val="FFFFFF">
                    <a:alpha val="55000"/>
                  </a:srgbClr>
                </a:gs>
                <a:gs pos="100000">
                  <a:srgbClr val="FFF8F3"/>
                </a:gs>
              </a:gsLst>
              <a:lin ang="2700000" scaled="1"/>
              <a:tileRect/>
            </a:gradFill>
            <a:prstDash val="solid"/>
          </a:ln>
          <a:effectLst>
            <a:outerShdw blurRad="254000" dist="25400" dir="4740000" algn="ctr" rotWithShape="0">
              <a:schemeClr val="accent3">
                <a:lumMod val="75000"/>
                <a:alpha val="8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1365" tIns="129092" rIns="161365" bIns="129092" numCol="1" spcCol="0" rtlCol="0" fromWordArt="0" anchor="ctr" anchorCtr="0" forceAA="0" compatLnSpc="1">
            <a:prstTxWarp prst="textNoShape">
              <a:avLst/>
            </a:prstTxWarp>
            <a:noAutofit/>
          </a:bodyPr>
          <a:lstStyle/>
          <a:p>
            <a:pPr algn="ctr" defTabSz="822813" fontAlgn="base">
              <a:spcBef>
                <a:spcPct val="0"/>
              </a:spcBef>
              <a:spcAft>
                <a:spcPct val="0"/>
              </a:spcAft>
            </a:pPr>
            <a:endParaRPr lang="en-US" sz="3200" b="1">
              <a:gradFill>
                <a:gsLst>
                  <a:gs pos="0">
                    <a:srgbClr val="0078D4"/>
                  </a:gs>
                  <a:gs pos="50000">
                    <a:srgbClr val="8661C5"/>
                  </a:gs>
                  <a:gs pos="99000">
                    <a:srgbClr val="C73ECC"/>
                  </a:gs>
                </a:gsLst>
                <a:lin ang="2700000" scaled="0"/>
              </a:gradFill>
              <a:latin typeface="Segoe Sans Display Semibold"/>
              <a:cs typeface="Segoe UI Semibold" panose="020B0702040204020203" pitchFamily="34" charset="0"/>
            </a:endParaRPr>
          </a:p>
        </p:txBody>
      </p:sp>
      <p:sp>
        <p:nvSpPr>
          <p:cNvPr id="4" name="Slide Number Placeholder 5">
            <a:extLst>
              <a:ext uri="{FF2B5EF4-FFF2-40B4-BE49-F238E27FC236}">
                <a16:creationId xmlns:a16="http://schemas.microsoft.com/office/drawing/2014/main" id="{564EE48F-094B-412A-FDD9-1429303F1E75}"/>
              </a:ext>
              <a:ext uri="{C183D7F6-B498-43B3-948B-1728B52AA6E4}">
                <adec:decorative xmlns:adec="http://schemas.microsoft.com/office/drawing/2017/decorative" val="1"/>
              </a:ext>
            </a:extLst>
          </p:cNvPr>
          <p:cNvSpPr>
            <a:spLocks noGrp="1"/>
          </p:cNvSpPr>
          <p:nvPr>
            <p:ph type="sldNum" sz="quarter" idx="12"/>
          </p:nvPr>
        </p:nvSpPr>
        <p:spPr/>
        <p:txBody>
          <a:bodyPr/>
          <a:lstStyle/>
          <a:p>
            <a:pPr lvl="0"/>
            <a:fld id="{BF64B658-AF8F-7D4C-AC24-1E662CA57B6D}" type="slidenum">
              <a:rPr lang="en-US" noProof="0" smtClean="0"/>
              <a:pPr lvl="0"/>
              <a:t>9</a:t>
            </a:fld>
            <a:endParaRPr lang="en-US" noProof="0"/>
          </a:p>
        </p:txBody>
      </p:sp>
      <p:sp>
        <p:nvSpPr>
          <p:cNvPr id="8" name="Rectangle: Rounded Corners 9">
            <a:hlinkClick r:id="rId3" action="ppaction://hlinksldjump"/>
            <a:extLst>
              <a:ext uri="{FF2B5EF4-FFF2-40B4-BE49-F238E27FC236}">
                <a16:creationId xmlns:a16="http://schemas.microsoft.com/office/drawing/2014/main" id="{E3226658-3B6F-F8DF-DF54-9102AC13321D}"/>
              </a:ext>
              <a:ext uri="{C183D7F6-B498-43B3-948B-1728B52AA6E4}">
                <adec:decorative xmlns:adec="http://schemas.microsoft.com/office/drawing/2017/decorative" val="1"/>
              </a:ext>
            </a:extLst>
          </p:cNvPr>
          <p:cNvSpPr>
            <a:spLocks noChangeArrowheads="1"/>
          </p:cNvSpPr>
          <p:nvPr/>
        </p:nvSpPr>
        <p:spPr bwMode="auto">
          <a:xfrm>
            <a:off x="444500" y="327027"/>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Table of contents</a:t>
            </a:r>
          </a:p>
        </p:txBody>
      </p:sp>
      <p:sp>
        <p:nvSpPr>
          <p:cNvPr id="11" name="Rectangle: Rounded Corners 9">
            <a:hlinkClick r:id="rId4" action="ppaction://hlinksldjump"/>
            <a:extLst>
              <a:ext uri="{FF2B5EF4-FFF2-40B4-BE49-F238E27FC236}">
                <a16:creationId xmlns:a16="http://schemas.microsoft.com/office/drawing/2014/main" id="{AD644FBA-5C91-8AC3-1630-439034DCA283}"/>
              </a:ext>
              <a:ext uri="{C183D7F6-B498-43B3-948B-1728B52AA6E4}">
                <adec:decorative xmlns:adec="http://schemas.microsoft.com/office/drawing/2017/decorative" val="1"/>
              </a:ext>
            </a:extLst>
          </p:cNvPr>
          <p:cNvSpPr>
            <a:spLocks noChangeArrowheads="1"/>
          </p:cNvSpPr>
          <p:nvPr/>
        </p:nvSpPr>
        <p:spPr bwMode="auto">
          <a:xfrm>
            <a:off x="184848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Getting started</a:t>
            </a:r>
          </a:p>
        </p:txBody>
      </p:sp>
      <p:sp>
        <p:nvSpPr>
          <p:cNvPr id="14" name="Rectangle: Rounded Corners 9">
            <a:hlinkClick r:id="rId5" action="ppaction://hlinksldjump"/>
            <a:extLst>
              <a:ext uri="{FF2B5EF4-FFF2-40B4-BE49-F238E27FC236}">
                <a16:creationId xmlns:a16="http://schemas.microsoft.com/office/drawing/2014/main" id="{BCC92632-BD8E-93A3-C444-0894E5678496}"/>
              </a:ext>
              <a:ext uri="{C183D7F6-B498-43B3-948B-1728B52AA6E4}">
                <adec:decorative xmlns:adec="http://schemas.microsoft.com/office/drawing/2017/decorative" val="1"/>
              </a:ext>
            </a:extLst>
          </p:cNvPr>
          <p:cNvSpPr>
            <a:spLocks noChangeArrowheads="1"/>
          </p:cNvSpPr>
          <p:nvPr/>
        </p:nvSpPr>
        <p:spPr bwMode="auto">
          <a:xfrm>
            <a:off x="3252470"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Microsoft 365 Copilot</a:t>
            </a:r>
          </a:p>
        </p:txBody>
      </p:sp>
      <p:sp>
        <p:nvSpPr>
          <p:cNvPr id="15" name="Rectangle: Rounded Corners 9">
            <a:hlinkClick r:id="rId6" action="ppaction://hlinksldjump"/>
            <a:extLst>
              <a:ext uri="{FF2B5EF4-FFF2-40B4-BE49-F238E27FC236}">
                <a16:creationId xmlns:a16="http://schemas.microsoft.com/office/drawing/2014/main" id="{15B22547-0005-3C38-0D2B-BC2D53F8BEE2}"/>
              </a:ext>
              <a:ext uri="{C183D7F6-B498-43B3-948B-1728B52AA6E4}">
                <adec:decorative xmlns:adec="http://schemas.microsoft.com/office/drawing/2017/decorative" val="1"/>
              </a:ext>
            </a:extLst>
          </p:cNvPr>
          <p:cNvSpPr>
            <a:spLocks noChangeArrowheads="1"/>
          </p:cNvSpPr>
          <p:nvPr/>
        </p:nvSpPr>
        <p:spPr bwMode="auto">
          <a:xfrm>
            <a:off x="4656455" y="327026"/>
            <a:ext cx="1280160" cy="392662"/>
          </a:xfrm>
          <a:prstGeom prst="roundRect">
            <a:avLst>
              <a:gd name="adj" fmla="val 50000"/>
            </a:avLst>
          </a:prstGeom>
          <a:solidFill>
            <a:srgbClr val="F5E4F6"/>
          </a:soli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latin typeface="+mj-lt"/>
              </a:rPr>
              <a:t>Copilot</a:t>
            </a:r>
            <a:br>
              <a:rPr lang="en-US" sz="1000">
                <a:latin typeface="+mj-lt"/>
              </a:rPr>
            </a:br>
            <a:r>
              <a:rPr lang="en-US" sz="1000">
                <a:latin typeface="+mj-lt"/>
              </a:rPr>
              <a:t>Chat</a:t>
            </a:r>
          </a:p>
        </p:txBody>
      </p:sp>
      <p:sp>
        <p:nvSpPr>
          <p:cNvPr id="25" name="Rectangle: Rounded Corners 9">
            <a:hlinkClick r:id="rId7" action="ppaction://hlinksldjump"/>
            <a:extLst>
              <a:ext uri="{FF2B5EF4-FFF2-40B4-BE49-F238E27FC236}">
                <a16:creationId xmlns:a16="http://schemas.microsoft.com/office/drawing/2014/main" id="{5F8FF335-61E1-F2CC-AC14-D6EA43269E0E}"/>
              </a:ext>
              <a:ext uri="{C183D7F6-B498-43B3-948B-1728B52AA6E4}">
                <adec:decorative xmlns:adec="http://schemas.microsoft.com/office/drawing/2017/decorative" val="1"/>
              </a:ext>
            </a:extLst>
          </p:cNvPr>
          <p:cNvSpPr>
            <a:spLocks noChangeArrowheads="1"/>
          </p:cNvSpPr>
          <p:nvPr/>
        </p:nvSpPr>
        <p:spPr bwMode="auto">
          <a:xfrm>
            <a:off x="6060440" y="327026"/>
            <a:ext cx="1280160" cy="392662"/>
          </a:xfrm>
          <a:prstGeom prst="roundRect">
            <a:avLst>
              <a:gd name="adj" fmla="val 50000"/>
            </a:avLst>
          </a:prstGeom>
          <a:gradFill flip="none" rotWithShape="1">
            <a:gsLst>
              <a:gs pos="100000">
                <a:srgbClr val="0078D4"/>
              </a:gs>
              <a:gs pos="0">
                <a:srgbClr val="C03BC4"/>
              </a:gs>
            </a:gsLst>
            <a:lin ang="10800000" scaled="1"/>
            <a:tileRect/>
          </a:gradFill>
          <a:ln w="25400">
            <a:solidFill>
              <a:srgbClr val="FFFCF9"/>
            </a:solidFill>
            <a:miter lim="800000"/>
            <a:headEnd/>
            <a:tailEnd/>
          </a:ln>
        </p:spPr>
        <p:txBody>
          <a:bodyPr vert="horz" wrap="square" lIns="91440" tIns="45720" rIns="91440" bIns="45720" numCol="1" anchor="ctr" anchorCtr="0" compatLnSpc="1">
            <a:prstTxWarp prst="textNoShape">
              <a:avLst/>
            </a:prstTxWarp>
          </a:bodyPr>
          <a:lstStyle/>
          <a:p>
            <a:pPr algn="ctr"/>
            <a:r>
              <a:rPr lang="en-US" sz="1000">
                <a:solidFill>
                  <a:srgbClr val="FFFFFF"/>
                </a:solidFill>
                <a:latin typeface="+mj-lt"/>
              </a:rPr>
              <a:t>Prompt guidance</a:t>
            </a:r>
          </a:p>
        </p:txBody>
      </p:sp>
      <p:sp>
        <p:nvSpPr>
          <p:cNvPr id="29" name="Title 3">
            <a:extLst>
              <a:ext uri="{FF2B5EF4-FFF2-40B4-BE49-F238E27FC236}">
                <a16:creationId xmlns:a16="http://schemas.microsoft.com/office/drawing/2014/main" id="{8236BA7F-C7C6-A05E-907A-8D0B3A47898F}"/>
              </a:ext>
            </a:extLst>
          </p:cNvPr>
          <p:cNvSpPr txBox="1">
            <a:spLocks noGrp="1"/>
          </p:cNvSpPr>
          <p:nvPr>
            <p:ph type="title" idx="4294967295"/>
          </p:nvPr>
        </p:nvSpPr>
        <p:spPr>
          <a:xfrm>
            <a:off x="444500" y="937668"/>
            <a:ext cx="5437001"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gradFill>
                  <a:gsLst>
                    <a:gs pos="0">
                      <a:srgbClr val="0078D4"/>
                    </a:gs>
                    <a:gs pos="50000">
                      <a:srgbClr val="8661C5"/>
                    </a:gs>
                    <a:gs pos="99000">
                      <a:srgbClr val="C73ECC"/>
                    </a:gs>
                  </a:gsLst>
                  <a:lin ang="2700000" scaled="0"/>
                </a:gradFill>
                <a:effectLst/>
                <a:uLnTx/>
                <a:uFillTx/>
                <a:latin typeface="+mj-lt"/>
                <a:ea typeface="+mn-ea"/>
                <a:cs typeface="Segoe UI" pitchFamily="34" charset="0"/>
              </a:rPr>
              <a:t>Additional Prompt Resources</a:t>
            </a:r>
          </a:p>
        </p:txBody>
      </p:sp>
      <p:sp>
        <p:nvSpPr>
          <p:cNvPr id="30" name="TextBox 29">
            <a:extLst>
              <a:ext uri="{FF2B5EF4-FFF2-40B4-BE49-F238E27FC236}">
                <a16:creationId xmlns:a16="http://schemas.microsoft.com/office/drawing/2014/main" id="{C28F2D2F-0115-6808-2308-28A922F1AC4A}"/>
              </a:ext>
            </a:extLst>
          </p:cNvPr>
          <p:cNvSpPr txBox="1"/>
          <p:nvPr/>
        </p:nvSpPr>
        <p:spPr>
          <a:xfrm>
            <a:off x="558800" y="1971317"/>
            <a:ext cx="2225179" cy="338328"/>
          </a:xfrm>
          <a:prstGeom prst="roundRect">
            <a:avLst>
              <a:gd name="adj" fmla="val 50000"/>
            </a:avLst>
          </a:prstGeom>
          <a:gradFill>
            <a:gsLst>
              <a:gs pos="100000">
                <a:srgbClr val="0078D4"/>
              </a:gs>
              <a:gs pos="0">
                <a:srgbClr val="C03BC4"/>
              </a:gs>
            </a:gsLst>
            <a:lin ang="10800000" scaled="1"/>
          </a:gradFill>
          <a:effectLst/>
        </p:spPr>
        <p:txBody>
          <a:bodyPr vert="horz" wrap="square" lIns="91440" tIns="45720" rIns="91440" bIns="45720" rtlCol="0" anchor="ctr" anchorCtr="0">
            <a:noAutofit/>
          </a:bodyPr>
          <a:lstStyle>
            <a:defPPr>
              <a:defRPr lang="en-US"/>
            </a:defPPr>
            <a:lvl1pPr marR="0" lvl="0" indent="0" defTabSz="524695" fontAlgn="auto">
              <a:spcBef>
                <a:spcPts val="0"/>
              </a:spcBef>
              <a:spcAft>
                <a:spcPts val="0"/>
              </a:spcAft>
              <a:buClrTx/>
              <a:buSzTx/>
              <a:buFontTx/>
              <a:buNone/>
              <a:tabLst/>
              <a:defRPr kumimoji="0" sz="1600" b="0" i="0" u="none" strike="noStrike" cap="none" normalizeH="0" baseline="0">
                <a:ln>
                  <a:noFill/>
                </a:ln>
                <a:solidFill>
                  <a:srgbClr val="C03BC4"/>
                </a:solidFill>
                <a:effectLst/>
                <a:uLnTx/>
                <a:uFillTx/>
                <a:latin typeface="+mj-lt"/>
              </a:defRPr>
            </a:lvl1pPr>
          </a:lstStyle>
          <a:p>
            <a:pPr lvl="0">
              <a:defRPr/>
            </a:pPr>
            <a:r>
              <a:rPr lang="en-US" sz="1400">
                <a:solidFill>
                  <a:srgbClr val="FFFFFF"/>
                </a:solidFill>
                <a:hlinkClick r:id="rId8">
                  <a:extLst>
                    <a:ext uri="{A12FA001-AC4F-418D-AE19-62706E023703}">
                      <ahyp:hlinkClr xmlns:ahyp="http://schemas.microsoft.com/office/drawing/2018/hyperlinkcolor" val="tx"/>
                    </a:ext>
                  </a:extLst>
                </a:hlinkClick>
              </a:rPr>
              <a:t>Copilot Prompt Gallery</a:t>
            </a:r>
            <a:r>
              <a:rPr lang="en-US" sz="1400">
                <a:solidFill>
                  <a:srgbClr val="FFFFFF"/>
                </a:solidFill>
              </a:rPr>
              <a:t> </a:t>
            </a:r>
          </a:p>
        </p:txBody>
      </p:sp>
      <p:sp>
        <p:nvSpPr>
          <p:cNvPr id="13" name="TextBox 12">
            <a:extLst>
              <a:ext uri="{FF2B5EF4-FFF2-40B4-BE49-F238E27FC236}">
                <a16:creationId xmlns:a16="http://schemas.microsoft.com/office/drawing/2014/main" id="{23407267-8124-3A7F-A9EF-29A518561B0F}"/>
              </a:ext>
            </a:extLst>
          </p:cNvPr>
          <p:cNvSpPr txBox="1"/>
          <p:nvPr/>
        </p:nvSpPr>
        <p:spPr>
          <a:xfrm>
            <a:off x="558800" y="2401822"/>
            <a:ext cx="3804552" cy="1323439"/>
          </a:xfrm>
          <a:prstGeom prst="rect">
            <a:avLst/>
          </a:prstGeom>
          <a:noFill/>
        </p:spPr>
        <p:txBody>
          <a:bodyPr wrap="square" lIns="0" tIns="0" rIns="0" bIns="0" rtlCol="0" anchor="t">
            <a:spAutoFit/>
          </a:bodyPr>
          <a:lstStyle/>
          <a:p>
            <a:pPr marL="0" marR="0" lvl="0" indent="0" algn="l" defTabSz="1018824" rtl="0" eaLnBrk="1" fontAlgn="auto" latinLnBrk="0" hangingPunct="1">
              <a:spcBef>
                <a:spcPts val="0"/>
              </a:spcBef>
              <a:spcAft>
                <a:spcPts val="600"/>
              </a:spcAft>
              <a:buClrTx/>
              <a:buSzTx/>
              <a:buFontTx/>
              <a:buNone/>
              <a:tabLst/>
              <a:defRPr/>
            </a:pPr>
            <a:r>
              <a:rPr lang="en-US" sz="1100">
                <a:cs typeface="Segoe Sans Display" pitchFamily="2" charset="0"/>
              </a:rPr>
              <a:t>Find</a:t>
            </a:r>
            <a:r>
              <a:rPr kumimoji="0" lang="en-US" sz="1100" b="0" i="0" u="none" strike="noStrike" kern="1200" cap="none" normalizeH="0" baseline="0" noProof="0">
                <a:ln>
                  <a:noFill/>
                </a:ln>
                <a:effectLst/>
                <a:uLnTx/>
                <a:uFillTx/>
                <a:cs typeface="Segoe Sans Display" pitchFamily="2" charset="0"/>
              </a:rPr>
              <a:t> prompting inspiration so you can take greater advantage of Copilot in your daily work.</a:t>
            </a:r>
          </a:p>
          <a:p>
            <a:pPr marL="190500" marR="0" lvl="0" indent="-139700" algn="l" defTabSz="1018824" rtl="0" eaLnBrk="1" fontAlgn="auto" latinLnBrk="0" hangingPunct="1">
              <a:spcBef>
                <a:spcPts val="0"/>
              </a:spcBef>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effectLst/>
                <a:uLnTx/>
                <a:uFillTx/>
                <a:cs typeface="Segoe Sans Display"/>
              </a:rPr>
              <a:t>Explore the curated selection of Copilot prompts</a:t>
            </a:r>
            <a:endParaRPr lang="en-US" sz="1100" b="0" i="0" u="none" strike="noStrike" kern="1200" cap="none" normalizeH="0" baseline="0" noProof="0">
              <a:ln>
                <a:noFill/>
              </a:ln>
              <a:effectLst/>
              <a:uLnTx/>
              <a:uFillTx/>
              <a:cs typeface="Segoe Sans Display"/>
            </a:endParaRPr>
          </a:p>
          <a:p>
            <a:pPr marL="190500" marR="0" lvl="0" indent="-139700" algn="l" defTabSz="1018824" rtl="0" eaLnBrk="1" fontAlgn="auto" latinLnBrk="0" hangingPunct="1">
              <a:spcBef>
                <a:spcPts val="0"/>
              </a:spcBef>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effectLst/>
                <a:uLnTx/>
                <a:uFillTx/>
                <a:cs typeface="Segoe Sans Display" pitchFamily="2" charset="0"/>
              </a:rPr>
              <a:t>Save your favorite prompts</a:t>
            </a:r>
          </a:p>
          <a:p>
            <a:pPr marL="190500" marR="0" lvl="0" indent="-139700" algn="l" defTabSz="1018824" rtl="0" eaLnBrk="1" fontAlgn="auto" latinLnBrk="0" hangingPunct="1">
              <a:spcBef>
                <a:spcPts val="0"/>
              </a:spcBef>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effectLst/>
                <a:uLnTx/>
                <a:uFillTx/>
                <a:cs typeface="Segoe Sans Display" pitchFamily="2" charset="0"/>
              </a:rPr>
              <a:t>Share your favorite prompts with colleagues</a:t>
            </a:r>
          </a:p>
          <a:p>
            <a:pPr marL="190500" marR="0" lvl="0" indent="-139700" algn="l" defTabSz="1018824" rtl="0" eaLnBrk="1" fontAlgn="auto" latinLnBrk="0" hangingPunct="1">
              <a:spcBef>
                <a:spcPts val="0"/>
              </a:spcBef>
              <a:spcAft>
                <a:spcPts val="600"/>
              </a:spcAft>
              <a:buClrTx/>
              <a:buSzTx/>
              <a:buFont typeface="Arial" panose="020B0604020202020204" pitchFamily="34" charset="0"/>
              <a:buChar char="•"/>
              <a:tabLst/>
              <a:defRPr/>
            </a:pPr>
            <a:r>
              <a:rPr kumimoji="0" lang="en-US" sz="1100" b="0" i="0" u="none" strike="noStrike" kern="1200" cap="none" normalizeH="0" baseline="0" noProof="0">
                <a:ln>
                  <a:noFill/>
                </a:ln>
                <a:effectLst/>
                <a:uLnTx/>
                <a:uFillTx/>
                <a:cs typeface="Segoe Sans Display" pitchFamily="2" charset="0"/>
              </a:rPr>
              <a:t>Find prompting inspiration from others</a:t>
            </a:r>
          </a:p>
        </p:txBody>
      </p:sp>
      <p:pic>
        <p:nvPicPr>
          <p:cNvPr id="12" name="Picture 11" descr="Screenshot of the Copilot Prompt Gallery">
            <a:extLst>
              <a:ext uri="{FF2B5EF4-FFF2-40B4-BE49-F238E27FC236}">
                <a16:creationId xmlns:a16="http://schemas.microsoft.com/office/drawing/2014/main" id="{C11D76AB-8D49-D2F0-A2C8-3F00991482B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473" r="-8473"/>
          <a:stretch>
            <a:fillRect/>
          </a:stretch>
        </p:blipFill>
        <p:spPr>
          <a:xfrm>
            <a:off x="4525046" y="1942696"/>
            <a:ext cx="2733686" cy="1912242"/>
          </a:xfrm>
          <a:prstGeom prst="roundRect">
            <a:avLst>
              <a:gd name="adj" fmla="val 7199"/>
            </a:avLst>
          </a:prstGeom>
          <a:solidFill>
            <a:srgbClr val="FFFFFF"/>
          </a:solidFill>
          <a:effectLst>
            <a:outerShdw blurRad="38100" algn="ctr" rotWithShape="0">
              <a:prstClr val="black">
                <a:alpha val="8000"/>
              </a:prstClr>
            </a:outerShdw>
          </a:effectLst>
        </p:spPr>
      </p:pic>
      <p:sp>
        <p:nvSpPr>
          <p:cNvPr id="10" name="TextBox 9">
            <a:extLst>
              <a:ext uri="{FF2B5EF4-FFF2-40B4-BE49-F238E27FC236}">
                <a16:creationId xmlns:a16="http://schemas.microsoft.com/office/drawing/2014/main" id="{AD00D892-C9E1-B713-0EA2-6FEB5B6D4D9B}"/>
              </a:ext>
            </a:extLst>
          </p:cNvPr>
          <p:cNvSpPr txBox="1"/>
          <p:nvPr/>
        </p:nvSpPr>
        <p:spPr>
          <a:xfrm>
            <a:off x="558801" y="3989295"/>
            <a:ext cx="6350000" cy="338554"/>
          </a:xfrm>
          <a:prstGeom prst="rect">
            <a:avLst/>
          </a:prstGeom>
          <a:noFill/>
        </p:spPr>
        <p:txBody>
          <a:bodyPr wrap="square" lIns="0" tIns="0" rIns="0" bIns="0" rtlCol="0" anchor="t">
            <a:spAutoFit/>
          </a:bodyPr>
          <a:lstStyle/>
          <a:p>
            <a:pPr marL="0" marR="0" lvl="0" indent="0" algn="l" defTabSz="1018824" rtl="0" eaLnBrk="1" fontAlgn="auto" latinLnBrk="0" hangingPunct="1">
              <a:spcBef>
                <a:spcPts val="0"/>
              </a:spcBef>
              <a:spcAft>
                <a:spcPts val="0"/>
              </a:spcAft>
              <a:buClrTx/>
              <a:buSzTx/>
              <a:buFontTx/>
              <a:buNone/>
              <a:tabLst/>
              <a:defRPr/>
            </a:pPr>
            <a:r>
              <a:rPr kumimoji="0" lang="en-US" sz="1100" b="0" i="0" u="none" strike="noStrike" kern="1200" cap="none" normalizeH="0" baseline="0" noProof="0">
                <a:ln>
                  <a:noFill/>
                </a:ln>
                <a:effectLst/>
                <a:uLnTx/>
                <a:uFillTx/>
                <a:cs typeface="Segoe Sans Display"/>
              </a:rPr>
              <a:t>Access the Prompt Gallery in Copilot Chat by selecting the box with star icon next to the prompt box. Here, you’ll see suggested Copilot prompts and your saved prompts.</a:t>
            </a:r>
          </a:p>
        </p:txBody>
      </p:sp>
      <p:sp>
        <p:nvSpPr>
          <p:cNvPr id="32" name="TextBox 31">
            <a:extLst>
              <a:ext uri="{FF2B5EF4-FFF2-40B4-BE49-F238E27FC236}">
                <a16:creationId xmlns:a16="http://schemas.microsoft.com/office/drawing/2014/main" id="{6C47B9F8-4F07-9DFF-8993-DB92DCCCF2B9}"/>
              </a:ext>
            </a:extLst>
          </p:cNvPr>
          <p:cNvSpPr txBox="1"/>
          <p:nvPr/>
        </p:nvSpPr>
        <p:spPr>
          <a:xfrm>
            <a:off x="558800" y="4867609"/>
            <a:ext cx="2608097" cy="338328"/>
          </a:xfrm>
          <a:prstGeom prst="roundRect">
            <a:avLst>
              <a:gd name="adj" fmla="val 50000"/>
            </a:avLst>
          </a:prstGeom>
          <a:gradFill>
            <a:gsLst>
              <a:gs pos="100000">
                <a:srgbClr val="0078D4"/>
              </a:gs>
              <a:gs pos="0">
                <a:srgbClr val="C03BC4"/>
              </a:gs>
            </a:gsLst>
            <a:lin ang="10800000" scaled="1"/>
          </a:gradFill>
          <a:effectLst/>
        </p:spPr>
        <p:txBody>
          <a:bodyPr vert="horz" wrap="square" lIns="91440" tIns="45720" rIns="91440" bIns="45720" rtlCol="0" anchor="ctr" anchorCtr="0">
            <a:noAutofit/>
          </a:bodyPr>
          <a:lstStyle>
            <a:defPPr>
              <a:defRPr lang="en-US"/>
            </a:defPPr>
            <a:lvl1pPr marR="0" lvl="0" indent="0" defTabSz="524695" fontAlgn="auto">
              <a:spcBef>
                <a:spcPts val="0"/>
              </a:spcBef>
              <a:spcAft>
                <a:spcPts val="0"/>
              </a:spcAft>
              <a:buClrTx/>
              <a:buSzTx/>
              <a:buFontTx/>
              <a:buNone/>
              <a:tabLst/>
              <a:defRPr kumimoji="0" sz="1600" b="0" i="0" u="none" strike="noStrike" cap="none" normalizeH="0" baseline="0">
                <a:ln>
                  <a:noFill/>
                </a:ln>
                <a:solidFill>
                  <a:srgbClr val="C03BC4"/>
                </a:solidFill>
                <a:effectLst/>
                <a:uLnTx/>
                <a:uFillTx/>
                <a:latin typeface="+mj-lt"/>
              </a:defRPr>
            </a:lvl1pPr>
          </a:lstStyle>
          <a:p>
            <a:r>
              <a:rPr lang="en-US" sz="1400">
                <a:solidFill>
                  <a:srgbClr val="FFFFFF"/>
                </a:solidFill>
                <a:hlinkClick r:id="rId10">
                  <a:extLst>
                    <a:ext uri="{A12FA001-AC4F-418D-AE19-62706E023703}">
                      <ahyp:hlinkClr xmlns:ahyp="http://schemas.microsoft.com/office/drawing/2018/hyperlinkcolor" val="tx"/>
                    </a:ext>
                  </a:extLst>
                </a:hlinkClick>
              </a:rPr>
              <a:t>Mastering Copilot Essentials</a:t>
            </a:r>
            <a:endParaRPr lang="en-US" sz="1400">
              <a:solidFill>
                <a:srgbClr val="FFFFFF"/>
              </a:solidFill>
            </a:endParaRPr>
          </a:p>
        </p:txBody>
      </p:sp>
      <p:sp>
        <p:nvSpPr>
          <p:cNvPr id="16" name="TextBox 15">
            <a:extLst>
              <a:ext uri="{FF2B5EF4-FFF2-40B4-BE49-F238E27FC236}">
                <a16:creationId xmlns:a16="http://schemas.microsoft.com/office/drawing/2014/main" id="{7ECD7054-1EF6-699A-38BC-F5DE238E896F}"/>
              </a:ext>
            </a:extLst>
          </p:cNvPr>
          <p:cNvSpPr txBox="1"/>
          <p:nvPr/>
        </p:nvSpPr>
        <p:spPr>
          <a:xfrm>
            <a:off x="558800" y="5298114"/>
            <a:ext cx="3168347" cy="677108"/>
          </a:xfrm>
          <a:prstGeom prst="rect">
            <a:avLst/>
          </a:prstGeom>
          <a:noFill/>
        </p:spPr>
        <p:txBody>
          <a:bodyPr wrap="square" lIns="0" tIns="0" rIns="0" bIns="0">
            <a:spAutoFit/>
          </a:bodyPr>
          <a:lstStyle/>
          <a:p>
            <a:pPr fontAlgn="t"/>
            <a:r>
              <a:rPr lang="en-US" sz="1100">
                <a:cs typeface="Segoe Sans Display"/>
              </a:rPr>
              <a:t>Get a simple overview of Copilot fundamentals—terminology, prompt structure, and quality criteria—to support users just beginning their AI transformation journey.</a:t>
            </a:r>
          </a:p>
        </p:txBody>
      </p:sp>
      <p:pic>
        <p:nvPicPr>
          <p:cNvPr id="28" name="Picture 27" descr="Screenshot of the Mastering Copilot Essentials resource.">
            <a:extLst>
              <a:ext uri="{FF2B5EF4-FFF2-40B4-BE49-F238E27FC236}">
                <a16:creationId xmlns:a16="http://schemas.microsoft.com/office/drawing/2014/main" id="{8FCBDB53-2135-0D97-3797-6369FBF01F23}"/>
              </a:ext>
            </a:extLst>
          </p:cNvPr>
          <p:cNvPicPr>
            <a:picLocks noChangeAspect="1"/>
          </p:cNvPicPr>
          <p:nvPr/>
        </p:nvPicPr>
        <p:blipFill rotWithShape="1">
          <a:blip r:embed="rId11"/>
          <a:srcRect/>
          <a:stretch>
            <a:fillRect/>
          </a:stretch>
        </p:blipFill>
        <p:spPr>
          <a:xfrm>
            <a:off x="4525046" y="4838372"/>
            <a:ext cx="2733686" cy="2079213"/>
          </a:xfrm>
          <a:prstGeom prst="roundRect">
            <a:avLst>
              <a:gd name="adj" fmla="val 6621"/>
            </a:avLst>
          </a:prstGeom>
          <a:solidFill>
            <a:srgbClr val="FFFFFF"/>
          </a:solidFill>
          <a:effectLst>
            <a:outerShdw blurRad="38100" algn="ctr" rotWithShape="0">
              <a:prstClr val="black">
                <a:alpha val="8000"/>
              </a:prstClr>
            </a:outerShdw>
          </a:effectLst>
        </p:spPr>
      </p:pic>
      <p:sp>
        <p:nvSpPr>
          <p:cNvPr id="33" name="TextBox 32">
            <a:extLst>
              <a:ext uri="{FF2B5EF4-FFF2-40B4-BE49-F238E27FC236}">
                <a16:creationId xmlns:a16="http://schemas.microsoft.com/office/drawing/2014/main" id="{9EEA4F77-2195-26AD-198E-90621E7A54C5}"/>
              </a:ext>
            </a:extLst>
          </p:cNvPr>
          <p:cNvSpPr txBox="1"/>
          <p:nvPr/>
        </p:nvSpPr>
        <p:spPr>
          <a:xfrm>
            <a:off x="558800" y="7271469"/>
            <a:ext cx="3281011" cy="338328"/>
          </a:xfrm>
          <a:prstGeom prst="roundRect">
            <a:avLst>
              <a:gd name="adj" fmla="val 50000"/>
            </a:avLst>
          </a:prstGeom>
          <a:gradFill>
            <a:gsLst>
              <a:gs pos="100000">
                <a:srgbClr val="0078D4"/>
              </a:gs>
              <a:gs pos="0">
                <a:srgbClr val="C03BC4"/>
              </a:gs>
            </a:gsLst>
            <a:lin ang="10800000" scaled="1"/>
          </a:gradFill>
          <a:effectLst/>
        </p:spPr>
        <p:txBody>
          <a:bodyPr vert="horz" wrap="square" lIns="91440" tIns="45720" rIns="91440" bIns="45720" rtlCol="0" anchor="ctr" anchorCtr="0">
            <a:noAutofit/>
          </a:bodyPr>
          <a:lstStyle>
            <a:defPPr>
              <a:defRPr lang="en-US"/>
            </a:defPPr>
            <a:lvl1pPr marR="0" lvl="0" indent="0" defTabSz="524695" fontAlgn="auto">
              <a:spcBef>
                <a:spcPts val="0"/>
              </a:spcBef>
              <a:spcAft>
                <a:spcPts val="0"/>
              </a:spcAft>
              <a:buClrTx/>
              <a:buSzTx/>
              <a:buFontTx/>
              <a:buNone/>
              <a:tabLst/>
              <a:defRPr kumimoji="0" sz="1600" b="0" i="0" u="none" strike="noStrike" cap="none" normalizeH="0" baseline="0">
                <a:ln>
                  <a:noFill/>
                </a:ln>
                <a:solidFill>
                  <a:srgbClr val="C03BC4"/>
                </a:solidFill>
                <a:effectLst/>
                <a:uLnTx/>
                <a:uFillTx/>
                <a:latin typeface="+mj-lt"/>
              </a:defRPr>
            </a:lvl1pPr>
          </a:lstStyle>
          <a:p>
            <a:r>
              <a:rPr lang="en-US" sz="1400">
                <a:solidFill>
                  <a:srgbClr val="FFFFFF"/>
                </a:solidFill>
                <a:hlinkClick r:id="rId12">
                  <a:extLst>
                    <a:ext uri="{A12FA001-AC4F-418D-AE19-62706E023703}">
                      <ahyp:hlinkClr xmlns:ahyp="http://schemas.microsoft.com/office/drawing/2018/hyperlinkcolor" val="tx"/>
                    </a:ext>
                  </a:extLst>
                </a:hlinkClick>
              </a:rPr>
              <a:t>Microsoft Adoption Scenario Library</a:t>
            </a:r>
            <a:endParaRPr lang="en-US" sz="1400">
              <a:solidFill>
                <a:srgbClr val="FFFFFF"/>
              </a:solidFill>
            </a:endParaRPr>
          </a:p>
        </p:txBody>
      </p:sp>
      <p:sp>
        <p:nvSpPr>
          <p:cNvPr id="23" name="TextBox 22">
            <a:extLst>
              <a:ext uri="{FF2B5EF4-FFF2-40B4-BE49-F238E27FC236}">
                <a16:creationId xmlns:a16="http://schemas.microsoft.com/office/drawing/2014/main" id="{1D00F61A-BBE2-1024-AD99-AA5684E42729}"/>
              </a:ext>
            </a:extLst>
          </p:cNvPr>
          <p:cNvSpPr txBox="1"/>
          <p:nvPr/>
        </p:nvSpPr>
        <p:spPr>
          <a:xfrm>
            <a:off x="558800" y="7701974"/>
            <a:ext cx="3168347" cy="507831"/>
          </a:xfrm>
          <a:prstGeom prst="rect">
            <a:avLst/>
          </a:prstGeom>
          <a:noFill/>
        </p:spPr>
        <p:txBody>
          <a:bodyPr wrap="square" lIns="0" tIns="0" rIns="0" bIns="0">
            <a:spAutoFit/>
          </a:bodyPr>
          <a:lstStyle/>
          <a:p>
            <a:pPr>
              <a:spcAft>
                <a:spcPts val="800"/>
              </a:spcAft>
            </a:pPr>
            <a:r>
              <a:rPr lang="en-US" sz="1100">
                <a:cs typeface="Segoe Sans Display" pitchFamily="2" charset="0"/>
              </a:rPr>
              <a:t>Find business function-and industry-specific scenarios to inspire your organization’s AI transformation journey.</a:t>
            </a:r>
          </a:p>
        </p:txBody>
      </p:sp>
      <p:pic>
        <p:nvPicPr>
          <p:cNvPr id="24" name="Picture 23" descr="Screenshot of the Microsoft Adoption Scenario Library">
            <a:extLst>
              <a:ext uri="{FF2B5EF4-FFF2-40B4-BE49-F238E27FC236}">
                <a16:creationId xmlns:a16="http://schemas.microsoft.com/office/drawing/2014/main" id="{C5F282BB-FA6D-3A5C-46C7-9754D5C8F41B}"/>
              </a:ext>
            </a:extLst>
          </p:cNvPr>
          <p:cNvPicPr>
            <a:picLocks noChangeAspect="1"/>
          </p:cNvPicPr>
          <p:nvPr/>
        </p:nvPicPr>
        <p:blipFill rotWithShape="1">
          <a:blip r:embed="rId13"/>
          <a:srcRect l="-3405" r="-3405"/>
          <a:stretch>
            <a:fillRect/>
          </a:stretch>
        </p:blipFill>
        <p:spPr>
          <a:xfrm>
            <a:off x="4525046" y="7242231"/>
            <a:ext cx="2733686" cy="1793437"/>
          </a:xfrm>
          <a:prstGeom prst="roundRect">
            <a:avLst>
              <a:gd name="adj" fmla="val 7676"/>
            </a:avLst>
          </a:prstGeom>
          <a:solidFill>
            <a:srgbClr val="FFFFFF"/>
          </a:solidFill>
          <a:effectLst>
            <a:outerShdw blurRad="38100" algn="ctr" rotWithShape="0">
              <a:prstClr val="black">
                <a:alpha val="8000"/>
              </a:prstClr>
            </a:outerShdw>
          </a:effectLst>
        </p:spPr>
      </p:pic>
    </p:spTree>
    <p:extLst>
      <p:ext uri="{BB962C8B-B14F-4D97-AF65-F5344CB8AC3E}">
        <p14:creationId xmlns:p14="http://schemas.microsoft.com/office/powerpoint/2010/main" val="4172343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3CC15AD5_93B3_45DC_8718_FF27F50675DF&quot;,&quot;SourceFullName&quot;:&quot;https://www.youtube.com/embed/eoT598Jfyr4?feature=oembed&quot;,&quot;LastUpdate&quot;:&quot;2026-02-04 8:52 PM&quot;,&quot;UpdatedBy&quot;:&quot;YadinDkharChillibree&quot;,&quot;IsLinked&quot;:false,&quot;IsBrokenLink&quot;:false,&quot;Type&quot;:2,&quot;ShapeId&quot;:0,&quot;WorksheetName&quot;:null}"/>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12FADB8_EAED_4678_9D5F_12D9D75692F6&quot;,&quot;SourceFullName&quot;:&quot;https://www.youtube.com/embed/PYip319yYYs?feature=oembed&quot;,&quot;LastUpdate&quot;:&quot;2026-02-04 8:53 PM&quot;,&quot;UpdatedBy&quot;:&quot;YadinDkharChillibree&quot;,&quot;IsLinked&quot;:false,&quot;IsBrokenLink&quot;:false,&quot;Type&quot;:2,&quot;ShapeId&quot;:0,&quot;WorksheetName&quot;:null}"/>
</p:tagLst>
</file>

<file path=ppt/theme/theme1.xml><?xml version="1.0" encoding="utf-8"?>
<a:theme xmlns:a="http://schemas.openxmlformats.org/drawingml/2006/main" name="1_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2">
              <a:lumMod val="90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_template_v09.potx" id="{B82214A9-21D3-41B7-9840-190BF918AD7D}" vid="{EDB60C7D-238C-45E6-878C-CB51F099DC09}"/>
    </a:ext>
  </a:extLst>
</a:theme>
</file>

<file path=ppt/theme/theme2.xml><?xml version="1.0" encoding="utf-8"?>
<a:theme xmlns:a="http://schemas.openxmlformats.org/drawingml/2006/main" name="2_Microsoft 365 Template Light">
  <a:themeElements>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2">
              <a:lumMod val="90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_template_v09.potx" id="{B82214A9-21D3-41B7-9840-190BF918AD7D}" vid="{EDB60C7D-238C-45E6-878C-CB51F099DC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5B64D402CB764E9CC233FF31987642" ma:contentTypeVersion="22" ma:contentTypeDescription="Create a new document." ma:contentTypeScope="" ma:versionID="7fccc76ee1dab1efaf365864c20eca90">
  <xsd:schema xmlns:xsd="http://www.w3.org/2001/XMLSchema" xmlns:xs="http://www.w3.org/2001/XMLSchema" xmlns:p="http://schemas.microsoft.com/office/2006/metadata/properties" xmlns:ns1="http://schemas.microsoft.com/sharepoint/v3" xmlns:ns2="00cf0def-a058-47bd-9265-f6d1f111732e" xmlns:ns3="54f626bb-976e-4a25-a89f-d089672a3eb7" targetNamespace="http://schemas.microsoft.com/office/2006/metadata/properties" ma:root="true" ma:fieldsID="0e72f5cb3121eb9eb0dd12dc94081ce1" ns1:_="" ns2:_="" ns3:_="">
    <xsd:import namespace="http://schemas.microsoft.com/sharepoint/v3"/>
    <xsd:import namespace="00cf0def-a058-47bd-9265-f6d1f111732e"/>
    <xsd:import namespace="54f626bb-976e-4a25-a89f-d089672a3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MediaServiceDocTags" minOccurs="0"/>
                <xsd:element ref="ns2:Audience" minOccurs="0"/>
                <xsd:element ref="ns2:m6d15d1a6e5942a28eb1f6522643c4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cf0def-a058-47bd-9265-f6d1f1117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DocTags" ma:index="26" nillable="true" ma:displayName="MediaServiceDocTags" ma:hidden="true" ma:internalName="MediaServiceDocTags" ma:readOnly="true">
      <xsd:simpleType>
        <xsd:restriction base="dms:Note"/>
      </xsd:simpleType>
    </xsd:element>
    <xsd:element name="Audience" ma:index="27" nillable="true" ma:displayName="Audience" ma:format="Dropdown" ma:internalName="Audience">
      <xsd:simpleType>
        <xsd:restriction base="dms:Text">
          <xsd:maxLength value="255"/>
        </xsd:restriction>
      </xsd:simpleType>
    </xsd:element>
    <xsd:element name="m6d15d1a6e5942a28eb1f6522643c4e1" ma:index="29" nillable="true" ma:taxonomy="true" ma:internalName="m6d15d1a6e5942a28eb1f6522643c4e1" ma:taxonomyFieldName="Asset_x0020_Type" ma:displayName="Asset Type" ma:default="" ma:fieldId="{66d15d1a-6e59-42a2-8eb1-f6522643c4e1}" ma:taxonomyMulti="true" ma:sspId="e385fb40-52d4-4fae-9c5b-3e8ff8a5878e" ma:termSetId="076e976b-31ab-4f71-86b0-4aacfa2b30b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f626bb-976e-4a25-a89f-d089672a3eb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600fa0d-e7d3-4e7d-aa6c-9a64a26f4e6d}" ma:internalName="TaxCatchAll" ma:showField="CatchAllData" ma:web="54f626bb-976e-4a25-a89f-d089672a3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0cf0def-a058-47bd-9265-f6d1f111732e">
      <Terms xmlns="http://schemas.microsoft.com/office/infopath/2007/PartnerControls"/>
    </lcf76f155ced4ddcb4097134ff3c332f>
    <TaxCatchAll xmlns="54f626bb-976e-4a25-a89f-d089672a3eb7" xsi:nil="true"/>
    <Audience xmlns="00cf0def-a058-47bd-9265-f6d1f111732e" xsi:nil="true"/>
    <m6d15d1a6e5942a28eb1f6522643c4e1 xmlns="00cf0def-a058-47bd-9265-f6d1f111732e">
      <Terms xmlns="http://schemas.microsoft.com/office/infopath/2007/PartnerControls"/>
    </m6d15d1a6e5942a28eb1f6522643c4e1>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10143D-3E42-4122-B3F1-955D00D79C51}">
  <ds:schemaRefs>
    <ds:schemaRef ds:uri="00cf0def-a058-47bd-9265-f6d1f111732e"/>
    <ds:schemaRef ds:uri="54f626bb-976e-4a25-a89f-d089672a3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25959C-63D6-4D53-8E13-A92082E580B8}">
  <ds:schemaRefs>
    <ds:schemaRef ds:uri="00cf0def-a058-47bd-9265-f6d1f111732e"/>
    <ds:schemaRef ds:uri="54f626bb-976e-4a25-a89f-d089672a3e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6C008F-37DC-457A-833C-D373466886CC}">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9</Slides>
  <Notes>9</Notes>
  <HiddenSlides>0</HiddenSlide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1_Microsoft 365 Template Light</vt:lpstr>
      <vt:lpstr>2_Microsoft 365 Template Light</vt:lpstr>
      <vt:lpstr>Microsoft 365 Copilot Experience Guide</vt:lpstr>
      <vt:lpstr>Table of Contents</vt:lpstr>
      <vt:lpstr>Getting Started</vt:lpstr>
      <vt:lpstr>Microsoft 365 Copilot</vt:lpstr>
      <vt:lpstr>Word, Excel, and PowerPoint Agents in Microsoft 365 Copilot</vt:lpstr>
      <vt:lpstr>Editing with Copilot: From draft to done </vt:lpstr>
      <vt:lpstr>Using Microsoft 365 Copilot Teams Agents &amp; Teams Mode</vt:lpstr>
      <vt:lpstr>Copilot Chat</vt:lpstr>
      <vt:lpstr>Additional Prompt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cp:revision>
  <dcterms:created xsi:type="dcterms:W3CDTF">2025-02-06T15:46:51Z</dcterms:created>
  <dcterms:modified xsi:type="dcterms:W3CDTF">2026-03-05T21:16:28Z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Asset Type">
    <vt:lpwstr/>
  </property>
  <property fmtid="{D5CDD505-2E9C-101B-9397-08002B2CF9AE}" pid="4" name="Asset_x0020_Type">
    <vt:lpwstr/>
  </property>
  <property fmtid="{D5CDD505-2E9C-101B-9397-08002B2CF9AE}" pid="5" name="_dlc_policyId">
    <vt:lpwstr>0x01010070AB3889E58DB141A6E1281B02136174|-369733750</vt:lpwstr>
  </property>
  <property fmtid="{D5CDD505-2E9C-101B-9397-08002B2CF9AE}" pid="6"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y fmtid="{D5CDD505-2E9C-101B-9397-08002B2CF9AE}" pid="7" name="ContentTypeId">
    <vt:lpwstr>0x010100A65B64D402CB764E9CC233FF31987642</vt:lpwstr>
  </property>
</Properties>
</file>