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1"/>
  </p:sldMasterIdLst>
  <p:notesMasterIdLst>
    <p:notesMasterId r:id="rId60"/>
  </p:notesMasterIdLst>
  <p:handoutMasterIdLst>
    <p:handoutMasterId r:id="rId61"/>
  </p:handoutMasterIdLst>
  <p:sldIdLst>
    <p:sldId id="2147482451" r:id="rId2"/>
    <p:sldId id="2147482466" r:id="rId3"/>
    <p:sldId id="2147482464" r:id="rId4"/>
    <p:sldId id="2147483621" r:id="rId5"/>
    <p:sldId id="2147483622" r:id="rId6"/>
    <p:sldId id="2147483623" r:id="rId7"/>
    <p:sldId id="2147483624" r:id="rId8"/>
    <p:sldId id="2147483629" r:id="rId9"/>
    <p:sldId id="2147483630" r:id="rId10"/>
    <p:sldId id="2147482458" r:id="rId11"/>
    <p:sldId id="2147483618" r:id="rId12"/>
    <p:sldId id="2147483619" r:id="rId13"/>
    <p:sldId id="2147483631" r:id="rId14"/>
    <p:sldId id="2147483632" r:id="rId15"/>
    <p:sldId id="2147483633" r:id="rId16"/>
    <p:sldId id="279" r:id="rId17"/>
    <p:sldId id="2147483634" r:id="rId18"/>
    <p:sldId id="2147483635" r:id="rId19"/>
    <p:sldId id="2147483636" r:id="rId20"/>
    <p:sldId id="2147483637" r:id="rId21"/>
    <p:sldId id="2147483638" r:id="rId22"/>
    <p:sldId id="260" r:id="rId23"/>
    <p:sldId id="280" r:id="rId24"/>
    <p:sldId id="2147483639" r:id="rId25"/>
    <p:sldId id="2147483640" r:id="rId26"/>
    <p:sldId id="2147483643" r:id="rId27"/>
    <p:sldId id="2147483644" r:id="rId28"/>
    <p:sldId id="2147483641" r:id="rId29"/>
    <p:sldId id="2147483642" r:id="rId30"/>
    <p:sldId id="2147483645" r:id="rId31"/>
    <p:sldId id="256" r:id="rId32"/>
    <p:sldId id="258" r:id="rId33"/>
    <p:sldId id="2147482478" r:id="rId34"/>
    <p:sldId id="257" r:id="rId35"/>
    <p:sldId id="261" r:id="rId36"/>
    <p:sldId id="262" r:id="rId37"/>
    <p:sldId id="264" r:id="rId38"/>
    <p:sldId id="281" r:id="rId39"/>
    <p:sldId id="265" r:id="rId40"/>
    <p:sldId id="266" r:id="rId41"/>
    <p:sldId id="2147482479" r:id="rId42"/>
    <p:sldId id="263" r:id="rId43"/>
    <p:sldId id="259" r:id="rId44"/>
    <p:sldId id="270" r:id="rId45"/>
    <p:sldId id="269" r:id="rId46"/>
    <p:sldId id="271" r:id="rId47"/>
    <p:sldId id="277" r:id="rId48"/>
    <p:sldId id="272" r:id="rId49"/>
    <p:sldId id="273" r:id="rId50"/>
    <p:sldId id="274" r:id="rId51"/>
    <p:sldId id="275" r:id="rId52"/>
    <p:sldId id="2147483646" r:id="rId53"/>
    <p:sldId id="2147483647" r:id="rId54"/>
    <p:sldId id="278" r:id="rId55"/>
    <p:sldId id="268" r:id="rId56"/>
    <p:sldId id="267" r:id="rId57"/>
    <p:sldId id="2147482459" r:id="rId58"/>
    <p:sldId id="2147482470" r:id="rId5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51"/>
            <p14:sldId id="2147482466"/>
            <p14:sldId id="2147482464"/>
            <p14:sldId id="2147483621"/>
            <p14:sldId id="2147483622"/>
            <p14:sldId id="2147483623"/>
            <p14:sldId id="2147483624"/>
            <p14:sldId id="2147483629"/>
            <p14:sldId id="2147483630"/>
            <p14:sldId id="2147482458"/>
            <p14:sldId id="2147483618"/>
            <p14:sldId id="2147483619"/>
            <p14:sldId id="2147483631"/>
            <p14:sldId id="2147483632"/>
            <p14:sldId id="2147483633"/>
            <p14:sldId id="279"/>
            <p14:sldId id="2147483634"/>
            <p14:sldId id="2147483635"/>
            <p14:sldId id="2147483636"/>
            <p14:sldId id="2147483637"/>
            <p14:sldId id="2147483638"/>
            <p14:sldId id="260"/>
            <p14:sldId id="280"/>
            <p14:sldId id="2147483639"/>
            <p14:sldId id="2147483640"/>
            <p14:sldId id="2147483643"/>
            <p14:sldId id="2147483644"/>
            <p14:sldId id="2147483641"/>
            <p14:sldId id="2147483642"/>
            <p14:sldId id="2147483645"/>
            <p14:sldId id="256"/>
            <p14:sldId id="258"/>
            <p14:sldId id="2147482478"/>
            <p14:sldId id="257"/>
            <p14:sldId id="261"/>
            <p14:sldId id="262"/>
            <p14:sldId id="264"/>
            <p14:sldId id="281"/>
            <p14:sldId id="265"/>
            <p14:sldId id="266"/>
            <p14:sldId id="2147482479"/>
            <p14:sldId id="263"/>
            <p14:sldId id="259"/>
            <p14:sldId id="270"/>
            <p14:sldId id="269"/>
            <p14:sldId id="271"/>
            <p14:sldId id="277"/>
            <p14:sldId id="272"/>
            <p14:sldId id="273"/>
            <p14:sldId id="274"/>
            <p14:sldId id="275"/>
            <p14:sldId id="2147483646"/>
            <p14:sldId id="2147483647"/>
            <p14:sldId id="278"/>
            <p14:sldId id="268"/>
            <p14:sldId id="267"/>
            <p14:sldId id="2147482459"/>
            <p14:sldId id="214748247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222222"/>
    <a:srgbClr val="151E47"/>
    <a:srgbClr val="091F2C"/>
    <a:srgbClr val="3F3C3E"/>
    <a:srgbClr val="FEFEFF"/>
    <a:srgbClr val="E9F2F8"/>
    <a:srgbClr val="2A446F"/>
    <a:srgbClr val="94D8FE"/>
    <a:srgbClr val="C03B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52818E-157A-4B43-8771-CAEA8CF135B8}" v="61" dt="2025-11-12T22:21:54.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73" autoAdjust="0"/>
  </p:normalViewPr>
  <p:slideViewPr>
    <p:cSldViewPr snapToGrid="0">
      <p:cViewPr varScale="1">
        <p:scale>
          <a:sx n="58" d="100"/>
          <a:sy n="58" d="100"/>
        </p:scale>
        <p:origin x="906" y="318"/>
      </p:cViewPr>
      <p:guideLst>
        <p:guide orient="horz" pos="528"/>
        <p:guide orient="horz" pos="960"/>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11/20/2025 1:16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11/20/2025 1:16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Hello everyone. Today we'll discuss how to control, manage, and govern agents in Microsoft Copilot. We'll begin with an introduction to agents and Copilot's capabilities, then cover management, control, security, governance, measurement, and monitoring features. Finally, we'll review upcoming features, resources, and actionable next steps.</a:t>
            </a:r>
          </a:p>
          <a:p>
            <a:r>
              <a:rPr lang="en-US" sz="882" kern="1200" dirty="0">
                <a:solidFill>
                  <a:schemeClr val="tx1"/>
                </a:solidFill>
                <a:effectLst/>
                <a:latin typeface="Segoe Sans Display" pitchFamily="2" charset="0"/>
                <a:ea typeface="+mn-ea"/>
                <a:cs typeface="+mn-cs"/>
              </a:rPr>
              <a:t>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407432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67D65-89D8-03C9-0B32-5DF053E27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C5312-4AF8-BE2E-56CC-28093459E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21B9F-E76E-F302-44C3-DE9B43677B22}"/>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When users create agents using Copilot Studio or the pro-code method, they can choose to publish their agent in the organizational catalog—which serves as the agent store and makes the agent accessible to everyone in the organization. Because this is so important, publishing an agent in the catalog always requires administrator approval. In the agent inventory section, there's a tab called "requested agents." Whenever someone submits an agent for publication in the organizational catalog, the administrator will see the request there and can decide whether to approve or reject it.</a:t>
            </a:r>
          </a:p>
          <a:p>
            <a:endParaRPr lang="en-FI" dirty="0"/>
          </a:p>
        </p:txBody>
      </p:sp>
      <p:sp>
        <p:nvSpPr>
          <p:cNvPr id="4" name="Header Placeholder 3">
            <a:extLst>
              <a:ext uri="{FF2B5EF4-FFF2-40B4-BE49-F238E27FC236}">
                <a16:creationId xmlns:a16="http://schemas.microsoft.com/office/drawing/2014/main" id="{E12D0C06-0571-63B5-B6E2-1B3B58E753C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D512300-D4B7-108D-CA8B-91B15E1ABC1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67BB99E-67F4-202F-1EE2-E94E4052D91B}"/>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DB4DA886-FA3D-82CE-37B9-BDCF2FB3CFAF}"/>
              </a:ext>
            </a:extLst>
          </p:cNvPr>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579589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D52C0-B9FD-04DC-6288-BCAE81B32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8B049-05E1-08E8-1612-4D2CA6D98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F12D2-4813-2E56-3B74-139EDF8EAE86}"/>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Administrators can use a panel to access all agent metadata by clicking on any request. This allows you to see the agent's capabilities, knowledge, and actions, helping you quickly assess whether the agent is safe to publish or if further review with the developer is needed.</a:t>
            </a:r>
          </a:p>
          <a:p>
            <a:endParaRPr lang="en-FI" dirty="0"/>
          </a:p>
        </p:txBody>
      </p:sp>
      <p:sp>
        <p:nvSpPr>
          <p:cNvPr id="4" name="Header Placeholder 3">
            <a:extLst>
              <a:ext uri="{FF2B5EF4-FFF2-40B4-BE49-F238E27FC236}">
                <a16:creationId xmlns:a16="http://schemas.microsoft.com/office/drawing/2014/main" id="{BDA0822A-C287-3B48-AEF4-C39E937FED0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00F2346-5EF8-4E8D-EA2B-F80CB06A143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F2089E0-53C3-C121-C081-259F656B3C94}"/>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5DD5589E-9EC8-DFC1-AC5E-2C3D4960E728}"/>
              </a:ext>
            </a:extLst>
          </p:cNvPr>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675189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FE89D-1282-0B72-B804-8CD4B3D5C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828DC-E3ED-30C1-58A1-423A2BE1F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3CCF9-51F8-0A70-EA04-089D1969D417}"/>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Once you publish an agent—whether built internally or sourced from partners or ISVs—you can control its visibility in the agent store by assigning access to specific groups. This allows you to segment agents, such as making a finance agent available only to the finance team. Alternatively, you can deploy agents directly to a target audience, enabling immediate access without installation; agents will appear automatically in Copilot chat for those users.</a:t>
            </a:r>
          </a:p>
          <a:p>
            <a:endParaRPr lang="en-FI" dirty="0"/>
          </a:p>
        </p:txBody>
      </p:sp>
      <p:sp>
        <p:nvSpPr>
          <p:cNvPr id="4" name="Header Placeholder 3">
            <a:extLst>
              <a:ext uri="{FF2B5EF4-FFF2-40B4-BE49-F238E27FC236}">
                <a16:creationId xmlns:a16="http://schemas.microsoft.com/office/drawing/2014/main" id="{906DFF7C-487C-3FEB-8DD3-DBBCB9634B9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AD4D432-46E2-0982-8820-3EEA7F858E1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4A3943A-CF03-F4ED-9ECE-DE3613AA1751}"/>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BCDA4910-5F72-BD7A-2B61-E0ADFB3B6227}"/>
              </a:ext>
            </a:extLst>
          </p:cNvPr>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856775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B1797-62CB-BEAE-947A-5D7C4B61F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3EA34-6B47-283C-6B3D-0A0DC0571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F8FA0-6960-A6B0-99DC-1D1B5195412A}"/>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We've added a feature that lets you pin up to three important agents in the copilot chat panel, making them easily accessible for your employees. This helps boost productivity and reduces internal requests by encouraging frequent use of key agents.</a:t>
            </a:r>
          </a:p>
          <a:p>
            <a:r>
              <a:rPr lang="en-US" sz="882" kern="1200" dirty="0">
                <a:solidFill>
                  <a:schemeClr val="tx1"/>
                </a:solidFill>
                <a:effectLst/>
                <a:latin typeface="Segoe Sans Display" pitchFamily="2" charset="0"/>
                <a:ea typeface="+mn-ea"/>
                <a:cs typeface="+mn-cs"/>
              </a:rPr>
              <a:t> </a:t>
            </a:r>
          </a:p>
          <a:p>
            <a:endParaRPr lang="en-FI" dirty="0"/>
          </a:p>
        </p:txBody>
      </p:sp>
      <p:sp>
        <p:nvSpPr>
          <p:cNvPr id="4" name="Header Placeholder 3">
            <a:extLst>
              <a:ext uri="{FF2B5EF4-FFF2-40B4-BE49-F238E27FC236}">
                <a16:creationId xmlns:a16="http://schemas.microsoft.com/office/drawing/2014/main" id="{DA68A509-1F25-4FB2-F849-8673C3C8BEA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5FDF892-DE1B-1A1A-E0A3-06DCFE5C063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812E230-2243-CEEE-A023-3F00AE55B118}"/>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138B9149-CCC8-D714-24B4-0C4A6BFE7BA9}"/>
              </a:ext>
            </a:extLst>
          </p:cNvPr>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26404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EC790-D262-A388-CADB-C0328C65A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E3E8B-B6F6-941F-0890-37E580BED0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C7516-1045-7D03-A1D9-046C5160A8F8}"/>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To upload agents built with the pro code approach, use side loading—manually uploading a zip package (with manifest and agent data) to the catalog. For agents created with the M365 toolkit, this process is required for testing and deployment. Side loading can be managed in the Teams admin center by enabling or disabling the policy globally or restricting it to specific users or groups through custom policies.</a:t>
            </a:r>
          </a:p>
          <a:p>
            <a:endParaRPr lang="en-FI" dirty="0"/>
          </a:p>
        </p:txBody>
      </p:sp>
      <p:sp>
        <p:nvSpPr>
          <p:cNvPr id="4" name="Header Placeholder 3">
            <a:extLst>
              <a:ext uri="{FF2B5EF4-FFF2-40B4-BE49-F238E27FC236}">
                <a16:creationId xmlns:a16="http://schemas.microsoft.com/office/drawing/2014/main" id="{B105C0B1-50EB-86E1-800F-F3E8936699F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D709AF9-7D9D-5A0A-0875-24C40B50143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A46942C-7646-43E1-FA17-BDA691B29979}"/>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BE61B7F5-A582-CE6C-AC00-09817711F90C}"/>
              </a:ext>
            </a:extLst>
          </p:cNvPr>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884915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23664-DBB3-BB58-E31D-0894BCDDA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DD456-9E19-3329-C532-500123868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4B7E2-4F18-8D23-059A-AA65A8B5BAED}"/>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The copilot agent narrative is deeply integrated with Copilot Studio and Power Platform. This tool, included with your Microsoft 365 copilot license, is one of the most powerful resources available for building agents. Copilot Studio stands out as the most robust and adaptable option, especially when paired with pro-code approaches, because it offers complete access to agent capabilities. With Copilot Studio, you can incorporate knowledge, tools, triggers, enable multi-agent scenarios, and even publish agents to the catalog, making it an invaluable asset.</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Given its versatility, proper management of this tool is crucial. Fortunately, if you’re already familiar with Power Platform, you’ll find that Copilot Studio adheres to all of Power Platform’s governance features. One core concept is "environments." These are spaces designed to store, manage, and share agents, allowing you to organize them based on your preferred criteria—such as by department or development stage (like developer, production, or testing environments).</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Environments are fundamental because, as covered later in the presentation, Power Platform offers capabilities like managed environments and DLP policies that you can assign to specific environments, controlling what users can do within each space. This means some environments can be tightly restricted while others might encourage sharing, providing precise governance and control over your organization’s agents.</a:t>
            </a:r>
          </a:p>
          <a:p>
            <a:endParaRPr lang="en-FI" dirty="0"/>
          </a:p>
        </p:txBody>
      </p:sp>
      <p:sp>
        <p:nvSpPr>
          <p:cNvPr id="4" name="Header Placeholder 3">
            <a:extLst>
              <a:ext uri="{FF2B5EF4-FFF2-40B4-BE49-F238E27FC236}">
                <a16:creationId xmlns:a16="http://schemas.microsoft.com/office/drawing/2014/main" id="{5F850E07-837A-ED00-7489-A30D653F200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775901D-D5BA-B29A-B2EC-AF1F129A278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BE1F6BC-6B68-D606-2CB3-716CA8FD5F87}"/>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CC15C576-F3A3-5805-28B8-7F359D34B7EE}"/>
              </a:ext>
            </a:extLst>
          </p:cNvPr>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279503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27394-A4B6-3B9F-F7DD-D6A724D77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CBEA6-E5BE-CA34-7388-F2FBAE0E4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7505F-6EA1-6038-83BB-B027B2FABBB4}"/>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One key feature is sharing management within the Power Platform's managed environment. By designating an environment as managed, you gain additional controls, such as determining whether users can create agents, restrict sharing with editor permissions, or require publishing only to the organizational catalog. This enables precise oversight of agent sharing and addresses concerns about uncontrolled agent proliferation, allowing administrators to maintain visibility and enforce restrictions.</a:t>
            </a:r>
          </a:p>
          <a:p>
            <a:endParaRPr lang="en-FI" dirty="0"/>
          </a:p>
        </p:txBody>
      </p:sp>
      <p:sp>
        <p:nvSpPr>
          <p:cNvPr id="4" name="Header Placeholder 3">
            <a:extLst>
              <a:ext uri="{FF2B5EF4-FFF2-40B4-BE49-F238E27FC236}">
                <a16:creationId xmlns:a16="http://schemas.microsoft.com/office/drawing/2014/main" id="{3E75BA03-D241-DDC3-B1FC-FD6C3F78D6C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87397EA-6F36-CD5F-4E27-F67C9327225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3A83BE2-CE17-B78B-1738-640083357D82}"/>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9FF4C278-25E7-3849-384B-AEAB0F6921AA}"/>
              </a:ext>
            </a:extLst>
          </p:cNvPr>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844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39B8B-4D71-CE95-709C-9A0A7E533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5F4-8908-DE5A-96C3-5CA8DC367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738221-9608-7988-4C87-298D77431874}"/>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Copilot Studio now allows anyone in your organization to create agents, even without a copilot license, using credits or pay-as-you-go. To manage access, a new tenant setting called Copilot Studio Authors lets you choose who can use Copilot Studio among unlicensed users. Note: This only applies to those without any other license; licensed users bypass this setting.</a:t>
            </a:r>
          </a:p>
          <a:p>
            <a:endParaRPr lang="en-FI" dirty="0"/>
          </a:p>
        </p:txBody>
      </p:sp>
      <p:sp>
        <p:nvSpPr>
          <p:cNvPr id="4" name="Header Placeholder 3">
            <a:extLst>
              <a:ext uri="{FF2B5EF4-FFF2-40B4-BE49-F238E27FC236}">
                <a16:creationId xmlns:a16="http://schemas.microsoft.com/office/drawing/2014/main" id="{2E23D4BB-51C9-BAED-A48D-B1EA3166DE9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46752C1-A34A-3943-7C2C-3F55DE60942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15A3DD4-91D9-CB68-9817-54DD7A09DDDA}"/>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AF9852F0-229E-ED1E-06BB-4171A77184EE}"/>
              </a:ext>
            </a:extLst>
          </p:cNvPr>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082997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DAAB3-87FD-A7A5-F0CE-AE28538A5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6DF96-B323-1F10-92BB-7E92F14154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D07BF-4A05-2192-5574-7023AA1C3076}"/>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If you're early in adopting agents and want to prevent publishing at the global level, you can disable bot publication with AI features. This ensures that while users can create agents, they will not be able to publish them organization-wide.</a:t>
            </a:r>
          </a:p>
          <a:p>
            <a:endParaRPr lang="en-FI" dirty="0"/>
          </a:p>
        </p:txBody>
      </p:sp>
      <p:sp>
        <p:nvSpPr>
          <p:cNvPr id="4" name="Header Placeholder 3">
            <a:extLst>
              <a:ext uri="{FF2B5EF4-FFF2-40B4-BE49-F238E27FC236}">
                <a16:creationId xmlns:a16="http://schemas.microsoft.com/office/drawing/2014/main" id="{41019D81-F966-9564-D2BD-31FBD9D9059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DFE5F66-35B8-D226-6F2B-4236FE8AD52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E9A3D4B-142D-293C-2859-FD48E2E72FEA}"/>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59AE980E-679C-36C6-BF66-6AF09BE7B01A}"/>
              </a:ext>
            </a:extLst>
          </p:cNvPr>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871245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2C91-E857-863A-A60A-A61CA3A25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B7150-97BA-DD33-866C-1E229FB17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FA4E6-76EA-A5DC-E5E2-F464F5DCD3D4}"/>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AI Builder lets you create specialized prompts using custom models tailored for your agent’s scenarios. This feature can be managed at the tenant level, allowing you to disable it so users cannot publish or save custom prompts within the Power Platform.</a:t>
            </a:r>
          </a:p>
          <a:p>
            <a:endParaRPr lang="en-FI" dirty="0"/>
          </a:p>
        </p:txBody>
      </p:sp>
      <p:sp>
        <p:nvSpPr>
          <p:cNvPr id="4" name="Header Placeholder 3">
            <a:extLst>
              <a:ext uri="{FF2B5EF4-FFF2-40B4-BE49-F238E27FC236}">
                <a16:creationId xmlns:a16="http://schemas.microsoft.com/office/drawing/2014/main" id="{900A623C-6999-C224-DBA5-3BAD9888059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F445D7D-EE86-6EE4-2F0E-458C2FC5BED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20EB64C-57A1-283A-4BA4-78BF073B0B41}"/>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FF3D3CDD-6F77-B8ED-47BB-0C9F918F1F08}"/>
              </a:ext>
            </a:extLst>
          </p:cNvPr>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360234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C31F3-3EC7-4501-3379-FCC4DA182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3114A-1EDF-4299-DE0C-0C97A0534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686A8-3F20-CC0E-30F4-7E975AC2E54B}"/>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Before discussing agent governance, it's crucial to understand the types of agents you can create in Copilot, as governance features depend on agent type and building tools. Agents range from basic retrieval agents, which use a data source to generate answers, to those equipped with tools for performing actions, and finally to autonomous agents that act independently based on organizational signals.</a:t>
            </a:r>
          </a:p>
          <a:p>
            <a:endParaRPr lang="en-FI" dirty="0"/>
          </a:p>
        </p:txBody>
      </p:sp>
      <p:sp>
        <p:nvSpPr>
          <p:cNvPr id="4" name="Header Placeholder 3">
            <a:extLst>
              <a:ext uri="{FF2B5EF4-FFF2-40B4-BE49-F238E27FC236}">
                <a16:creationId xmlns:a16="http://schemas.microsoft.com/office/drawing/2014/main" id="{BEC98227-12DC-0F7C-1424-650676FA8FC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E6A1693-534E-E241-F925-623D6CE800C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52B170C-C5E7-8533-1D53-F8D5F4478BD7}"/>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BB6DA565-779A-7FD7-3EAC-8E85A9FC3C10}"/>
              </a:ext>
            </a:extLst>
          </p:cNvPr>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063028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72DED-A307-0B73-D9A3-E3D1C77E3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10AC2-D3E5-5375-F988-506CB9611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FE543-9458-9E7B-564E-322D85A870AC}"/>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The environment includes specific settings for managing copilot studio. There are several features available, such as allowing copilot studio agents to access conversation transcripts and share agents with different sites. A new preview feature lets you control the maker credential. All of these rules are new and tailored for environment groups that work with copilot agents.</a:t>
            </a:r>
          </a:p>
          <a:p>
            <a:endParaRPr lang="en-FI" dirty="0"/>
          </a:p>
        </p:txBody>
      </p:sp>
      <p:sp>
        <p:nvSpPr>
          <p:cNvPr id="4" name="Header Placeholder 3">
            <a:extLst>
              <a:ext uri="{FF2B5EF4-FFF2-40B4-BE49-F238E27FC236}">
                <a16:creationId xmlns:a16="http://schemas.microsoft.com/office/drawing/2014/main" id="{467E91AA-E120-3607-9B06-A66A0F69B64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70F15FC-2EED-29ED-3D34-933E7F10B2D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69BF7B5-B8ED-291E-C0FB-CE49D502AA00}"/>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4C63E3EB-475A-3906-3465-B1F0B513632A}"/>
              </a:ext>
            </a:extLst>
          </p:cNvPr>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1313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D66F6-7614-D436-0E12-42EB35217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A7CBE-6383-DD68-C293-02598ECE7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37AAF-E61D-6D31-FD88-C20E80823F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2" kern="1200" dirty="0">
                <a:solidFill>
                  <a:schemeClr val="tx1"/>
                </a:solidFill>
                <a:effectLst/>
                <a:latin typeface="Segoe Sans Display" pitchFamily="2" charset="0"/>
                <a:ea typeface="+mn-ea"/>
                <a:cs typeface="+mn-cs"/>
              </a:rPr>
              <a:t>For your information, each time you create an agent in Copilot Studio, an app registration is automatically generated for that agent in Microsoft Entra. This process is necessary to facilitate communication between Copilot Studio and the Azure Bot service operating in the background. The app registration does not provide access to or expose any customer data or resources; it is fully managed by Copilot Studio. We are sharing this information so that, should you notice registrations appearing in Entra ID, you will understand that they result from Copilot Studio usage.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Segoe UI Semilight"/>
              <a:cs typeface="Segoe UI Semi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Segoe UI Semilight"/>
                <a:cs typeface="Segoe UI Semilight"/>
              </a:rPr>
              <a:t>https://learn.microsoft.com/en-us/microsoft-copilot-studio/security-faq#copilot-studio-creates-a-multitenant-azure-app-registration-on-custom-copilot-creation-does-a-multitenant-azure-app-registration-for-custom-copilots-pose-any-security-risk</a:t>
            </a:r>
          </a:p>
          <a:p>
            <a:endParaRPr lang="en-US" dirty="0"/>
          </a:p>
          <a:p>
            <a:endParaRPr lang="en-FI" dirty="0"/>
          </a:p>
        </p:txBody>
      </p:sp>
      <p:sp>
        <p:nvSpPr>
          <p:cNvPr id="4" name="Header Placeholder 3">
            <a:extLst>
              <a:ext uri="{FF2B5EF4-FFF2-40B4-BE49-F238E27FC236}">
                <a16:creationId xmlns:a16="http://schemas.microsoft.com/office/drawing/2014/main" id="{DDBB367B-C727-6F34-D278-140B9F3568F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BC45335-9AC2-7EAF-7DA4-C79595B6CCA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12A8766-001B-4345-02BC-9BEF2E0660E6}"/>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250C4D6C-4828-5A51-A95A-67F1D64D6E18}"/>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332408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3D4A4-77A1-FE82-3972-DBA4A74D7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E1C04-DADD-D457-BE1D-9167339B1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68E28-FFDF-54EB-7FC6-477C16A024F1}"/>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As previously mentioned, I will be discussing the remaining controls before proceeding to billing policies. Some questions have arisen regarding the pay-as-you-go billing model, particularly about its configuration options. The billing plan can be established within the M365 admin center, where pay-as-you-go plans for chat require an active subscription. </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Additionally, integration with an Azure Resource Group is necessary, linking it to either the environment or tenant, which enables billing functionality for both Gopala chat and Gopala chat agents within the Azure subscription.</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We now also offer departmental billing capabilities, allowing multiple billing plans to be set up for distinct departments within an organization. For example, the HR department may have its own billing plan, as could the IT department, facilitating targeted cost allocation and distribution across organizational units based on usage by specific groups linked to individual billing plans. Service security groups or M365 groups can be employed to define access rules for each billing plan. In practice, departments such as HR or IT can be associated with dedicated security groups, thereby enabling clear differentiation of costs among various departments throughout the organization.</a:t>
            </a:r>
          </a:p>
          <a:p>
            <a:endParaRPr lang="en-FI" dirty="0"/>
          </a:p>
        </p:txBody>
      </p:sp>
      <p:sp>
        <p:nvSpPr>
          <p:cNvPr id="4" name="Header Placeholder 3">
            <a:extLst>
              <a:ext uri="{FF2B5EF4-FFF2-40B4-BE49-F238E27FC236}">
                <a16:creationId xmlns:a16="http://schemas.microsoft.com/office/drawing/2014/main" id="{5D261F6A-F2E6-1D77-6978-23ED7E994D3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1363FE6-29A0-F6C2-6F90-51B17149220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12A94C3-6BAF-226E-9D45-5AE0EDBC0CA0}"/>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4204CBC8-9C5F-B059-BAFF-6C0A732561D5}"/>
              </a:ext>
            </a:extLst>
          </p:cNvPr>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520851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41483-6098-A0EE-ACAA-46BA4D3C4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A8A51-7C32-E945-6701-C9940C69B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C4715-CAC8-DFE0-A2B4-3EEDBE6E1136}"/>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In the M365 admin center, similar configuration options are available for SharePoint agents. Administrators can either establish a dedicated billing plan for SharePoint agents or integrate them as a pay-as-you-go service within an existing billing plan. The requirements remain consistent in both scenarios; an Azure subscription and resource group must be linked to the tenant. If the billing plan is intended exclusively for SharePoint agents, these parameters are specified accordingly. However, it is also possible to include multiple services under one billing plan. For instance, if managing IT or HR services, the same billing method can be applied at a departmental level for different types of services or agent groups.</a:t>
            </a:r>
          </a:p>
          <a:p>
            <a:endParaRPr lang="en-US" dirty="0"/>
          </a:p>
          <a:p>
            <a:endParaRPr lang="en-FI" dirty="0"/>
          </a:p>
        </p:txBody>
      </p:sp>
      <p:sp>
        <p:nvSpPr>
          <p:cNvPr id="4" name="Header Placeholder 3">
            <a:extLst>
              <a:ext uri="{FF2B5EF4-FFF2-40B4-BE49-F238E27FC236}">
                <a16:creationId xmlns:a16="http://schemas.microsoft.com/office/drawing/2014/main" id="{F742C49E-1475-E704-D5A0-11DA9187896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38F0BA6-EDDF-51C2-3E57-97835099E52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DF5E0F1-8865-8EE9-3CD0-CF0706569950}"/>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C454FB46-E763-50E7-E576-76F1CDF7658A}"/>
              </a:ext>
            </a:extLst>
          </p:cNvPr>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1374697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3423B-F586-028A-ACAC-DA46CEFDD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396DA6-231A-EE55-8576-83F355C6D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DFA2F-3463-9A1D-8F23-DD27666891B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We now have building plans with budget limits. This allows us to set a maximum amount—such as $1000 per month—for each plan, though currently these limits are only used for monitoring and alerting rather than enforcement. We can create groups of people to be notified when spending approaches the budget limit. Up to four additional thresholds can be added; by default, notifications are sent at 100% usage. When the budget limit is reached, an email alert is sent to the selected group, but no action is taken to stop usage yet—this may change in the future, potentially allowing us to disable agents or billing for that plan. For now, these notifications help track spending, and reporting tools are available to show monthly usage and costs for each building plan.</a:t>
            </a:r>
          </a:p>
          <a:p>
            <a:endParaRPr lang="en-FI" dirty="0"/>
          </a:p>
        </p:txBody>
      </p:sp>
      <p:sp>
        <p:nvSpPr>
          <p:cNvPr id="4" name="Header Placeholder 3">
            <a:extLst>
              <a:ext uri="{FF2B5EF4-FFF2-40B4-BE49-F238E27FC236}">
                <a16:creationId xmlns:a16="http://schemas.microsoft.com/office/drawing/2014/main" id="{9FBFCE75-D338-9FCE-2A55-BFF1ECC4D82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5B1D6C0-A651-4064-DAFF-5CC4727A74A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96EBB62-7589-78AE-8617-78C76FB9AA0E}"/>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1A310B16-E82D-376D-5349-A160037187DE}"/>
              </a:ext>
            </a:extLst>
          </p:cNvPr>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41922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6992D-1B42-D230-80D0-73AA60BA0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E653E-3C4F-0143-A458-79C7C3500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53B64-9981-B9E5-3FD3-5EAE3FC35321}"/>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Billing plans can be configured in both the Power Platform Admin Center and the M365 Admin Center. However, it is recommended to use the M365 Admin Center for configuration, as the Power Platform Admin Center does not support departmental billing options or budget limits. Both centers require the same Azure subscription resource group.</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Currently, the main advantage of configuring billing in the Power Platform Admin Center relates to the allocation of prepaid credit packs. If prepaid credits are available within the tenant, these can be allocated for the M365 Copilot Chat environment created for the billing plan, provided pay-as-you-go billing is enabled and no billing plan is set up in the M365 Admin Center. In cases where two billing plans exist, double charging does not occur; the plan in the M365 Admin Center takes priority.</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Documentation indicates that configuration should be possible via the M365 Admin Center, and soon an option to enable Studio credits will be available there. Once this feature is released, tenants with credit packs will be able to leverage them for building plans in the M365 Admin Center as well.</a:t>
            </a:r>
          </a:p>
          <a:p>
            <a:endParaRPr lang="en-US" dirty="0"/>
          </a:p>
          <a:p>
            <a:endParaRPr lang="en-FI" dirty="0"/>
          </a:p>
        </p:txBody>
      </p:sp>
      <p:sp>
        <p:nvSpPr>
          <p:cNvPr id="4" name="Header Placeholder 3">
            <a:extLst>
              <a:ext uri="{FF2B5EF4-FFF2-40B4-BE49-F238E27FC236}">
                <a16:creationId xmlns:a16="http://schemas.microsoft.com/office/drawing/2014/main" id="{1C107C80-95AA-F801-F53E-512E9A188BD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CD591F5-22D3-3B5F-4E4B-B8DE1CEEDC4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1F01B96-1475-8FA1-0176-2AEC1277CD22}"/>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B5DCDD49-7066-915F-2978-3E56A1DB3CBC}"/>
              </a:ext>
            </a:extLst>
          </p:cNvPr>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682782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A04F6-979C-89E3-BED8-E8C28E21A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EDD6B-5E3B-2B5F-1735-67DE6DB4B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F6C4B-B053-77A8-78F0-CA5185524E74}"/>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Agent capacity limits can now be set in the Power Platform admin center for Copilot Studio agents. You can define agent-level caps, choose when to receive notifications as limits are approached, and optionally disable the agent once the set limit is reached. A number of new features—especially for pay-as-you-go—are on the public roadmap, which we will highlight at the end of this presentation.</a:t>
            </a:r>
          </a:p>
          <a:p>
            <a:endParaRPr lang="en-US" dirty="0"/>
          </a:p>
          <a:p>
            <a:endParaRPr lang="en-FI" dirty="0"/>
          </a:p>
        </p:txBody>
      </p:sp>
      <p:sp>
        <p:nvSpPr>
          <p:cNvPr id="4" name="Header Placeholder 3">
            <a:extLst>
              <a:ext uri="{FF2B5EF4-FFF2-40B4-BE49-F238E27FC236}">
                <a16:creationId xmlns:a16="http://schemas.microsoft.com/office/drawing/2014/main" id="{89126B0E-3C1D-B92E-15EB-C59EDAF9D62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6190115-7682-070A-4E15-14E81EA42BD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9239C04-84AE-0FFF-47DF-C315D3C58602}"/>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9223E241-5E56-ED66-FBDF-79FF2422A3A2}"/>
              </a:ext>
            </a:extLst>
          </p:cNvPr>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941549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497B6-A283-8D73-6EE2-695B9049A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DAA65-E151-6CDE-47BF-82E7F7E3B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4973D-ED5C-5010-6A42-265D007F7FB0}"/>
              </a:ext>
            </a:extLst>
          </p:cNvPr>
          <p:cNvSpPr>
            <a:spLocks noGrp="1"/>
          </p:cNvSpPr>
          <p:nvPr>
            <p:ph type="body" idx="1"/>
          </p:nvPr>
        </p:nvSpPr>
        <p:spPr/>
        <p:txBody>
          <a:bodyPr/>
          <a:lstStyle/>
          <a:p>
            <a:r>
              <a:rPr lang="en-US" dirty="0"/>
              <a:t>SharePoint advanced management provides a powerful set of tools to reduce risk of oversharing, </a:t>
            </a:r>
            <a:r>
              <a:rPr lang="en-US" b="1" dirty="0"/>
              <a:t>control</a:t>
            </a:r>
            <a:r>
              <a:rPr lang="en-US" dirty="0"/>
              <a:t> content sprawl and manage SharePoint site lifecycle. It is a collection of over 30 capabilities and is available now for “M365 Copilot” licensed users. </a:t>
            </a:r>
          </a:p>
          <a:p>
            <a:endParaRPr lang="en-US" dirty="0"/>
          </a:p>
          <a:p>
            <a:r>
              <a:rPr lang="en-US" dirty="0"/>
              <a:t>The key features related to Copilot and agents are…</a:t>
            </a:r>
          </a:p>
          <a:p>
            <a:endParaRPr lang="en-IN" dirty="0"/>
          </a:p>
          <a:p>
            <a:r>
              <a:rPr lang="en-IN" b="1" dirty="0"/>
              <a:t>Restricted Content Discovery </a:t>
            </a:r>
            <a:r>
              <a:rPr lang="en-IN" dirty="0"/>
              <a:t>– is a site level control we can use to block site content visibility in M365 search and Copilot. This provides also a way to disable Agents functionality completely in site. But be careful with this control as its o</a:t>
            </a:r>
            <a:r>
              <a:rPr lang="en-US" dirty="0" err="1"/>
              <a:t>veruse</a:t>
            </a:r>
            <a:r>
              <a:rPr lang="en-US" dirty="0"/>
              <a:t> can affect search, SharePoint, and Copilot performance</a:t>
            </a:r>
            <a:endParaRPr lang="en-IN" dirty="0"/>
          </a:p>
          <a:p>
            <a:endParaRPr lang="en-US" dirty="0"/>
          </a:p>
          <a:p>
            <a:r>
              <a:rPr lang="en-US" b="1" dirty="0"/>
              <a:t>Restricted Access Control </a:t>
            </a:r>
            <a:r>
              <a:rPr lang="en-US" dirty="0"/>
              <a:t>– policy allows us to restrict access to site content only for users who are members of site owners and members groups or others groups which can be also defined in the policy. So, even if some document(s) are shared with user but if that user is not member of any of those groups then after the policy is applied, they can’t access the content anymore directly nor can see content in search or Copilot responses</a:t>
            </a:r>
          </a:p>
          <a:p>
            <a:endParaRPr lang="en-US" dirty="0"/>
          </a:p>
          <a:p>
            <a:r>
              <a:rPr lang="en-US" b="1" dirty="0"/>
              <a:t>Data access governance </a:t>
            </a:r>
            <a:r>
              <a:rPr lang="en-US" dirty="0"/>
              <a:t>– reports helps admin to check for oversharing, content sprawl and manage inactive / obsolete sites. This is not just agents related feature but very important when planning to rollout Copilot and agents in the organization</a:t>
            </a:r>
          </a:p>
          <a:p>
            <a:endParaRPr lang="en-IN" dirty="0"/>
          </a:p>
          <a:p>
            <a:endParaRPr lang="en-IN" dirty="0"/>
          </a:p>
          <a:p>
            <a:endParaRPr lang="en-IN" dirty="0"/>
          </a:p>
          <a:p>
            <a:endParaRPr lang="en-US" dirty="0"/>
          </a:p>
          <a:p>
            <a:endParaRPr lang="en-FI" dirty="0"/>
          </a:p>
        </p:txBody>
      </p:sp>
      <p:sp>
        <p:nvSpPr>
          <p:cNvPr id="4" name="Header Placeholder 3">
            <a:extLst>
              <a:ext uri="{FF2B5EF4-FFF2-40B4-BE49-F238E27FC236}">
                <a16:creationId xmlns:a16="http://schemas.microsoft.com/office/drawing/2014/main" id="{E10DF7E8-A0E9-F161-9737-FAA63D3DFD4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0B457AD-2833-9DF0-6CD0-C579DCEBEC9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0663F70-CB27-D644-D94B-809A935DF7A8}"/>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CEC357CE-7380-BF32-F072-079C25336E30}"/>
              </a:ext>
            </a:extLst>
          </p:cNvPr>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4266051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96F7F-9D82-3D47-BD68-0508339B6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7760A-7F3A-B727-3B08-DC1DEF7E0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E607A-3BB6-C4D0-7241-F19D007B0902}"/>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SharePoint offers limited admin controls for agents, but site owners can approve agents on their sites. Approved agents are highlighted and appear first in the agent list, visible to anyone with site access. Any approved agent can be set as the site's default agent. Every modern SharePoint site receives a default agent upon creation, which cannot currently be deleted, though future updates may allow changes. For now, the default agent can only be replaced with a custom agent.</a:t>
            </a:r>
          </a:p>
          <a:p>
            <a:endParaRPr lang="en-FI" dirty="0"/>
          </a:p>
        </p:txBody>
      </p:sp>
      <p:sp>
        <p:nvSpPr>
          <p:cNvPr id="4" name="Header Placeholder 3">
            <a:extLst>
              <a:ext uri="{FF2B5EF4-FFF2-40B4-BE49-F238E27FC236}">
                <a16:creationId xmlns:a16="http://schemas.microsoft.com/office/drawing/2014/main" id="{3F98AE55-2039-2CF0-F43F-3BDF162B7F3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AE6D796-EA4C-FC79-A7EA-52BF6B82F96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C1640B8-193C-50BA-0827-CA61719300F9}"/>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C46C179A-A3AA-1D9F-AD27-DD578019BFDC}"/>
              </a:ext>
            </a:extLst>
          </p:cNvPr>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996981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64E0F-CD81-92A6-8875-36732ECC4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04797-2EBF-39AD-5D58-5B2594A32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5D491-E2E7-4B87-2C36-8CFAD310ED49}"/>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In agents, web content or web search can be used as a knowledge source, which is managed through config.office.com. The 365 Admin Center provides a policy to enable or disable this feature. By default, if not configured, web search is enabled. You can either disable it entirely in M365/Microsoft Cobalt or only in work mode while leaving it enabled in web mode. These options control Bing web search functionality for agents.</a:t>
            </a:r>
          </a:p>
          <a:p>
            <a:endParaRPr lang="en-FI" dirty="0"/>
          </a:p>
        </p:txBody>
      </p:sp>
      <p:sp>
        <p:nvSpPr>
          <p:cNvPr id="4" name="Header Placeholder 3">
            <a:extLst>
              <a:ext uri="{FF2B5EF4-FFF2-40B4-BE49-F238E27FC236}">
                <a16:creationId xmlns:a16="http://schemas.microsoft.com/office/drawing/2014/main" id="{3BD701FA-0158-B148-7F2E-5E35611CD9F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53349DE-2CD9-0F7E-FB1B-4AB67385F180}"/>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5858CA6-96FC-0DA1-534E-BDD5809294F2}"/>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460E4D57-CE2B-6DAF-15DE-B902CFC6D027}"/>
              </a:ext>
            </a:extLst>
          </p:cNvPr>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37221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85AD1-80CB-2EAF-F715-D1D384B4C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63F0F-469E-7376-30F6-5E5016F5E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07226-CA5E-979F-FBCE-F574C28D86C2}"/>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In Microsoft 365, you can create two types of agents: declarative and custom engine agents. Declarative agents are built on the Copilot architecture and use OpenAI models, with Microsoft handling orchestration and interface; you simply add the needed knowledge or tools using platforms like Copilot Studio Lite, Copilot Studio, or SharePoint agents. These run only within Microsoft 365. For more complex needs or wider deployment, build custom engine agents using your own models and tools such as Copilot Studio (low code), Microsoft 365 Agent SDK, Azure AI Foundry, or Visual Studio Code (pro code).</a:t>
            </a:r>
          </a:p>
          <a:p>
            <a:endParaRPr lang="en-FI" dirty="0"/>
          </a:p>
        </p:txBody>
      </p:sp>
      <p:sp>
        <p:nvSpPr>
          <p:cNvPr id="4" name="Header Placeholder 3">
            <a:extLst>
              <a:ext uri="{FF2B5EF4-FFF2-40B4-BE49-F238E27FC236}">
                <a16:creationId xmlns:a16="http://schemas.microsoft.com/office/drawing/2014/main" id="{10A1A90B-6608-794B-1024-0C1EF137774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C1FEB26-E1FC-11BB-2A9F-2157B7D7B5C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0CB4C71-D5A3-EFF8-88C8-72D397565A93}"/>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C4977A7E-0A10-D55C-FA02-10B625E9FA94}"/>
              </a:ext>
            </a:extLst>
          </p:cNvPr>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485542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OK, let's then jump to the security and governance controls.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3556266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3F500-BA2E-2B55-6A4C-1661696BB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8BE26-F94F-1B04-824B-BCFDC23EF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D7D99-7323-8DA8-57EF-66DE1B7170D7}"/>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Power Platform offers a comprehensive set of controls related to data loss prevention (DLP) policies. These policies, as mentioned earlier by Mate, are designed to regulate the use of Power Platform connectors—including over 1,500 standard connectors as well as custom connectors created within Power Platform environments. DLP policies enable administrators to manage and restrict connector usage effectively.</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Currently, there are two types of data loss prevention policies available. The classic DLP policies allow for the configuration and blocking of most connectors; however, certain proprietary connectors (24 in total) cannot be blocked using these traditional policies. Recently, advanced connector policies have been introduced in preview mode, associated with environment groups and managed environment functionalities. These advanced policies provide the capability to block all connectors, including those previously exempt.</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Both policy types serve similar purposes but differ in their scope and flexibility. Within DLP policies, connectors are organized into three categories: business, non-business, and blocked. Connectors in the blocked category are prohibited from use within the designated environment. If a connector, such as SharePoint or Office 365 Outlook, is categorized as business, it can be utilized together within the same Power App or Flow. Conversely, if a connector like Dataverse is placed in the non-business category, it cannot be combined with business-category connectors in a single agent due to categorical separation.</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In summary, this is the framework for configuring data loss prevention policies within Power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FI" dirty="0"/>
          </a:p>
        </p:txBody>
      </p:sp>
      <p:sp>
        <p:nvSpPr>
          <p:cNvPr id="4" name="Header Placeholder 3">
            <a:extLst>
              <a:ext uri="{FF2B5EF4-FFF2-40B4-BE49-F238E27FC236}">
                <a16:creationId xmlns:a16="http://schemas.microsoft.com/office/drawing/2014/main" id="{8F8D22A0-2F96-A3FE-0EB3-5A32B736CB1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F9D3264-9F78-8183-5A7A-9198DDCC070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1C0E083-51B6-8925-505C-C4BDC7D9EB4D}"/>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18B6FE05-9B69-E5A5-A051-EBA4BFD0D15A}"/>
              </a:ext>
            </a:extLst>
          </p:cNvPr>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3164523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9639-A485-CCF2-91FB-42889BD2E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6B42E-4CB7-8E78-4A97-0D3875385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99681-2C70-3F23-FD2D-D38838D3C6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rgbClr val="000000"/>
              </a:solidFill>
            </a:endParaRPr>
          </a:p>
          <a:p>
            <a:r>
              <a:rPr lang="en-US" sz="882" kern="1200" dirty="0">
                <a:solidFill>
                  <a:schemeClr val="tx1"/>
                </a:solidFill>
                <a:effectLst/>
                <a:latin typeface="Segoe Sans Display" pitchFamily="2" charset="0"/>
                <a:ea typeface="+mn-ea"/>
                <a:cs typeface="+mn-cs"/>
              </a:rPr>
              <a:t>Connectors let us integrate tools like Power Platform into agents. For example, by adding a send-email connector, the agent can email users based on specific prompts. Data loss preferences and policies specify which connectors, including custom ones, are allowed for our agents. Currently, this option is available only in declarative agents and custom engineering within Copilot Studio.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rgbClr val="000000"/>
              </a:solidFill>
            </a:endParaRPr>
          </a:p>
          <a:p>
            <a:endParaRPr lang="en-FI" dirty="0"/>
          </a:p>
        </p:txBody>
      </p:sp>
      <p:sp>
        <p:nvSpPr>
          <p:cNvPr id="4" name="Header Placeholder 3">
            <a:extLst>
              <a:ext uri="{FF2B5EF4-FFF2-40B4-BE49-F238E27FC236}">
                <a16:creationId xmlns:a16="http://schemas.microsoft.com/office/drawing/2014/main" id="{60540C99-2DB0-167F-3FD1-DC6FFDF1D80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AF8D103-04B8-EA96-D27F-0E27202644A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7D4F777-9D4D-7280-40FF-03386F86ED43}"/>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DCD1E102-8707-1998-6250-C8D5CE4EC0CD}"/>
              </a:ext>
            </a:extLst>
          </p:cNvPr>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3090383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30D90-2222-82AE-6933-21740BF2B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8E22E-38CA-FAB9-EBE7-8DFC0CA3C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1D59B-669B-0CEA-B3EC-FBDE90F7F597}"/>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Copilot Studio offers around 10 or 11 connectors for various features. For example, there is a connector that manages publishing to different channels. At the tenant level, you can block publishing, but there are also options at the environment level. By applying a DLP policy to an environment, you can prevent publishing agents to specific channels like Teams or Copilot Chat. Connectors exist for many channels, including websites, native apps, email, Facebook, and more, allowing targeted control over publishing for each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FI" dirty="0"/>
          </a:p>
        </p:txBody>
      </p:sp>
      <p:sp>
        <p:nvSpPr>
          <p:cNvPr id="4" name="Header Placeholder 3">
            <a:extLst>
              <a:ext uri="{FF2B5EF4-FFF2-40B4-BE49-F238E27FC236}">
                <a16:creationId xmlns:a16="http://schemas.microsoft.com/office/drawing/2014/main" id="{874825FA-E914-5D6A-4F96-F7116FD3279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884F513-312D-6065-A27A-A2B6FF6A92B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2C7BF61-50DF-3A0B-171F-A180A61D1534}"/>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6250CD20-18EB-F49A-B8B8-EA1E352CF02E}"/>
              </a:ext>
            </a:extLst>
          </p:cNvPr>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333061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FDF80-F7C0-0C8B-ECD1-5EF341DB0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C1AF5-8545-F991-8D55-6CB3B4C59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4D297-F754-6AFB-0943-4C5C8B4BBEBF}"/>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Agents can leverage various knowledge sources, including SharePoint, which is available for both declarative and custom engine agents and can be managed as needed. DLP policies enable you to restrict access to SharePoint knowledge sources or public websites in specific environments, and these controls also apply to document knowledge sources.</a:t>
            </a:r>
          </a:p>
          <a:p>
            <a:endParaRPr lang="en-FI" dirty="0"/>
          </a:p>
        </p:txBody>
      </p:sp>
      <p:sp>
        <p:nvSpPr>
          <p:cNvPr id="4" name="Header Placeholder 3">
            <a:extLst>
              <a:ext uri="{FF2B5EF4-FFF2-40B4-BE49-F238E27FC236}">
                <a16:creationId xmlns:a16="http://schemas.microsoft.com/office/drawing/2014/main" id="{0AEB87F3-AEC7-E0A6-47CD-A192CED1571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868A3A15-71D8-4AE4-BB39-E91FBBC23E3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7374787-CD0D-4BA6-E513-90453EE960D2}"/>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83050DFE-BA06-F72C-85A2-6FDAE9773D48}"/>
              </a:ext>
            </a:extLst>
          </p:cNvPr>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151072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E696C-0CD7-88A3-76A4-54CF6217F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8056F-FFCE-9680-6A16-20D6A69FD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430FB-4949-88FC-2A26-FF6E0497022B}"/>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Connector endpoint filtering, still in preview, allows precise control over SharePoint Online and OneDrive knowledge sources, as well as public websites. With this option in the DLP policy, you can specify which SharePoint sites or public web endpoints are permitted for use by your agent—only those defined are allowed; all others are denied. This ensures agents can access only approved sites as knowledge sources, helping enforce compliance and prevent violations.</a:t>
            </a:r>
          </a:p>
          <a:p>
            <a:endParaRPr lang="en-US" sz="900" dirty="0"/>
          </a:p>
          <a:p>
            <a:r>
              <a:rPr lang="en-US" sz="900" dirty="0"/>
              <a:t>Some Copilot Studio connectors support </a:t>
            </a:r>
            <a:r>
              <a:rPr lang="en-US" sz="900" b="1" dirty="0"/>
              <a:t>endpoint-level filtering</a:t>
            </a:r>
            <a:r>
              <a:rPr lang="en-US" sz="900" dirty="0"/>
              <a:t>. </a:t>
            </a:r>
          </a:p>
          <a:p>
            <a:r>
              <a:rPr lang="en-US" sz="900" dirty="0"/>
              <a:t>Admins can allow or deny specific endpoint URLs.</a:t>
            </a:r>
          </a:p>
          <a:p>
            <a:r>
              <a:rPr lang="en-US" sz="900" dirty="0"/>
              <a:t> This is useful for connectors like: </a:t>
            </a:r>
          </a:p>
          <a:p>
            <a:pPr lvl="1"/>
            <a:r>
              <a:rPr lang="en-US" sz="900" dirty="0"/>
              <a:t>SharePoint and OneDrive</a:t>
            </a:r>
          </a:p>
          <a:p>
            <a:pPr lvl="1"/>
            <a:r>
              <a:rPr lang="en-US" sz="900" dirty="0"/>
              <a:t>Public websites and data</a:t>
            </a:r>
          </a:p>
          <a:p>
            <a:r>
              <a:rPr lang="en-US" sz="900" dirty="0"/>
              <a:t>Wildcards are supported for flexible URL patterns. </a:t>
            </a:r>
          </a:p>
          <a:p>
            <a:r>
              <a:rPr lang="en-US" sz="900" dirty="0"/>
              <a:t>Helps enforce granular control over data access.</a:t>
            </a:r>
          </a:p>
          <a:p>
            <a:endParaRPr lang="en-US" dirty="0"/>
          </a:p>
          <a:p>
            <a:endParaRPr lang="en-FI" dirty="0"/>
          </a:p>
        </p:txBody>
      </p:sp>
      <p:sp>
        <p:nvSpPr>
          <p:cNvPr id="4" name="Header Placeholder 3">
            <a:extLst>
              <a:ext uri="{FF2B5EF4-FFF2-40B4-BE49-F238E27FC236}">
                <a16:creationId xmlns:a16="http://schemas.microsoft.com/office/drawing/2014/main" id="{E0609145-56FD-D75A-88FD-DFF1CEF17EA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2D6B1B2-4D37-02B5-B85B-C80D141E88F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652DE41-D3CE-1B98-22DB-0AB06A7EDB36}"/>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50405BFB-891E-5DF6-6A28-FF72A6825572}"/>
              </a:ext>
            </a:extLst>
          </p:cNvPr>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1482115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67FFA-134D-CF64-8885-17BC70D0C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1BAB8-4CB2-8DCB-C32C-D4EAA8B12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73D2F-0470-259D-4C2C-5EF50AFC1C63}"/>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Sensitivity labels apply not only to Copilot and agent features, but also to their handling of content. If a document in SharePoint has a sensitive label restricting access, it overrides direct user permissions, blocking those users even if they have permission. Copilot and agents honor these labels, so if you prompt for content that's restricted by a sensitive label, they will not provide results from that document.</a:t>
            </a:r>
          </a:p>
          <a:p>
            <a:r>
              <a:rPr lang="en-US" sz="882" kern="1200" dirty="0">
                <a:solidFill>
                  <a:schemeClr val="tx1"/>
                </a:solidFill>
                <a:effectLst/>
                <a:latin typeface="Segoe Sans Displ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rgbClr val="000000"/>
              </a:solidFill>
            </a:endParaRPr>
          </a:p>
        </p:txBody>
      </p:sp>
      <p:sp>
        <p:nvSpPr>
          <p:cNvPr id="4" name="Header Placeholder 3">
            <a:extLst>
              <a:ext uri="{FF2B5EF4-FFF2-40B4-BE49-F238E27FC236}">
                <a16:creationId xmlns:a16="http://schemas.microsoft.com/office/drawing/2014/main" id="{E5A15C28-228C-A737-D0C4-11124E9205A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413194B-6B34-6FCB-9CCE-B138E064693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0FA3E20-401A-6E70-9812-43E00A12333D}"/>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1D1E2FBA-2899-179F-B1B3-865BD70DE76C}"/>
              </a:ext>
            </a:extLst>
          </p:cNvPr>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2373255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62ABE-C0AE-13E7-788E-D7C219C3A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96946-9F5B-9C49-95D5-67D7CEC8E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4B467-952F-358A-B349-ACDC9B1C8D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t>When sensitivity labels apply encryption, Copilot needs specific permissions to access content.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Users must have </a:t>
            </a:r>
            <a:r>
              <a:rPr lang="en-US" sz="900" b="1"/>
              <a:t>Extract</a:t>
            </a:r>
            <a:r>
              <a:rPr lang="en-US" sz="900"/>
              <a:t> and </a:t>
            </a:r>
            <a:r>
              <a:rPr lang="en-US" sz="900" b="1"/>
              <a:t>View</a:t>
            </a:r>
            <a:r>
              <a:rPr lang="en-US" sz="900"/>
              <a:t> rights for Copilot to return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These rights are part of Microsoft Purview Information Protection.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Without these permissions, Copilot cannot display or use encrypted content.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Admins can configure these rights using Microsoft Purview or Azure Information Protection.</a:t>
            </a:r>
            <a:endParaRPr lang="en-US" sz="90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rgbClr val="000000"/>
              </a:solidFill>
            </a:endParaRPr>
          </a:p>
        </p:txBody>
      </p:sp>
      <p:sp>
        <p:nvSpPr>
          <p:cNvPr id="4" name="Header Placeholder 3">
            <a:extLst>
              <a:ext uri="{FF2B5EF4-FFF2-40B4-BE49-F238E27FC236}">
                <a16:creationId xmlns:a16="http://schemas.microsoft.com/office/drawing/2014/main" id="{62B443A6-6CBF-E810-0EA7-99DDD6C6E57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764A7D3-C152-D3FE-DB40-D6CA3FADB9A6}"/>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32EFB41-E4C4-4EA7-39A0-D8CB84E685AC}"/>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B11CA57E-2FCA-904B-F657-138706237194}"/>
              </a:ext>
            </a:extLst>
          </p:cNvPr>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1143686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OK, let's jump then to the reporting and monitoring.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893366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88277-3DF8-4323-56EB-934825146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75702-A684-6840-7B54-ECFEB6F9F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CA644-A7AF-3AC2-C98E-CCC2F14E5270}"/>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There are several new preview features available. The agent usage report is currently in preview and can be found under M365 admin center in reports usage, with some customers already enabled. This report shows how agents are used in a tenant, including active and licensed users, as well as statistics at both the user and agent levels. However, it does not yet include SharePoint agents and primarily covers declarative agents, not custom engine agents.</a:t>
            </a:r>
          </a:p>
          <a:p>
            <a:r>
              <a:rPr lang="en-US" sz="882" b="1" kern="1200" dirty="0">
                <a:solidFill>
                  <a:schemeClr val="tx1"/>
                </a:solidFill>
                <a:effectLst/>
                <a:latin typeface="Segoe Sans Display" pitchFamily="2" charset="0"/>
                <a:ea typeface="+mn-ea"/>
                <a:cs typeface="+mn-cs"/>
              </a:rPr>
              <a:t> </a:t>
            </a:r>
            <a:endParaRPr lang="en-US" sz="882" kern="1200" dirty="0">
              <a:solidFill>
                <a:schemeClr val="tx1"/>
              </a:solidFill>
              <a:effectLst/>
              <a:latin typeface="Segoe Sans Display" pitchFamily="2" charset="0"/>
              <a:ea typeface="+mn-ea"/>
              <a:cs typeface="+mn-cs"/>
            </a:endParaRPr>
          </a:p>
          <a:p>
            <a:r>
              <a:rPr lang="en-US" sz="882" kern="1200" dirty="0">
                <a:solidFill>
                  <a:schemeClr val="tx1"/>
                </a:solidFill>
                <a:effectLst/>
                <a:latin typeface="Segoe Sans Display" pitchFamily="2" charset="0"/>
                <a:ea typeface="+mn-ea"/>
                <a:cs typeface="+mn-cs"/>
              </a:rPr>
              <a:t>I would like to address an important point regarding the agents usage report. If you have access to this feature in the tenant and notice that only a subset of agents appears, please note there is a known issue currently under review. At present, the report displays a maximum of 100 agents, reflecting those used within the last 30 days. For tenants with a large number of agents or significant agent activity, it is likely that only the most recent 100 agents will be visible. Additionally, the export function does not include all agents. Both of these limitations are recognized bugs and are expected to be resolved in a future update, although an exact timeline is not yet available.	</a:t>
            </a:r>
          </a:p>
          <a:p>
            <a:endParaRPr lang="en-US" dirty="0"/>
          </a:p>
          <a:p>
            <a:endParaRPr lang="en-US" dirty="0"/>
          </a:p>
          <a:p>
            <a:r>
              <a:rPr lang="en-US" dirty="0"/>
              <a:t>The Agents Usage report helps track how agents are used in Microsoft 365 Copilot Chat and apps.</a:t>
            </a:r>
          </a:p>
          <a:p>
            <a:r>
              <a:rPr lang="en-US" dirty="0"/>
              <a:t>It shows usage by both licensed and unlicensed users.</a:t>
            </a:r>
          </a:p>
          <a:p>
            <a:r>
              <a:rPr lang="en-US" dirty="0"/>
              <a:t>Data is available for the past 7 or 30 days.</a:t>
            </a:r>
          </a:p>
          <a:p>
            <a:r>
              <a:rPr lang="en-US" dirty="0"/>
              <a:t>Key metrics include: </a:t>
            </a:r>
          </a:p>
          <a:p>
            <a:pPr lvl="1"/>
            <a:r>
              <a:rPr lang="en-US" dirty="0"/>
              <a:t>Total active users and agents</a:t>
            </a:r>
          </a:p>
          <a:p>
            <a:pPr lvl="1"/>
            <a:r>
              <a:rPr lang="en-US" dirty="0"/>
              <a:t>Summary and daily time series</a:t>
            </a:r>
          </a:p>
          <a:p>
            <a:pPr lvl="1"/>
            <a:r>
              <a:rPr lang="en-US" dirty="0"/>
              <a:t>Usage per user, agent, and agent-user pair</a:t>
            </a:r>
          </a:p>
          <a:p>
            <a:r>
              <a:rPr lang="en-US" dirty="0"/>
              <a:t>Updates within an hour of user interaction.</a:t>
            </a:r>
          </a:p>
          <a:p>
            <a:br>
              <a:rPr lang="en-US" dirty="0"/>
            </a:br>
            <a:endParaRPr lang="en-US" dirty="0"/>
          </a:p>
        </p:txBody>
      </p:sp>
      <p:sp>
        <p:nvSpPr>
          <p:cNvPr id="4" name="Header Placeholder 3">
            <a:extLst>
              <a:ext uri="{FF2B5EF4-FFF2-40B4-BE49-F238E27FC236}">
                <a16:creationId xmlns:a16="http://schemas.microsoft.com/office/drawing/2014/main" id="{D7148D66-1DD9-573F-CC58-CB550CC162C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7478062-957B-31B6-8D8A-710AB320717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7EE7E40-1A5F-04E0-7EC5-9C6D3E59826A}"/>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92140D18-2935-6627-122C-FDE20E02CFC9}"/>
              </a:ext>
            </a:extLst>
          </p:cNvPr>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260802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B1F62-2A1F-D2F8-0C97-DEFED3DE9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22DA2-C7AA-7344-E33B-E0D4E52DB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03541-B7BF-B8E4-C8A0-9AE7DCB44C3E}"/>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Using agents isn't limited to building them from scratch. In your organization, you have access to first-party agents included in Copilot Light, such as Researcher, Analyst, and Facilitator. These agents are part of Copilot and can be managed just like any other agent within your organization.</a:t>
            </a:r>
          </a:p>
          <a:p>
            <a:r>
              <a:rPr lang="en-US" sz="882" kern="1200" dirty="0">
                <a:solidFill>
                  <a:schemeClr val="tx1"/>
                </a:solidFill>
                <a:effectLst/>
                <a:latin typeface="Segoe Sans Display" pitchFamily="2" charset="0"/>
                <a:ea typeface="+mn-ea"/>
                <a:cs typeface="+mn-cs"/>
              </a:rPr>
              <a:t> </a:t>
            </a:r>
          </a:p>
          <a:p>
            <a:endParaRPr lang="en-FI" dirty="0"/>
          </a:p>
        </p:txBody>
      </p:sp>
      <p:sp>
        <p:nvSpPr>
          <p:cNvPr id="4" name="Header Placeholder 3">
            <a:extLst>
              <a:ext uri="{FF2B5EF4-FFF2-40B4-BE49-F238E27FC236}">
                <a16:creationId xmlns:a16="http://schemas.microsoft.com/office/drawing/2014/main" id="{EE03061C-CA28-CB62-BDAA-B75708F5341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52D9CDB-2532-59A9-8BBC-A5C1895626C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FCB9E56-443B-C77B-C93D-17F37ECFFA3D}"/>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0AE0FA06-2B7A-504A-0144-C6C964C475AE}"/>
              </a:ext>
            </a:extLst>
          </p:cNvPr>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472201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590E4-45D2-AA0C-D5D9-D4864C9E8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66795-C764-8B0F-97FF-39C8751E0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B0A67-0A02-6E2B-C404-3BC0C7B8AD86}"/>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There's also a new credits consumption report, which has been available for some time now, although it's still in preview. This report is specifically for declarative agents only. It lets you see credits consumption at both the user and agent level, and it even breaks down usage by billing plan—so if you have multiple billing plans, you can view credits consumed per plan. Note that the report shows only how many credits have been used—not the cost. You can track consumption by billing plan, user, agent, or any combination.</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One of the best features of this report is that it's nearly real-time. Coming from the Power Platform world, I've noticed those analytics and reports often have at least a few hours' delay before refreshing, but this report is updated almost instantly, which was a nice surprise. For example, if you test an agent with a user who doesn’t have a Microsoft 365 Copilot license (making them a Copilot chat user consuming credits), you should see that usage reflected in the report within a few minutes. SharePoint agents are also expected to be included in these reports in the future.</a:t>
            </a:r>
          </a:p>
          <a:p>
            <a:endParaRPr lang="en-US" dirty="0"/>
          </a:p>
          <a:p>
            <a:r>
              <a:rPr lang="en-US" dirty="0"/>
              <a:t>This report helps monitor </a:t>
            </a:r>
            <a:r>
              <a:rPr lang="en-US" b="1" dirty="0"/>
              <a:t>metered usage</a:t>
            </a:r>
            <a:r>
              <a:rPr lang="en-US" dirty="0"/>
              <a:t> of declarative agents in Microsoft 365 Copilot.</a:t>
            </a:r>
          </a:p>
          <a:p>
            <a:r>
              <a:rPr lang="en-US" dirty="0"/>
              <a:t>Tracks usage by: </a:t>
            </a:r>
          </a:p>
          <a:p>
            <a:pPr lvl="1"/>
            <a:r>
              <a:rPr lang="en-US" dirty="0"/>
              <a:t>Users</a:t>
            </a:r>
          </a:p>
          <a:p>
            <a:pPr lvl="1"/>
            <a:r>
              <a:rPr lang="en-US" dirty="0"/>
              <a:t>Agents</a:t>
            </a:r>
          </a:p>
          <a:p>
            <a:pPr lvl="1"/>
            <a:r>
              <a:rPr lang="en-US" dirty="0"/>
              <a:t>Users &amp; Agents combined</a:t>
            </a:r>
          </a:p>
          <a:p>
            <a:r>
              <a:rPr lang="en-US" dirty="0"/>
              <a:t>Especially useful for tracking usage by users </a:t>
            </a:r>
            <a:r>
              <a:rPr lang="en-US" b="1" dirty="0"/>
              <a:t>without Copilot licenses</a:t>
            </a:r>
            <a:r>
              <a:rPr lang="en-US" dirty="0"/>
              <a:t>.</a:t>
            </a:r>
          </a:p>
          <a:p>
            <a:r>
              <a:rPr lang="en-US" dirty="0"/>
              <a:t>Shows credit consumption trends over time.</a:t>
            </a:r>
          </a:p>
          <a:p>
            <a:r>
              <a:rPr lang="en-US" dirty="0"/>
              <a:t>Helps manage costs and optimize agent deployment.</a:t>
            </a:r>
          </a:p>
        </p:txBody>
      </p:sp>
      <p:sp>
        <p:nvSpPr>
          <p:cNvPr id="4" name="Header Placeholder 3">
            <a:extLst>
              <a:ext uri="{FF2B5EF4-FFF2-40B4-BE49-F238E27FC236}">
                <a16:creationId xmlns:a16="http://schemas.microsoft.com/office/drawing/2014/main" id="{44356C40-13FC-9557-936F-068A572E2D5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A735CA7-190E-4A4B-45B2-046965F5F48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7CF7CA7-C10F-5A67-8D9C-460215B383C9}"/>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BF9E215F-9718-5FDE-74E8-84A8BCFEF62F}"/>
              </a:ext>
            </a:extLst>
          </p:cNvPr>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4125219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3918D-BE11-6B83-5FE4-74ED8F228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48788-BAC0-5752-E880-AF93D0FCF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ED116-862C-A2C8-3A86-B469189188B8}"/>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Regarding Power Platform reports, consumption reports have been available for some time. If you want to track custom engine agents' credit usage, you can view up to 12 months of data in the Power Platform admin area and export it to XLS. Similarly, the M365 admin center usage report can be exported to Excel. However, note that consumption data often appears with a delay in Power Platform. This is currently the available option for monitoring custom engine agent usage.</a:t>
            </a:r>
          </a:p>
          <a:p>
            <a:r>
              <a:rPr lang="en-US" sz="882" kern="1200" dirty="0">
                <a:solidFill>
                  <a:schemeClr val="tx1"/>
                </a:solidFill>
                <a:effectLst/>
                <a:latin typeface="Segoe Sans Display" pitchFamily="2" charset="0"/>
                <a:ea typeface="+mn-ea"/>
                <a:cs typeface="+mn-cs"/>
              </a:rPr>
              <a:t> </a:t>
            </a:r>
          </a:p>
          <a:p>
            <a:r>
              <a:rPr lang="en-US" dirty="0"/>
              <a:t>Monitor Copilot Studio message usage in </a:t>
            </a:r>
            <a:r>
              <a:rPr lang="en-US" b="1" dirty="0"/>
              <a:t>Power Platform Admin Center (PPAC)</a:t>
            </a:r>
            <a:r>
              <a:rPr lang="en-US" dirty="0"/>
              <a:t>.</a:t>
            </a:r>
          </a:p>
          <a:p>
            <a:r>
              <a:rPr lang="en-US" dirty="0"/>
              <a:t>Navigate to </a:t>
            </a:r>
            <a:r>
              <a:rPr lang="en-US" b="1" dirty="0"/>
              <a:t>Licensing &gt; Products &gt; Copilot Studio</a:t>
            </a:r>
            <a:r>
              <a:rPr lang="en-US" dirty="0"/>
              <a:t>.</a:t>
            </a:r>
          </a:p>
          <a:p>
            <a:r>
              <a:rPr lang="en-US" dirty="0"/>
              <a:t>View message capacity for: </a:t>
            </a:r>
          </a:p>
          <a:p>
            <a:pPr lvl="1"/>
            <a:r>
              <a:rPr lang="en-US" dirty="0"/>
              <a:t>Prepaid usage</a:t>
            </a:r>
          </a:p>
          <a:p>
            <a:pPr lvl="1"/>
            <a:r>
              <a:rPr lang="en-US" dirty="0"/>
              <a:t>Pay-as-you-go usage</a:t>
            </a:r>
          </a:p>
          <a:p>
            <a:r>
              <a:rPr lang="en-US" dirty="0"/>
              <a:t>Data available for: </a:t>
            </a:r>
          </a:p>
          <a:p>
            <a:pPr lvl="1"/>
            <a:r>
              <a:rPr lang="en-US" dirty="0"/>
              <a:t>Current month</a:t>
            </a:r>
          </a:p>
          <a:p>
            <a:pPr lvl="1"/>
            <a:r>
              <a:rPr lang="en-US" dirty="0"/>
              <a:t>Previous two months</a:t>
            </a:r>
          </a:p>
          <a:p>
            <a:pPr lvl="1"/>
            <a:r>
              <a:rPr lang="en-US" dirty="0"/>
              <a:t>Last 12 months</a:t>
            </a:r>
          </a:p>
          <a:p>
            <a:r>
              <a:rPr lang="en-US" dirty="0"/>
              <a:t>Reports can be downloaded in Excel format.</a:t>
            </a:r>
          </a:p>
          <a:p>
            <a:br>
              <a:rPr lang="en-US" dirty="0"/>
            </a:br>
            <a:endParaRPr lang="en-US" dirty="0"/>
          </a:p>
        </p:txBody>
      </p:sp>
      <p:sp>
        <p:nvSpPr>
          <p:cNvPr id="4" name="Header Placeholder 3">
            <a:extLst>
              <a:ext uri="{FF2B5EF4-FFF2-40B4-BE49-F238E27FC236}">
                <a16:creationId xmlns:a16="http://schemas.microsoft.com/office/drawing/2014/main" id="{F11FBFD8-9BD2-C286-CF80-EB5F2FA08DC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8CE721D9-653A-8764-0D9E-0574B45FEBE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333B9EA-F1DE-31F1-F183-7A7B3B7BDFF0}"/>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A5B4A5C9-4A7F-0352-3569-1BB77AA6C8F5}"/>
              </a:ext>
            </a:extLst>
          </p:cNvPr>
          <p:cNvSpPr>
            <a:spLocks noGrp="1"/>
          </p:cNvSpPr>
          <p:nvPr>
            <p:ph type="sldNum" sz="quarter" idx="5"/>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2887373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1E46-195B-1FF4-3B59-7027B627D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D0EF5-1CA4-45EA-8F48-EFE899C8B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C66204-DBAC-05E7-7D9B-0443CCB15D2C}"/>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In the SharePoint Admin Center, you can generate site usage reports and access PowerShell commands for detailed information. These reports provide data on all sites, including the number of agents and their usage across different SharePoint sites.</a:t>
            </a:r>
          </a:p>
          <a:p>
            <a:endParaRPr lang="en-US" dirty="0"/>
          </a:p>
          <a:p>
            <a:endParaRPr lang="en-US" dirty="0"/>
          </a:p>
          <a:p>
            <a:endParaRPr lang="en-US" dirty="0"/>
          </a:p>
          <a:p>
            <a:r>
              <a:rPr lang="en-US" dirty="0"/>
              <a:t>SharePoint Admin Center provides </a:t>
            </a:r>
            <a:r>
              <a:rPr lang="en-US" b="1" dirty="0"/>
              <a:t>Agent Insights reports</a:t>
            </a:r>
            <a:r>
              <a:rPr lang="en-US" dirty="0"/>
              <a:t>.</a:t>
            </a:r>
          </a:p>
          <a:p>
            <a:r>
              <a:rPr lang="en-US" dirty="0"/>
              <a:t>Reports show: </a:t>
            </a:r>
          </a:p>
          <a:p>
            <a:pPr lvl="1"/>
            <a:r>
              <a:rPr lang="en-US" dirty="0"/>
              <a:t>Number of agents created per site</a:t>
            </a:r>
          </a:p>
          <a:p>
            <a:pPr lvl="1"/>
            <a:r>
              <a:rPr lang="en-US" dirty="0"/>
              <a:t>Policies like Restricted Content Discovery and Access Control</a:t>
            </a:r>
          </a:p>
          <a:p>
            <a:r>
              <a:rPr lang="en-US" dirty="0"/>
              <a:t>Reports can be generated for up to </a:t>
            </a:r>
            <a:r>
              <a:rPr lang="en-US" b="1" dirty="0"/>
              <a:t>28 days</a:t>
            </a:r>
            <a:r>
              <a:rPr lang="en-US" dirty="0"/>
              <a:t>.</a:t>
            </a:r>
          </a:p>
          <a:p>
            <a:r>
              <a:rPr lang="en-US" dirty="0"/>
              <a:t>Available via: </a:t>
            </a:r>
          </a:p>
          <a:p>
            <a:pPr lvl="1"/>
            <a:r>
              <a:rPr lang="en-US" dirty="0"/>
              <a:t>SharePoint Admin Center UI</a:t>
            </a:r>
          </a:p>
          <a:p>
            <a:pPr lvl="1"/>
            <a:r>
              <a:rPr lang="en-US" dirty="0"/>
              <a:t>PowerShell commands: </a:t>
            </a:r>
          </a:p>
          <a:p>
            <a:pPr lvl="2"/>
            <a:r>
              <a:rPr lang="en-US" sz="882" kern="1200" dirty="0">
                <a:solidFill>
                  <a:schemeClr val="tx1"/>
                </a:solidFill>
                <a:latin typeface="Segoe Sans Display" pitchFamily="2" charset="0"/>
                <a:ea typeface="+mn-ea"/>
                <a:cs typeface="+mn-cs"/>
              </a:rPr>
              <a:t>Start-</a:t>
            </a:r>
            <a:r>
              <a:rPr lang="en-US" sz="882" kern="1200" dirty="0" err="1">
                <a:solidFill>
                  <a:schemeClr val="tx1"/>
                </a:solidFill>
                <a:latin typeface="Segoe Sans Display" pitchFamily="2" charset="0"/>
                <a:ea typeface="+mn-ea"/>
                <a:cs typeface="+mn-cs"/>
              </a:rPr>
              <a:t>SPOCopilotAgentInsightsReport</a:t>
            </a:r>
            <a:endParaRPr lang="en-US" dirty="0"/>
          </a:p>
          <a:p>
            <a:pPr lvl="2"/>
            <a:r>
              <a:rPr lang="en-US" sz="882" kern="1200" dirty="0">
                <a:solidFill>
                  <a:schemeClr val="tx1"/>
                </a:solidFill>
                <a:latin typeface="Segoe Sans Display" pitchFamily="2" charset="0"/>
                <a:ea typeface="+mn-ea"/>
                <a:cs typeface="+mn-cs"/>
              </a:rPr>
              <a:t>Get-</a:t>
            </a:r>
            <a:r>
              <a:rPr lang="en-US" sz="882" kern="1200" dirty="0" err="1">
                <a:solidFill>
                  <a:schemeClr val="tx1"/>
                </a:solidFill>
                <a:latin typeface="Segoe Sans Display" pitchFamily="2" charset="0"/>
                <a:ea typeface="+mn-ea"/>
                <a:cs typeface="+mn-cs"/>
              </a:rPr>
              <a:t>SPOCopilotAgentInsightsReport</a:t>
            </a:r>
            <a:endParaRPr lang="en-US" dirty="0"/>
          </a:p>
          <a:p>
            <a:r>
              <a:rPr lang="en-US" dirty="0"/>
              <a:t>Helps admins govern agent usage and maintain content integrity.</a:t>
            </a:r>
          </a:p>
          <a:p>
            <a:br>
              <a:rPr lang="en-US" dirty="0"/>
            </a:br>
            <a:endParaRPr lang="en-FI" dirty="0"/>
          </a:p>
        </p:txBody>
      </p:sp>
      <p:sp>
        <p:nvSpPr>
          <p:cNvPr id="4" name="Header Placeholder 3">
            <a:extLst>
              <a:ext uri="{FF2B5EF4-FFF2-40B4-BE49-F238E27FC236}">
                <a16:creationId xmlns:a16="http://schemas.microsoft.com/office/drawing/2014/main" id="{C7B460DA-8759-A3EA-D3A9-BDD18184B4D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6B005D2-DF82-F471-CEBF-AF7B72D9AD8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0C7ECAA-1E8F-D4F8-6E76-EC141E3CC2CF}"/>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A17F4627-A0AA-F5BC-C7E5-F0A273D1B7D4}"/>
              </a:ext>
            </a:extLst>
          </p:cNvPr>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2357955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09B-E3E8-1D41-41EC-DB886C0EB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D6DC3-C442-6DF6-A994-A3280AB87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C1286-0AD0-523A-C3C0-B8F4C1D39944}"/>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Viva Insights is set to play a significant role in analytics for Copilot and associated agents. Currently, there is a public preview available for the custom engine agent report. Please note that certain license requirements apply; as detailed in our official documentation, the feature should be accessible to all tenants. However, to view comprehensive data within these reports, at least 50 Microsoft 365 Copilot licenses are required per tenant. Tenants with fewer than 50 licenses may have access but might not see the full report details.</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Additionally, a similar report for declarative agents will be released next month, and SharePoint agent reporting is also planned as part of the Viva Insights roadmap. As highlighted in the planned features, Viva Insights will play an increasingly prominent role in Copilot and agent analytics moving forward.</a:t>
            </a:r>
          </a:p>
          <a:p>
            <a:endParaRPr lang="en-US" dirty="0"/>
          </a:p>
          <a:p>
            <a:endParaRPr lang="en-US" dirty="0"/>
          </a:p>
          <a:p>
            <a:r>
              <a:rPr lang="en-US" dirty="0"/>
              <a:t>The </a:t>
            </a:r>
            <a:r>
              <a:rPr lang="en-US" b="1" dirty="0"/>
              <a:t>Copilot Studio agents report</a:t>
            </a:r>
            <a:r>
              <a:rPr lang="en-US" dirty="0"/>
              <a:t> in Viva Insights helps track adoption and impact of agents built in Microsoft Copilot Studio.</a:t>
            </a:r>
          </a:p>
          <a:p>
            <a:r>
              <a:rPr lang="en-US" dirty="0"/>
              <a:t>Covers agents deployed across: </a:t>
            </a:r>
          </a:p>
          <a:p>
            <a:pPr lvl="1"/>
            <a:r>
              <a:rPr lang="en-US" dirty="0"/>
              <a:t>Microsoft Teams</a:t>
            </a:r>
          </a:p>
          <a:p>
            <a:pPr lvl="1"/>
            <a:r>
              <a:rPr lang="en-US" dirty="0"/>
              <a:t>Microsoft 365 Copilot</a:t>
            </a:r>
          </a:p>
          <a:p>
            <a:pPr lvl="1"/>
            <a:r>
              <a:rPr lang="en-US" dirty="0"/>
              <a:t>Custom websites</a:t>
            </a:r>
          </a:p>
          <a:p>
            <a:pPr lvl="1"/>
            <a:r>
              <a:rPr lang="en-US" dirty="0"/>
              <a:t>Mobile apps</a:t>
            </a:r>
          </a:p>
          <a:p>
            <a:pPr lvl="1"/>
            <a:r>
              <a:rPr lang="en-US" dirty="0"/>
              <a:t>Facebook</a:t>
            </a:r>
          </a:p>
          <a:p>
            <a:pPr lvl="1"/>
            <a:r>
              <a:rPr lang="en-US" dirty="0"/>
              <a:t>Azure Bot Service (Skype, Twilio, Cortana)</a:t>
            </a:r>
          </a:p>
          <a:p>
            <a:r>
              <a:rPr lang="en-US" dirty="0"/>
              <a:t>Key metrics include: </a:t>
            </a:r>
          </a:p>
          <a:p>
            <a:pPr lvl="1"/>
            <a:r>
              <a:rPr lang="en-US" dirty="0"/>
              <a:t>Active agents</a:t>
            </a:r>
          </a:p>
          <a:p>
            <a:pPr lvl="1"/>
            <a:r>
              <a:rPr lang="en-US" dirty="0"/>
              <a:t>Engaged sessions</a:t>
            </a:r>
          </a:p>
          <a:p>
            <a:pPr lvl="1"/>
            <a:r>
              <a:rPr lang="en-US" dirty="0"/>
              <a:t>Agent-assisted hours</a:t>
            </a:r>
          </a:p>
          <a:p>
            <a:pPr lvl="1"/>
            <a:r>
              <a:rPr lang="en-US" dirty="0"/>
              <a:t>Session outcomes and CSAT scores</a:t>
            </a:r>
          </a:p>
          <a:p>
            <a:r>
              <a:rPr lang="en-US" b="1" dirty="0"/>
              <a:t>Excludes</a:t>
            </a:r>
            <a:r>
              <a:rPr lang="en-US" dirty="0"/>
              <a:t>: </a:t>
            </a:r>
          </a:p>
          <a:p>
            <a:pPr lvl="1"/>
            <a:r>
              <a:rPr lang="en-US" dirty="0"/>
              <a:t>Declarative agents</a:t>
            </a:r>
          </a:p>
          <a:p>
            <a:pPr lvl="1"/>
            <a:r>
              <a:rPr lang="en-US" dirty="0"/>
              <a:t>Agents built using Agent Builder in Microsoft 365 Copilot</a:t>
            </a:r>
          </a:p>
          <a:p>
            <a:pPr lvl="1"/>
            <a:r>
              <a:rPr lang="en-US" dirty="0"/>
              <a:t>Autonomous agents</a:t>
            </a:r>
          </a:p>
          <a:p>
            <a:r>
              <a:rPr lang="en-US" dirty="0"/>
              <a:t>Requires: </a:t>
            </a:r>
          </a:p>
          <a:p>
            <a:pPr lvl="1"/>
            <a:r>
              <a:rPr lang="en-US" dirty="0"/>
              <a:t>At least 50 Copilot or Viva Insights licenses</a:t>
            </a:r>
          </a:p>
          <a:p>
            <a:pPr lvl="1"/>
            <a:r>
              <a:rPr lang="en-US" dirty="0"/>
              <a:t>At least one published agent in a production environment</a:t>
            </a:r>
          </a:p>
          <a:p>
            <a:pPr lvl="1"/>
            <a:r>
              <a:rPr lang="en-US" dirty="0"/>
              <a:t>Power BI Desktop (June 2022 or later)</a:t>
            </a:r>
          </a:p>
          <a:p>
            <a:pPr lvl="1"/>
            <a:r>
              <a:rPr lang="en-US" dirty="0"/>
              <a:t>Insights Analyst role in Viva Insights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FI" dirty="0"/>
          </a:p>
        </p:txBody>
      </p:sp>
      <p:sp>
        <p:nvSpPr>
          <p:cNvPr id="4" name="Header Placeholder 3">
            <a:extLst>
              <a:ext uri="{FF2B5EF4-FFF2-40B4-BE49-F238E27FC236}">
                <a16:creationId xmlns:a16="http://schemas.microsoft.com/office/drawing/2014/main" id="{13D093A6-D8ED-7651-63A0-F814C70441E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C49228B-17A2-5582-D7FA-925BD53D194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3470831-7575-E980-5959-85F72CEF4B92}"/>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1B72C7CA-5E85-D69A-FB83-4126358FEA86}"/>
              </a:ext>
            </a:extLst>
          </p:cNvPr>
          <p:cNvSpPr>
            <a:spLocks noGrp="1"/>
          </p:cNvSpPr>
          <p:nvPr>
            <p:ph type="sldNum" sz="quarter" idx="5"/>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3761473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67780-E600-F38F-8013-55287AFAB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04872-E189-AF9F-94AD-97DFDFE2E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CFEB7-6302-5F14-013E-BEE0323D0A2E}"/>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The Copilot Studio Kit is a valuable tool developed by our Power CAT team. If you know the COE Starter Kit, this kit is similar. It inventories agents built in Copilot Studio—mainly declarative and custom engine agents—and gathers data from Power Platform environments and most Dataverse tables where agent metadata is stored. Features include inventory management, agent review, testing tools, conversation KPIs, SharePoint sync, and a web chat playground. The slide may need updating if new tools have been added. I recommend checking out the Cobalt Studio Kit for more analytics, insights, and resources to support your agents.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FI" dirty="0"/>
          </a:p>
        </p:txBody>
      </p:sp>
      <p:sp>
        <p:nvSpPr>
          <p:cNvPr id="4" name="Header Placeholder 3">
            <a:extLst>
              <a:ext uri="{FF2B5EF4-FFF2-40B4-BE49-F238E27FC236}">
                <a16:creationId xmlns:a16="http://schemas.microsoft.com/office/drawing/2014/main" id="{26E6765B-A4B7-AC99-7C84-53A872F935C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F08B703-2CF4-2118-75B8-BF286075C30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314D7AD-02B0-AABB-4C6A-050F234BFD6A}"/>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3D2A4F04-B639-AAAB-ADF5-9D949178E5A1}"/>
              </a:ext>
            </a:extLst>
          </p:cNvPr>
          <p:cNvSpPr>
            <a:spLocks noGrp="1"/>
          </p:cNvSpPr>
          <p:nvPr>
            <p:ph type="sldNum" sz="quarter" idx="5"/>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4041611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C5234-704F-C366-E22E-28AF25A18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73408-5301-76CC-23C1-0A1800212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AD7A9-1FE9-89FC-75A6-81EAC7AAA200}"/>
              </a:ext>
            </a:extLst>
          </p:cNvPr>
          <p:cNvSpPr>
            <a:spLocks noGrp="1"/>
          </p:cNvSpPr>
          <p:nvPr>
            <p:ph type="body" idx="1"/>
          </p:nvPr>
        </p:nvSpPr>
        <p:spPr/>
        <p:txBody>
          <a:bodyPr/>
          <a:lstStyle/>
          <a:p>
            <a:r>
              <a:rPr lang="en-US" sz="900"/>
              <a:t>Let’s talk about </a:t>
            </a:r>
            <a:r>
              <a:rPr lang="en-US" sz="900" b="1"/>
              <a:t>Data Security Posture Management for AI</a:t>
            </a:r>
            <a:r>
              <a:rPr lang="en-US" sz="900"/>
              <a:t>, or DSPM for AI, which is part of Microsoft Purview.</a:t>
            </a:r>
          </a:p>
          <a:p>
            <a:r>
              <a:rPr lang="en-US" sz="900"/>
              <a:t>This tool provides centralized visibility into data security risks and helps enforce compliance when using AI tools like Microsoft 365 Copilot and Copilot Chat.</a:t>
            </a:r>
          </a:p>
          <a:p>
            <a:r>
              <a:rPr lang="en-US" sz="900"/>
              <a:t>DSPM for AI offers real-time insights into how AI interacts with your data, helping you identify potential oversharing or misuse. It includes preconfigured policies that can be activated with a single click to prevent data loss in AI prompts.</a:t>
            </a:r>
          </a:p>
          <a:p>
            <a:r>
              <a:rPr lang="en-US" sz="900"/>
              <a:t>It also runs weekly data risk assessments on your top 100 SharePoint sites and allows you to create custom assessments to monitor sensitive data exposure.</a:t>
            </a:r>
          </a:p>
          <a:p>
            <a:r>
              <a:rPr lang="en-US" sz="900"/>
              <a:t>To use DSPM for AI, you’ll need the right permissions and Microsoft Purview auditing enabled. This ensures your organization can adopt AI tools confidently while maintaining strong data protection and compliance standards.</a:t>
            </a:r>
          </a:p>
        </p:txBody>
      </p:sp>
      <p:sp>
        <p:nvSpPr>
          <p:cNvPr id="4" name="Header Placeholder 3">
            <a:extLst>
              <a:ext uri="{FF2B5EF4-FFF2-40B4-BE49-F238E27FC236}">
                <a16:creationId xmlns:a16="http://schemas.microsoft.com/office/drawing/2014/main" id="{CF44EF91-952C-12FD-F2D5-ADFEA819691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CE54F34-6E14-E03B-0140-FFDFB7DF1F3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20E704B-4387-9D9B-B1DE-BC38B891A6DC}"/>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F6382D83-584C-3F3A-F27C-B0A4BD77E74D}"/>
              </a:ext>
            </a:extLst>
          </p:cNvPr>
          <p:cNvSpPr>
            <a:spLocks noGrp="1"/>
          </p:cNvSpPr>
          <p:nvPr>
            <p:ph type="sldNum" sz="quarter" idx="5"/>
          </p:nvPr>
        </p:nvSpPr>
        <p:spPr/>
        <p:txBody>
          <a:bodyPr/>
          <a:lstStyle/>
          <a:p>
            <a:fld id="{B4008EB6-D09E-4580-8CD6-DDB14511944F}" type="slidenum">
              <a:rPr lang="en-US" smtClean="0"/>
              <a:pPr/>
              <a:t>48</a:t>
            </a:fld>
            <a:endParaRPr lang="en-US"/>
          </a:p>
        </p:txBody>
      </p:sp>
    </p:spTree>
    <p:extLst>
      <p:ext uri="{BB962C8B-B14F-4D97-AF65-F5344CB8AC3E}">
        <p14:creationId xmlns:p14="http://schemas.microsoft.com/office/powerpoint/2010/main" val="16166176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8B3F-451D-77F4-59E2-A3A19D9DE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E3C42-C271-D52E-1FF2-7A9881CEA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97F32A-FE15-270A-FD68-B2D33299691A}"/>
              </a:ext>
            </a:extLst>
          </p:cNvPr>
          <p:cNvSpPr>
            <a:spLocks noGrp="1"/>
          </p:cNvSpPr>
          <p:nvPr>
            <p:ph type="body" idx="1"/>
          </p:nvPr>
        </p:nvSpPr>
        <p:spPr/>
        <p:txBody>
          <a:bodyPr/>
          <a:lstStyle/>
          <a:p>
            <a:r>
              <a:rPr lang="en-US" sz="900" dirty="0"/>
              <a:t>Let’s take a closer look at the </a:t>
            </a:r>
            <a:r>
              <a:rPr lang="en-US" sz="900" b="1" dirty="0"/>
              <a:t>Activity Explorer</a:t>
            </a:r>
            <a:r>
              <a:rPr lang="en-US" sz="900" dirty="0"/>
              <a:t> in Microsoft Purview’s Data Security Posture Management for AI.</a:t>
            </a:r>
          </a:p>
          <a:p>
            <a:r>
              <a:rPr lang="en-US" sz="900" dirty="0"/>
              <a:t>This tool gives us detailed visibility into AI-related activity across the organization. It tracks:</a:t>
            </a:r>
          </a:p>
          <a:p>
            <a:pPr marL="171450" indent="-171450">
              <a:buFont typeface="Arial" panose="020B0604020202020204" pitchFamily="34" charset="0"/>
              <a:buChar char="•"/>
            </a:pPr>
            <a:r>
              <a:rPr lang="en-US" sz="900" dirty="0"/>
              <a:t>AI interactions, including prompts and responses</a:t>
            </a:r>
          </a:p>
          <a:p>
            <a:pPr marL="171450" indent="-171450">
              <a:buFont typeface="Arial" panose="020B0604020202020204" pitchFamily="34" charset="0"/>
              <a:buChar char="•"/>
            </a:pPr>
            <a:r>
              <a:rPr lang="en-US" sz="900" dirty="0"/>
              <a:t>Sensitive information types involved in those interactions</a:t>
            </a:r>
          </a:p>
          <a:p>
            <a:pPr marL="171450" indent="-171450">
              <a:buFont typeface="Arial" panose="020B0604020202020204" pitchFamily="34" charset="0"/>
              <a:buChar char="•"/>
            </a:pPr>
            <a:r>
              <a:rPr lang="en-US" sz="900" dirty="0"/>
              <a:t>Visits to AI websites, including third-party tools like ChatGPT</a:t>
            </a:r>
          </a:p>
          <a:p>
            <a:r>
              <a:rPr lang="en-US" sz="900" dirty="0"/>
              <a:t>You can view specific prompts and responses using the </a:t>
            </a:r>
            <a:r>
              <a:rPr lang="en-US" sz="900" b="1" dirty="0"/>
              <a:t>'Interaction data'</a:t>
            </a:r>
            <a:r>
              <a:rPr lang="en-US" sz="900" dirty="0"/>
              <a:t> link, which is especially useful for compliance and auditing purposes.</a:t>
            </a:r>
          </a:p>
          <a:p>
            <a:r>
              <a:rPr lang="en-US" sz="900" dirty="0"/>
              <a:t>To access this data, users must be assigned the </a:t>
            </a:r>
            <a:r>
              <a:rPr lang="en-US" sz="900" b="1" dirty="0"/>
              <a:t>Content Explorer Content Viewer</a:t>
            </a:r>
            <a:r>
              <a:rPr lang="en-US" sz="900" dirty="0"/>
              <a:t> role. This ensures that only authorized personnel can view sensitive AI interaction data.</a:t>
            </a:r>
          </a:p>
          <a:p>
            <a:r>
              <a:rPr lang="en-US" sz="900" dirty="0"/>
              <a:t>With this level of insight, organizations can proactively monitor AI usage, detect potential data leaks, and ensure compliance with internal and regulatory policies.</a:t>
            </a:r>
          </a:p>
        </p:txBody>
      </p:sp>
      <p:sp>
        <p:nvSpPr>
          <p:cNvPr id="4" name="Header Placeholder 3">
            <a:extLst>
              <a:ext uri="{FF2B5EF4-FFF2-40B4-BE49-F238E27FC236}">
                <a16:creationId xmlns:a16="http://schemas.microsoft.com/office/drawing/2014/main" id="{3271CD4C-9826-27A9-2FEE-A72F46B96C1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4B6FD83-97B4-F296-4E4B-AE75E7D069C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876A220-DD44-CD0B-1C95-9CCF9E9FDF40}"/>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A7573D6C-550E-B96C-B89A-9358B6D07CA6}"/>
              </a:ext>
            </a:extLst>
          </p:cNvPr>
          <p:cNvSpPr>
            <a:spLocks noGrp="1"/>
          </p:cNvSpPr>
          <p:nvPr>
            <p:ph type="sldNum" sz="quarter" idx="5"/>
          </p:nvPr>
        </p:nvSpPr>
        <p:spPr/>
        <p:txBody>
          <a:bodyPr/>
          <a:lstStyle/>
          <a:p>
            <a:fld id="{B4008EB6-D09E-4580-8CD6-DDB14511944F}" type="slidenum">
              <a:rPr lang="en-US" smtClean="0"/>
              <a:pPr/>
              <a:t>49</a:t>
            </a:fld>
            <a:endParaRPr lang="en-US"/>
          </a:p>
        </p:txBody>
      </p:sp>
    </p:spTree>
    <p:extLst>
      <p:ext uri="{BB962C8B-B14F-4D97-AF65-F5344CB8AC3E}">
        <p14:creationId xmlns:p14="http://schemas.microsoft.com/office/powerpoint/2010/main" val="3223774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9C8DC-3A35-5BD0-BD05-E34BCE6E8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62C79-B40D-A174-797A-8AF151442D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E416E-15F2-1202-34AC-CE929E170197}"/>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The audit log lets us track who is using Copilot and agents, and which features they access. While we don't have prompts and responses recorded, agent usage information is available.</a:t>
            </a:r>
          </a:p>
        </p:txBody>
      </p:sp>
      <p:sp>
        <p:nvSpPr>
          <p:cNvPr id="4" name="Header Placeholder 3">
            <a:extLst>
              <a:ext uri="{FF2B5EF4-FFF2-40B4-BE49-F238E27FC236}">
                <a16:creationId xmlns:a16="http://schemas.microsoft.com/office/drawing/2014/main" id="{EEEC5F08-CF18-7FC5-3E99-41827DC851E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614BFC9-A595-43FA-934E-DC5A56AC417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F0C7D7C-DB48-41C4-8235-780566A8D89D}"/>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11CA8626-1499-13C5-D571-4A9D46DA8755}"/>
              </a:ext>
            </a:extLst>
          </p:cNvPr>
          <p:cNvSpPr>
            <a:spLocks noGrp="1"/>
          </p:cNvSpPr>
          <p:nvPr>
            <p:ph type="sldNum" sz="quarter" idx="5"/>
          </p:nvPr>
        </p:nvSpPr>
        <p:spPr/>
        <p:txBody>
          <a:bodyPr/>
          <a:lstStyle/>
          <a:p>
            <a:fld id="{B4008EB6-D09E-4580-8CD6-DDB14511944F}" type="slidenum">
              <a:rPr lang="en-US" smtClean="0"/>
              <a:pPr/>
              <a:t>50</a:t>
            </a:fld>
            <a:endParaRPr lang="en-US"/>
          </a:p>
        </p:txBody>
      </p:sp>
    </p:spTree>
    <p:extLst>
      <p:ext uri="{BB962C8B-B14F-4D97-AF65-F5344CB8AC3E}">
        <p14:creationId xmlns:p14="http://schemas.microsoft.com/office/powerpoint/2010/main" val="428549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3BFAF-0C65-792A-E817-1FDD7652E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3A63A-98D6-1925-7DBC-D4F6983B2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CB69F-A276-B60F-7C19-795CAE0A4AB8}"/>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We currently track copilot interaction events, including user engagement with Copilot or agents. This also covers agent-related activities—such as creating or deleting agents in Copilot Studio, as well as adding AI block insurance—which are now recorded as distinct event types. Additionally, our roadmap includes plans to introduce new copilot and agent events to the audit log later this year.</a:t>
            </a:r>
          </a:p>
          <a:p>
            <a:r>
              <a:rPr lang="en-US" sz="882" kern="1200" dirty="0">
                <a:solidFill>
                  <a:schemeClr val="tx1"/>
                </a:solidFill>
                <a:effectLst/>
                <a:latin typeface="Segoe Sans Display" pitchFamily="2" charset="0"/>
                <a:ea typeface="+mn-ea"/>
                <a:cs typeface="+mn-cs"/>
              </a:rPr>
              <a:t> </a:t>
            </a:r>
          </a:p>
        </p:txBody>
      </p:sp>
      <p:sp>
        <p:nvSpPr>
          <p:cNvPr id="4" name="Header Placeholder 3">
            <a:extLst>
              <a:ext uri="{FF2B5EF4-FFF2-40B4-BE49-F238E27FC236}">
                <a16:creationId xmlns:a16="http://schemas.microsoft.com/office/drawing/2014/main" id="{18F25496-9347-667B-C954-F1508437008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464E68F-84CD-9773-AF0C-B9662D27E00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B0D605A-3F83-12F6-86D8-0CBD3B675FC8}"/>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9BECE4C7-C734-211C-544A-C0C893B623A9}"/>
              </a:ext>
            </a:extLst>
          </p:cNvPr>
          <p:cNvSpPr>
            <a:spLocks noGrp="1"/>
          </p:cNvSpPr>
          <p:nvPr>
            <p:ph type="sldNum" sz="quarter" idx="5"/>
          </p:nvPr>
        </p:nvSpPr>
        <p:spPr/>
        <p:txBody>
          <a:bodyPr/>
          <a:lstStyle/>
          <a:p>
            <a:fld id="{B4008EB6-D09E-4580-8CD6-DDB14511944F}" type="slidenum">
              <a:rPr lang="en-US" smtClean="0"/>
              <a:pPr/>
              <a:t>51</a:t>
            </a:fld>
            <a:endParaRPr lang="en-US"/>
          </a:p>
        </p:txBody>
      </p:sp>
    </p:spTree>
    <p:extLst>
      <p:ext uri="{BB962C8B-B14F-4D97-AF65-F5344CB8AC3E}">
        <p14:creationId xmlns:p14="http://schemas.microsoft.com/office/powerpoint/2010/main" val="475980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Let us review several planned features, which are outlined in the public roadmap.</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52</a:t>
            </a:fld>
            <a:endParaRPr lang="en-US"/>
          </a:p>
        </p:txBody>
      </p:sp>
    </p:spTree>
    <p:extLst>
      <p:ext uri="{BB962C8B-B14F-4D97-AF65-F5344CB8AC3E}">
        <p14:creationId xmlns:p14="http://schemas.microsoft.com/office/powerpoint/2010/main" val="413930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BF0AD-E498-B5F0-C958-E50ABF3D0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F534E-28CA-2A28-D190-A8478034C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4F174-DA86-EA2D-9845-8AA455647EB6}"/>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You can acquire agents from the agent store, a marketplace featuring agents created by colleagues, ISVs, and partners for your organization. As a tenant administrator, you have full control over which agents are available to users through the Microsoft Admin Center.</a:t>
            </a:r>
          </a:p>
          <a:p>
            <a:endParaRPr lang="en-FI" dirty="0"/>
          </a:p>
        </p:txBody>
      </p:sp>
      <p:sp>
        <p:nvSpPr>
          <p:cNvPr id="4" name="Header Placeholder 3">
            <a:extLst>
              <a:ext uri="{FF2B5EF4-FFF2-40B4-BE49-F238E27FC236}">
                <a16:creationId xmlns:a16="http://schemas.microsoft.com/office/drawing/2014/main" id="{B2EB440D-0424-CE7D-07DC-44A5847F74B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380980D-E72A-8F94-09BC-6083B8120E1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1E00C61-1E55-1BC5-3043-E503DD27D6E3}"/>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56FCB362-5460-A3F0-CA46-2B7CED90DB34}"/>
              </a:ext>
            </a:extLst>
          </p:cNvPr>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451852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98DF2-48B5-78D8-8B4B-892126FE1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5AAB7-BD61-1904-E694-859F73BE9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1E8BE-D679-6883-CD29-81D42456472D}"/>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Searching for "Copilot control system" or "agents" on the M365 roadmap now returns over 50 relevant items. Recent updates introduce agent-level pay-as-you-go credit limits in the MRA65 admin center, starting with custom engine agents and declarative agents created in Copilot Studio. Soon, all declarative agents will be included in the admin center, letting admins manage these limits. Additionally, a new control will allow admins to restrict who can create organization-wide sharing links in Copilot Studio Lite, enabling more granular sharing options for agents. Starting next month, admins will also be able to reassign ownership of orphan or ownerless agents directly from the Copilot control system.</a:t>
            </a:r>
          </a:p>
          <a:p>
            <a:endParaRPr lang="en-US" dirty="0"/>
          </a:p>
          <a:p>
            <a:endParaRPr lang="en-FI" dirty="0"/>
          </a:p>
        </p:txBody>
      </p:sp>
      <p:sp>
        <p:nvSpPr>
          <p:cNvPr id="4" name="Header Placeholder 3">
            <a:extLst>
              <a:ext uri="{FF2B5EF4-FFF2-40B4-BE49-F238E27FC236}">
                <a16:creationId xmlns:a16="http://schemas.microsoft.com/office/drawing/2014/main" id="{179AB8E5-A3F2-D4C9-991F-71C4DDFA822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25330F0-8860-615E-B652-CBC68977FB0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7C83C4C-2FC7-9FD6-EE30-9A625EE39108}"/>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9ACD9DA1-B725-F7E6-C280-A6E8888FEF01}"/>
              </a:ext>
            </a:extLst>
          </p:cNvPr>
          <p:cNvSpPr>
            <a:spLocks noGrp="1"/>
          </p:cNvSpPr>
          <p:nvPr>
            <p:ph type="sldNum" sz="quarter" idx="5"/>
          </p:nvPr>
        </p:nvSpPr>
        <p:spPr/>
        <p:txBody>
          <a:bodyPr/>
          <a:lstStyle/>
          <a:p>
            <a:fld id="{B4008EB6-D09E-4580-8CD6-DDB14511944F}" type="slidenum">
              <a:rPr lang="en-US" smtClean="0"/>
              <a:pPr/>
              <a:t>53</a:t>
            </a:fld>
            <a:endParaRPr lang="en-US"/>
          </a:p>
        </p:txBody>
      </p:sp>
    </p:spTree>
    <p:extLst>
      <p:ext uri="{BB962C8B-B14F-4D97-AF65-F5344CB8AC3E}">
        <p14:creationId xmlns:p14="http://schemas.microsoft.com/office/powerpoint/2010/main" val="1457580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D9EA5-0A02-FEC3-03EA-838C56E96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4537D-3ADD-D77A-25D2-479D851D4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3B806-AE8C-6941-70F6-664BEC3F8EEA}"/>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Regarding SharePoint agents, we are enhancing visibility into usage statistics across all sites. For instance, SharePoint administrators will be able to access comprehensive analytics in the SharePoint admin center, detailing how SharePoint agents are utilized throughout the tenant and within individual sites. Site owners will also have access to site-specific agent usage reports, allowing them to analyze how agents are leveraged in their respective environments.</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Analytics will play a significant role moving forward. As previously mentioned, SharePoint agent analytics are expected to become available by December. Additionally, a public preview for declarative agents is anticipated next month, which means we will soon support agents, custom engine agents, and SharePoint agents within Viva. This progression should provide us with highly granular data on agent activity.</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In Microsoft Purview, enhanced audit log events for agent management are being introduced. These admin-level events will give administrators greater control over agents, including actions such as deleting, blocking, or deploying agents within their management scope. Such activities will be recorded and accessible via the audit log.</a:t>
            </a:r>
          </a:p>
          <a:p>
            <a:r>
              <a:rPr lang="en-US" sz="882" kern="1200" dirty="0">
                <a:solidFill>
                  <a:schemeClr val="tx1"/>
                </a:solidFill>
                <a:effectLst/>
                <a:latin typeface="Segoe Sans Display" pitchFamily="2" charset="0"/>
                <a:ea typeface="+mn-ea"/>
                <a:cs typeface="+mn-cs"/>
              </a:rPr>
              <a:t> </a:t>
            </a:r>
          </a:p>
          <a:p>
            <a:r>
              <a:rPr lang="en-US" sz="882" kern="1200" dirty="0">
                <a:solidFill>
                  <a:schemeClr val="tx1"/>
                </a:solidFill>
                <a:effectLst/>
                <a:latin typeface="Segoe Sans Display" pitchFamily="2" charset="0"/>
                <a:ea typeface="+mn-ea"/>
                <a:cs typeface="+mn-cs"/>
              </a:rPr>
              <a:t>Furthermore, participation in the public program is encouraged for additional insights. Notably, at least two Graph APIs are forthcoming: one for management and another for usage data. The management API will enable automation of administrative tasks currently performed through the UI, and may eventually be complemented by PowerShell cmdlets or modules for more streamlined agent inventory management. This will facilitate automation through custom scripts or Power Automate flows that interact with the Graph API. The second API will provide access to the same usage data found in the agents’ preview reports, supporting custom reporting and extended analytics capabilities.</a:t>
            </a:r>
          </a:p>
          <a:p>
            <a:endParaRPr lang="en-US" dirty="0"/>
          </a:p>
          <a:p>
            <a:endParaRPr lang="en-FI" dirty="0"/>
          </a:p>
        </p:txBody>
      </p:sp>
      <p:sp>
        <p:nvSpPr>
          <p:cNvPr id="4" name="Header Placeholder 3">
            <a:extLst>
              <a:ext uri="{FF2B5EF4-FFF2-40B4-BE49-F238E27FC236}">
                <a16:creationId xmlns:a16="http://schemas.microsoft.com/office/drawing/2014/main" id="{CBDC876A-3714-08F6-92F0-58B7B49CA77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E046A62-525C-01D8-F25B-40CA3C57EB77}"/>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24ED43D-E609-79CC-902B-7739FEC01BBD}"/>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EEC0C6E9-01A0-D690-ADE3-EB6D025E7858}"/>
              </a:ext>
            </a:extLst>
          </p:cNvPr>
          <p:cNvSpPr>
            <a:spLocks noGrp="1"/>
          </p:cNvSpPr>
          <p:nvPr>
            <p:ph type="sldNum" sz="quarter" idx="5"/>
          </p:nvPr>
        </p:nvSpPr>
        <p:spPr/>
        <p:txBody>
          <a:bodyPr/>
          <a:lstStyle/>
          <a:p>
            <a:fld id="{B4008EB6-D09E-4580-8CD6-DDB14511944F}" type="slidenum">
              <a:rPr lang="en-US" smtClean="0"/>
              <a:pPr/>
              <a:t>54</a:t>
            </a:fld>
            <a:endParaRPr lang="en-US"/>
          </a:p>
        </p:txBody>
      </p:sp>
    </p:spTree>
    <p:extLst>
      <p:ext uri="{BB962C8B-B14F-4D97-AF65-F5344CB8AC3E}">
        <p14:creationId xmlns:p14="http://schemas.microsoft.com/office/powerpoint/2010/main" val="596714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Next steps and call to action.</a:t>
            </a:r>
          </a:p>
          <a:p>
            <a:r>
              <a:rPr lang="en-US" sz="882" kern="1200" dirty="0">
                <a:solidFill>
                  <a:schemeClr val="tx1"/>
                </a:solidFill>
                <a:effectLst/>
                <a:latin typeface="Segoe Sans Display" pitchFamily="2" charset="0"/>
                <a:ea typeface="+mn-ea"/>
                <a:cs typeface="+mn-cs"/>
              </a:rPr>
              <a:t>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55</a:t>
            </a:fld>
            <a:endParaRPr lang="en-US"/>
          </a:p>
        </p:txBody>
      </p:sp>
    </p:spTree>
    <p:extLst>
      <p:ext uri="{BB962C8B-B14F-4D97-AF65-F5344CB8AC3E}">
        <p14:creationId xmlns:p14="http://schemas.microsoft.com/office/powerpoint/2010/main" val="4158308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92A20-230E-4AC9-4152-65F781418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006E0-A578-5F06-22B1-D4A1536D8F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36078-2A64-C0A0-5242-59A098F25932}"/>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This slide contains a series of helpful links on this topic, including </a:t>
            </a:r>
            <a:r>
              <a:rPr lang="en-US" sz="882" kern="1200" dirty="0" err="1">
                <a:solidFill>
                  <a:schemeClr val="tx1"/>
                </a:solidFill>
                <a:effectLst/>
                <a:latin typeface="Segoe Sans Display" pitchFamily="2" charset="0"/>
                <a:ea typeface="+mn-ea"/>
                <a:cs typeface="+mn-cs"/>
              </a:rPr>
              <a:t>ebooks</a:t>
            </a:r>
            <a:r>
              <a:rPr lang="en-US" sz="882" kern="1200" dirty="0">
                <a:solidFill>
                  <a:schemeClr val="tx1"/>
                </a:solidFill>
                <a:effectLst/>
                <a:latin typeface="Segoe Sans Display" pitchFamily="2" charset="0"/>
                <a:ea typeface="+mn-ea"/>
                <a:cs typeface="+mn-cs"/>
              </a:rPr>
              <a:t> and white papers. Resources include an </a:t>
            </a:r>
            <a:r>
              <a:rPr lang="en-US" sz="882" kern="1200" dirty="0" err="1">
                <a:solidFill>
                  <a:schemeClr val="tx1"/>
                </a:solidFill>
                <a:effectLst/>
                <a:latin typeface="Segoe Sans Display" pitchFamily="2" charset="0"/>
                <a:ea typeface="+mn-ea"/>
                <a:cs typeface="+mn-cs"/>
              </a:rPr>
              <a:t>ebook</a:t>
            </a:r>
            <a:r>
              <a:rPr lang="en-US" sz="882" kern="1200" dirty="0">
                <a:solidFill>
                  <a:schemeClr val="tx1"/>
                </a:solidFill>
                <a:effectLst/>
                <a:latin typeface="Segoe Sans Display" pitchFamily="2" charset="0"/>
                <a:ea typeface="+mn-ea"/>
                <a:cs typeface="+mn-cs"/>
              </a:rPr>
              <a:t> for administering governing agents, several useful links, a Microsoft case study on agent rollout, a blog post and </a:t>
            </a:r>
            <a:r>
              <a:rPr lang="en-US" sz="882" kern="1200" dirty="0" err="1">
                <a:solidFill>
                  <a:schemeClr val="tx1"/>
                </a:solidFill>
                <a:effectLst/>
                <a:latin typeface="Segoe Sans Display" pitchFamily="2" charset="0"/>
                <a:ea typeface="+mn-ea"/>
                <a:cs typeface="+mn-cs"/>
              </a:rPr>
              <a:t>ebook</a:t>
            </a:r>
            <a:r>
              <a:rPr lang="en-US" sz="882" kern="1200" dirty="0">
                <a:solidFill>
                  <a:schemeClr val="tx1"/>
                </a:solidFill>
                <a:effectLst/>
                <a:latin typeface="Segoe Sans Display" pitchFamily="2" charset="0"/>
                <a:ea typeface="+mn-ea"/>
                <a:cs typeface="+mn-cs"/>
              </a:rPr>
              <a:t> on cost control. These links are clickable via PowerPoint Live.</a:t>
            </a:r>
          </a:p>
          <a:p>
            <a:endParaRPr lang="en-US" dirty="0"/>
          </a:p>
          <a:p>
            <a:endParaRPr lang="en-FI" dirty="0"/>
          </a:p>
        </p:txBody>
      </p:sp>
      <p:sp>
        <p:nvSpPr>
          <p:cNvPr id="4" name="Header Placeholder 3">
            <a:extLst>
              <a:ext uri="{FF2B5EF4-FFF2-40B4-BE49-F238E27FC236}">
                <a16:creationId xmlns:a16="http://schemas.microsoft.com/office/drawing/2014/main" id="{EDEE903B-01C4-0C3C-C641-6D50A1A1288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10BC7DB-16A7-7331-8445-3A53DB821CF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87E53DA-A869-F2D3-87A6-942AEA0F33C4}"/>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0431A2DC-6BE6-61C1-EDA9-1D52B9E2C705}"/>
              </a:ext>
            </a:extLst>
          </p:cNvPr>
          <p:cNvSpPr>
            <a:spLocks noGrp="1"/>
          </p:cNvSpPr>
          <p:nvPr>
            <p:ph type="sldNum" sz="quarter" idx="5"/>
          </p:nvPr>
        </p:nvSpPr>
        <p:spPr/>
        <p:txBody>
          <a:bodyPr/>
          <a:lstStyle/>
          <a:p>
            <a:fld id="{B4008EB6-D09E-4580-8CD6-DDB14511944F}" type="slidenum">
              <a:rPr lang="en-US" smtClean="0"/>
              <a:pPr/>
              <a:t>56</a:t>
            </a:fld>
            <a:endParaRPr lang="en-US"/>
          </a:p>
        </p:txBody>
      </p:sp>
    </p:spTree>
    <p:extLst>
      <p:ext uri="{BB962C8B-B14F-4D97-AF65-F5344CB8AC3E}">
        <p14:creationId xmlns:p14="http://schemas.microsoft.com/office/powerpoint/2010/main" val="19216945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Additionally, upcoming customer hub sessions are available at the designated Customer Hub Sessions page.</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57</a:t>
            </a:fld>
            <a:endParaRPr lang="en-US"/>
          </a:p>
        </p:txBody>
      </p:sp>
    </p:spTree>
    <p:extLst>
      <p:ext uri="{BB962C8B-B14F-4D97-AF65-F5344CB8AC3E}">
        <p14:creationId xmlns:p14="http://schemas.microsoft.com/office/powerpoint/2010/main" val="2018105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58</a:t>
            </a:fld>
            <a:endParaRPr lang="en-US"/>
          </a:p>
        </p:txBody>
      </p:sp>
    </p:spTree>
    <p:extLst>
      <p:ext uri="{BB962C8B-B14F-4D97-AF65-F5344CB8AC3E}">
        <p14:creationId xmlns:p14="http://schemas.microsoft.com/office/powerpoint/2010/main" val="2134386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6234A-A5A6-542F-3C91-1E36D0F0A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BCCEF-0B7E-B706-01FF-E5494B2D4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05ADE-0981-6FA6-C9D6-EA9D9D98213B}"/>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There are many tools and features available for building agents, such as Copilot Studio Lite, Copilot Studio, and Azure Foundry. As agents become more advanced, strong governance and security become essential due to their increased capabilities. We provide tools to help you effectively manage agents in your organization across any stage or scenario.</a:t>
            </a:r>
          </a:p>
          <a:p>
            <a:endParaRPr lang="en-FI" dirty="0"/>
          </a:p>
        </p:txBody>
      </p:sp>
      <p:sp>
        <p:nvSpPr>
          <p:cNvPr id="4" name="Header Placeholder 3">
            <a:extLst>
              <a:ext uri="{FF2B5EF4-FFF2-40B4-BE49-F238E27FC236}">
                <a16:creationId xmlns:a16="http://schemas.microsoft.com/office/drawing/2014/main" id="{46067B72-F9EF-20B9-860B-A8B39FE7F54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600DA14-3D61-5960-0D96-B969802FE296}"/>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5A53CE8-098C-EA04-D429-5C848E5869A4}"/>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67659B99-9468-13DE-7211-28562750146D}"/>
              </a:ext>
            </a:extLst>
          </p:cNvPr>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29769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86ED7-5DAD-A301-DDDB-21D2EA02A5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D5595-DBC5-450E-3E8E-14A5AD2FD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C2311-6CFE-4D09-FFC7-79255E2C14CE}"/>
              </a:ext>
            </a:extLst>
          </p:cNvPr>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Understanding the copilot control system is crucial for agent governance in Microsoft 365. This system includes tools for managing and controlling copilots and agents. We’ll dive into three main pillars: management controls (covering licensing, lifecycle, and agent customization), security and governance (focusing on data security, compliance, and privacy), and measurement and reporting (using dashboards and reports in Power Platform to track organizational usage of copilots and agents).</a:t>
            </a:r>
          </a:p>
          <a:p>
            <a:endParaRPr lang="en-US" dirty="0"/>
          </a:p>
          <a:p>
            <a:endParaRPr lang="en-FI" dirty="0"/>
          </a:p>
        </p:txBody>
      </p:sp>
      <p:sp>
        <p:nvSpPr>
          <p:cNvPr id="4" name="Header Placeholder 3">
            <a:extLst>
              <a:ext uri="{FF2B5EF4-FFF2-40B4-BE49-F238E27FC236}">
                <a16:creationId xmlns:a16="http://schemas.microsoft.com/office/drawing/2014/main" id="{BAF8F1CB-5D64-AC1E-EA19-438B4CF781B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F682331-C03A-9AF8-5D64-EA4658577A2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089FB01-27D9-2F75-5BDF-12FA377195F4}"/>
              </a:ext>
            </a:extLst>
          </p:cNvPr>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a:extLst>
              <a:ext uri="{FF2B5EF4-FFF2-40B4-BE49-F238E27FC236}">
                <a16:creationId xmlns:a16="http://schemas.microsoft.com/office/drawing/2014/main" id="{B4A935CB-81F2-CA96-5CCB-C14B10D96922}"/>
              </a:ext>
            </a:extLst>
          </p:cNvPr>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384553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Management controls begin with agent settings in Microsoft Admin Center, allowing you to specify who can use agents—everyone, no one, or selected users/groups—at either a global or group level. Note that this control currently affects only agents accessed through Copilot chat, not SharePoint agents, and applies to both using and creating agents. Blocking access prevents users from both using and creating agents within your organization.</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170815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effectLst/>
                <a:latin typeface="Segoe Sans Display" pitchFamily="2" charset="0"/>
                <a:ea typeface="+mn-ea"/>
                <a:cs typeface="+mn-cs"/>
              </a:rPr>
              <a:t>We now have an Agents Management dashboard, which organizes all agents in your organization—regardless of whether they were created by Microsoft, internally, or by ISVs—in one place. Previously, agents appeared in the app catalog mixed with other apps, but now you can easily view, block, scope, and manage agents directly. The dashboard also identifies orphaned agents and will soon allow ownership transfers, addressing common scenarios such as transferring agents when employees leave the organization.</a:t>
            </a:r>
          </a:p>
          <a:p>
            <a:endParaRPr lang="en-FI"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545316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9.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screen">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screen">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2"/>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2.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hyperlink" Target="https://www.microsoft.com/en-us/power-platform/blog/it-pro/confidently-adopt-and-administer-microsoft-copilot-studio-with-managed-security-and-governance/" TargetMode="External"/><Relationship Id="rId13" Type="http://schemas.openxmlformats.org/officeDocument/2006/relationships/image" Target="../media/image132.svg"/><Relationship Id="rId3" Type="http://schemas.openxmlformats.org/officeDocument/2006/relationships/image" Target="../media/image125.png"/><Relationship Id="rId7" Type="http://schemas.openxmlformats.org/officeDocument/2006/relationships/image" Target="../media/image128.svg"/><Relationship Id="rId12" Type="http://schemas.openxmlformats.org/officeDocument/2006/relationships/image" Target="../media/image131.png"/><Relationship Id="rId17" Type="http://schemas.openxmlformats.org/officeDocument/2006/relationships/hyperlink" Target="https://aka.ms/AgentCostManagement_Ebook" TargetMode="External"/><Relationship Id="rId2" Type="http://schemas.openxmlformats.org/officeDocument/2006/relationships/notesSlide" Target="../notesSlides/notesSlide53.xml"/><Relationship Id="rId16" Type="http://schemas.openxmlformats.org/officeDocument/2006/relationships/image" Target="../media/image134.svg"/><Relationship Id="rId1" Type="http://schemas.openxmlformats.org/officeDocument/2006/relationships/slideLayout" Target="../slideLayouts/slideLayout15.xml"/><Relationship Id="rId6" Type="http://schemas.openxmlformats.org/officeDocument/2006/relationships/image" Target="../media/image127.png"/><Relationship Id="rId11" Type="http://schemas.openxmlformats.org/officeDocument/2006/relationships/hyperlink" Target="https://aka.ms/MSFTAgentGovCustZero" TargetMode="External"/><Relationship Id="rId5" Type="http://schemas.openxmlformats.org/officeDocument/2006/relationships/hyperlink" Target="https://aka.ms/AgentGovernanceAndSecurity" TargetMode="External"/><Relationship Id="rId15" Type="http://schemas.openxmlformats.org/officeDocument/2006/relationships/image" Target="../media/image133.png"/><Relationship Id="rId10" Type="http://schemas.openxmlformats.org/officeDocument/2006/relationships/image" Target="../media/image130.svg"/><Relationship Id="rId4" Type="http://schemas.openxmlformats.org/officeDocument/2006/relationships/image" Target="../media/image126.svg"/><Relationship Id="rId9" Type="http://schemas.openxmlformats.org/officeDocument/2006/relationships/image" Target="../media/image129.png"/><Relationship Id="rId14" Type="http://schemas.openxmlformats.org/officeDocument/2006/relationships/hyperlink" Target="https://www.microsoft.com/en-us/power-platform/blog/2025/07/21/agent-costs-controls/?msockid=0d6b521cf0d1644f346046eaf18f6547"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35.png"/><Relationship Id="rId7"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6.xml"/><Relationship Id="rId6" Type="http://schemas.openxmlformats.org/officeDocument/2006/relationships/image" Target="../media/image136.png"/><Relationship Id="rId5" Type="http://schemas.openxmlformats.org/officeDocument/2006/relationships/hyperlink" Target="https://aka.ms/CustomerHubSessions" TargetMode="External"/><Relationship Id="rId4" Type="http://schemas.microsoft.com/office/2007/relationships/hdphoto" Target="../media/hdphoto6.wdp"/><Relationship Id="rId9" Type="http://schemas.openxmlformats.org/officeDocument/2006/relationships/image" Target="../media/image13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A61A9-49AA-B8BE-EEF7-EE610AE2884A}"/>
              </a:ext>
            </a:extLst>
          </p:cNvPr>
          <p:cNvSpPr>
            <a:spLocks noGrp="1"/>
          </p:cNvSpPr>
          <p:nvPr>
            <p:ph type="title"/>
          </p:nvPr>
        </p:nvSpPr>
        <p:spPr>
          <a:xfrm>
            <a:off x="591450" y="2511166"/>
            <a:ext cx="5980800" cy="923330"/>
          </a:xfrm>
          <a:prstGeom prst="rect">
            <a:avLst/>
          </a:prstGeom>
        </p:spPr>
        <p:txBody>
          <a:bodyPr/>
          <a:lstStyle/>
          <a:p>
            <a:r>
              <a:rPr lang="en-US" b="1" dirty="0"/>
              <a:t>Agent Governance</a:t>
            </a:r>
          </a:p>
        </p:txBody>
      </p:sp>
    </p:spTree>
    <p:extLst>
      <p:ext uri="{BB962C8B-B14F-4D97-AF65-F5344CB8AC3E}">
        <p14:creationId xmlns:p14="http://schemas.microsoft.com/office/powerpoint/2010/main" val="9662935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35EB-A140-C502-FB5E-014C6849EC42}"/>
              </a:ext>
            </a:extLst>
          </p:cNvPr>
          <p:cNvSpPr>
            <a:spLocks noGrp="1"/>
          </p:cNvSpPr>
          <p:nvPr>
            <p:ph type="title"/>
          </p:nvPr>
        </p:nvSpPr>
        <p:spPr>
          <a:xfrm>
            <a:off x="571499" y="2792795"/>
            <a:ext cx="4898275" cy="646331"/>
          </a:xfrm>
          <a:prstGeom prst="rect">
            <a:avLst/>
          </a:prstGeom>
        </p:spPr>
        <p:txBody>
          <a:bodyPr/>
          <a:lstStyle/>
          <a:p>
            <a:r>
              <a:rPr lang="en-US" spc="0"/>
              <a:t>Management Controls</a:t>
            </a:r>
          </a:p>
        </p:txBody>
      </p:sp>
    </p:spTree>
    <p:extLst>
      <p:ext uri="{BB962C8B-B14F-4D97-AF65-F5344CB8AC3E}">
        <p14:creationId xmlns:p14="http://schemas.microsoft.com/office/powerpoint/2010/main" val="193459793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8E501-B1B9-BDF0-39C6-95A0B2D388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9944FF-22CB-545D-6E96-3B592FC4323C}"/>
              </a:ext>
            </a:extLst>
          </p:cNvPr>
          <p:cNvSpPr>
            <a:spLocks noGrp="1"/>
          </p:cNvSpPr>
          <p:nvPr>
            <p:ph type="title"/>
          </p:nvPr>
        </p:nvSpPr>
        <p:spPr/>
        <p:txBody>
          <a:bodyPr/>
          <a:lstStyle/>
          <a:p>
            <a:r>
              <a:rPr lang="en-US"/>
              <a:t>Use Copilot extensibility control to control agent access in Copilot Chat</a:t>
            </a:r>
          </a:p>
        </p:txBody>
      </p:sp>
      <p:sp>
        <p:nvSpPr>
          <p:cNvPr id="17" name="TextBox 16">
            <a:extLst>
              <a:ext uri="{FF2B5EF4-FFF2-40B4-BE49-F238E27FC236}">
                <a16:creationId xmlns:a16="http://schemas.microsoft.com/office/drawing/2014/main" id="{FC31E23E-CFE5-3275-4B9A-0C2A90E7F92C}"/>
              </a:ext>
            </a:extLst>
          </p:cNvPr>
          <p:cNvSpPr txBox="1"/>
          <p:nvPr/>
        </p:nvSpPr>
        <p:spPr>
          <a:xfrm>
            <a:off x="557441" y="1784621"/>
            <a:ext cx="5966649" cy="4370427"/>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IT admins can control who are able to create and use agents in Copilot Chat</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2200">
                <a:solidFill>
                  <a:schemeClr val="bg1"/>
                </a:solidFill>
                <a:latin typeface="Segoe UI"/>
              </a:rPr>
              <a:t>Options are </a:t>
            </a:r>
            <a:r>
              <a:rPr kumimoji="0" lang="en-US" sz="2200" b="0" i="0" u="none" strike="noStrike" kern="1200" cap="none" spc="0" normalizeH="0" baseline="0" noProof="0">
                <a:ln>
                  <a:noFill/>
                </a:ln>
                <a:solidFill>
                  <a:schemeClr val="bg1"/>
                </a:solidFill>
                <a:effectLst/>
                <a:uLnTx/>
                <a:uFillTx/>
                <a:latin typeface="Segoe UI"/>
                <a:ea typeface="+mn-ea"/>
                <a:cs typeface="+mn-cs"/>
              </a:rPr>
              <a:t>all users, no users or specific groups/users</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2200">
                <a:solidFill>
                  <a:schemeClr val="bg1"/>
                </a:solidFill>
                <a:latin typeface="Segoe UI"/>
              </a:rPr>
              <a:t>This option is also available in </a:t>
            </a:r>
          </a:p>
          <a:p>
            <a:pPr marL="742950" lvl="1" indent="-285750" defTabSz="457200">
              <a:spcAft>
                <a:spcPts val="800"/>
              </a:spcAft>
              <a:buFont typeface="Arial" panose="020B0604020202020204" pitchFamily="34" charset="0"/>
              <a:buChar char="•"/>
              <a:defRPr/>
            </a:pPr>
            <a:r>
              <a:rPr lang="en-US" sz="2000">
                <a:solidFill>
                  <a:schemeClr val="bg1"/>
                </a:solidFill>
                <a:latin typeface="Segoe UI"/>
              </a:rPr>
              <a:t>Copilot &gt; Settings &gt; Data access &gt; Agents</a:t>
            </a:r>
          </a:p>
          <a:p>
            <a:pPr marL="742950" lvl="1" indent="-285750" defTabSz="457200">
              <a:spcAft>
                <a:spcPts val="800"/>
              </a:spcAft>
              <a:buFont typeface="Arial" panose="020B0604020202020204" pitchFamily="34" charset="0"/>
              <a:buChar char="•"/>
              <a:defRPr/>
            </a:pPr>
            <a:r>
              <a:rPr kumimoji="0" lang="en-US" sz="2000" b="0" i="0" u="none" strike="noStrike" kern="1200" cap="none" spc="0" normalizeH="0" baseline="0" noProof="0">
                <a:ln>
                  <a:noFill/>
                </a:ln>
                <a:solidFill>
                  <a:schemeClr val="bg1"/>
                </a:solidFill>
                <a:effectLst/>
                <a:uLnTx/>
                <a:uFillTx/>
                <a:latin typeface="Segoe UI"/>
                <a:ea typeface="+mn-ea"/>
                <a:cs typeface="+mn-cs"/>
              </a:rPr>
              <a:t>Settings &gt; In</a:t>
            </a:r>
            <a:r>
              <a:rPr lang="en-US" sz="2000" err="1">
                <a:solidFill>
                  <a:schemeClr val="bg1"/>
                </a:solidFill>
                <a:latin typeface="Segoe UI"/>
              </a:rPr>
              <a:t>tegrated</a:t>
            </a:r>
            <a:r>
              <a:rPr lang="en-US" sz="2000">
                <a:solidFill>
                  <a:schemeClr val="bg1"/>
                </a:solidFill>
                <a:latin typeface="Segoe UI"/>
              </a:rPr>
              <a:t> Apps &gt; Available Apps</a:t>
            </a:r>
          </a:p>
          <a:p>
            <a:pPr marL="285750" indent="-285750" defTabSz="457200">
              <a:spcAft>
                <a:spcPts val="800"/>
              </a:spcAft>
              <a:buFont typeface="Arial" panose="020B0604020202020204" pitchFamily="34" charset="0"/>
              <a:buChar char="•"/>
              <a:defRPr/>
            </a:pPr>
            <a:r>
              <a:rPr kumimoji="0" lang="en-US" sz="2200" b="0" i="0" u="none" strike="noStrike" kern="1200" cap="none" spc="0" normalizeH="0" baseline="0" noProof="0">
                <a:ln>
                  <a:noFill/>
                </a:ln>
                <a:solidFill>
                  <a:schemeClr val="bg1"/>
                </a:solidFill>
                <a:effectLst/>
                <a:uLnTx/>
                <a:uFillTx/>
                <a:latin typeface="Segoe UI"/>
                <a:ea typeface="+mn-ea"/>
                <a:cs typeface="+mn-cs"/>
              </a:rPr>
              <a:t>This control</a:t>
            </a:r>
            <a:r>
              <a:rPr lang="en-US" sz="2200">
                <a:solidFill>
                  <a:schemeClr val="bg1"/>
                </a:solidFill>
                <a:latin typeface="Segoe UI"/>
              </a:rPr>
              <a:t> doesn’t govern SharePoint agents</a:t>
            </a:r>
          </a:p>
          <a:p>
            <a:pPr marL="285750" indent="-285750" defTabSz="457200">
              <a:spcAft>
                <a:spcPts val="800"/>
              </a:spcAft>
              <a:buFont typeface="Arial" panose="020B0604020202020204" pitchFamily="34" charset="0"/>
              <a:buChar char="•"/>
              <a:defRPr/>
            </a:pPr>
            <a:r>
              <a:rPr kumimoji="0" lang="en-US" sz="2200" b="0" i="0" u="none" strike="noStrike" kern="1200" cap="none" spc="0" normalizeH="0" baseline="0" noProof="0">
                <a:ln>
                  <a:noFill/>
                </a:ln>
                <a:solidFill>
                  <a:schemeClr val="bg1"/>
                </a:solidFill>
                <a:effectLst/>
                <a:uLnTx/>
                <a:uFillTx/>
                <a:latin typeface="Segoe UI"/>
                <a:ea typeface="+mn-ea"/>
                <a:cs typeface="+mn-cs"/>
              </a:rPr>
              <a:t>Define which types of </a:t>
            </a:r>
            <a:r>
              <a:rPr lang="en-US" sz="2200">
                <a:solidFill>
                  <a:schemeClr val="bg1"/>
                </a:solidFill>
                <a:latin typeface="Segoe UI"/>
              </a:rPr>
              <a:t>apps and agents are allowed to be installed</a:t>
            </a: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20" name="Picture 19" descr="Image of Microsoft admin center agent controls">
            <a:extLst>
              <a:ext uri="{FF2B5EF4-FFF2-40B4-BE49-F238E27FC236}">
                <a16:creationId xmlns:a16="http://schemas.microsoft.com/office/drawing/2014/main" id="{6CB724CB-3AD7-29A8-0897-A957A7C707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9848" y="1856539"/>
            <a:ext cx="5206637" cy="3601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13534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D6151-2BAA-BFA7-8424-D544207F59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8C194E-4A3E-D478-99E5-F451BAE56287}"/>
              </a:ext>
            </a:extLst>
          </p:cNvPr>
          <p:cNvSpPr>
            <a:spLocks noGrp="1"/>
          </p:cNvSpPr>
          <p:nvPr>
            <p:ph type="title"/>
          </p:nvPr>
        </p:nvSpPr>
        <p:spPr/>
        <p:txBody>
          <a:bodyPr/>
          <a:lstStyle/>
          <a:p>
            <a:r>
              <a:rPr lang="en-US"/>
              <a:t>Agents management</a:t>
            </a:r>
          </a:p>
        </p:txBody>
      </p:sp>
      <p:sp>
        <p:nvSpPr>
          <p:cNvPr id="5" name="Text Placeholder 14">
            <a:extLst>
              <a:ext uri="{FF2B5EF4-FFF2-40B4-BE49-F238E27FC236}">
                <a16:creationId xmlns:a16="http://schemas.microsoft.com/office/drawing/2014/main" id="{1A806BBE-DB6D-4C7A-38CA-1F332CBC7A50}"/>
              </a:ext>
            </a:extLst>
          </p:cNvPr>
          <p:cNvSpPr txBox="1">
            <a:spLocks/>
          </p:cNvSpPr>
          <p:nvPr/>
        </p:nvSpPr>
        <p:spPr>
          <a:xfrm>
            <a:off x="356905" y="1924346"/>
            <a:ext cx="5233997" cy="4520533"/>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3000"/>
              </a:lnSpc>
              <a:spcBef>
                <a:spcPts val="360"/>
              </a:spcBef>
              <a:spcAft>
                <a:spcPts val="600"/>
              </a:spcAft>
              <a:buClr>
                <a:srgbClr val="000000"/>
              </a:buClr>
              <a:buNone/>
              <a:defRPr/>
            </a:pPr>
            <a:r>
              <a:rPr lang="en-US" sz="1800" b="1">
                <a:solidFill>
                  <a:schemeClr val="bg1"/>
                </a:solidFill>
                <a:latin typeface="Segoe UI"/>
                <a:cs typeface="Segoe UI"/>
              </a:rPr>
              <a:t>Agent Inventory &amp; Metadata: </a:t>
            </a:r>
            <a:r>
              <a:rPr lang="en-US" sz="1800">
                <a:solidFill>
                  <a:schemeClr val="bg1"/>
                </a:solidFill>
                <a:latin typeface="Segoe UI"/>
                <a:cs typeface="Segoe UI"/>
              </a:rPr>
              <a:t>View all agents -store, Microsoft, external, and shared - with metadata like capabilities, data sources, and custom actions.</a:t>
            </a:r>
          </a:p>
          <a:p>
            <a:pPr marL="0" indent="0">
              <a:lnSpc>
                <a:spcPct val="113000"/>
              </a:lnSpc>
              <a:spcBef>
                <a:spcPts val="360"/>
              </a:spcBef>
              <a:spcAft>
                <a:spcPts val="600"/>
              </a:spcAft>
              <a:buClr>
                <a:srgbClr val="000000"/>
              </a:buClr>
              <a:buNone/>
              <a:defRPr/>
            </a:pPr>
            <a:r>
              <a:rPr lang="en-US" sz="1800" b="1">
                <a:solidFill>
                  <a:schemeClr val="bg1"/>
                </a:solidFill>
                <a:latin typeface="Segoe UI" panose="020B0502040204020203" pitchFamily="34" charset="0"/>
              </a:rPr>
              <a:t>Access Controls: </a:t>
            </a:r>
            <a:r>
              <a:rPr lang="en-US" sz="1800">
                <a:solidFill>
                  <a:schemeClr val="bg1"/>
                </a:solidFill>
                <a:latin typeface="Segoe UI" panose="020B0502040204020203" pitchFamily="34" charset="0"/>
              </a:rPr>
              <a:t>Scope agent availability by user or group, block or delete agents</a:t>
            </a:r>
          </a:p>
          <a:p>
            <a:pPr marL="0" indent="0">
              <a:lnSpc>
                <a:spcPct val="113000"/>
              </a:lnSpc>
              <a:spcBef>
                <a:spcPts val="360"/>
              </a:spcBef>
              <a:spcAft>
                <a:spcPts val="600"/>
              </a:spcAft>
              <a:buClr>
                <a:srgbClr val="000000"/>
              </a:buClr>
              <a:buNone/>
              <a:defRPr/>
            </a:pPr>
            <a:r>
              <a:rPr lang="en-US" sz="1800" b="1">
                <a:solidFill>
                  <a:schemeClr val="bg1"/>
                </a:solidFill>
                <a:latin typeface="Segoe UI" panose="020B0502040204020203" pitchFamily="34" charset="0"/>
              </a:rPr>
              <a:t>Lifecycle Management: </a:t>
            </a:r>
            <a:r>
              <a:rPr lang="en-US" sz="1800">
                <a:solidFill>
                  <a:schemeClr val="bg1"/>
                </a:solidFill>
                <a:latin typeface="Segoe UI" panose="020B0502040204020203" pitchFamily="34" charset="0"/>
              </a:rPr>
              <a:t>Ownerless agents, transfer ownership (Coming Soon), monitor usage (reports), and enforce governance policies across the agent spectrum -from end-user-created to IT-managed agents. </a:t>
            </a:r>
          </a:p>
          <a:p>
            <a:pPr marL="0" indent="0">
              <a:lnSpc>
                <a:spcPct val="113000"/>
              </a:lnSpc>
              <a:spcBef>
                <a:spcPts val="360"/>
              </a:spcBef>
              <a:spcAft>
                <a:spcPts val="600"/>
              </a:spcAft>
              <a:buClr>
                <a:srgbClr val="000000"/>
              </a:buClr>
              <a:buNone/>
              <a:defRPr/>
            </a:pPr>
            <a:r>
              <a:rPr lang="en-US" sz="1800" b="1">
                <a:solidFill>
                  <a:schemeClr val="bg1"/>
                </a:solidFill>
                <a:latin typeface="Segoe UI" panose="020B0502040204020203" pitchFamily="34" charset="0"/>
              </a:rPr>
              <a:t>Staged Rollouts: </a:t>
            </a:r>
            <a:r>
              <a:rPr lang="en-US" sz="1800">
                <a:solidFill>
                  <a:schemeClr val="bg1"/>
                </a:solidFill>
                <a:latin typeface="Segoe UI" panose="020B0502040204020203" pitchFamily="34" charset="0"/>
              </a:rPr>
              <a:t>Control agent visibility and deployment pace across the organization.</a:t>
            </a:r>
            <a:endParaRPr lang="en-US" sz="1800">
              <a:solidFill>
                <a:schemeClr val="bg1"/>
              </a:solidFill>
              <a:latin typeface="Segoe UI"/>
              <a:cs typeface="Segoe UI"/>
            </a:endParaRPr>
          </a:p>
        </p:txBody>
      </p:sp>
      <p:pic>
        <p:nvPicPr>
          <p:cNvPr id="2" name="Picture 1" descr="Image of agent inventory">
            <a:extLst>
              <a:ext uri="{FF2B5EF4-FFF2-40B4-BE49-F238E27FC236}">
                <a16:creationId xmlns:a16="http://schemas.microsoft.com/office/drawing/2014/main" id="{4668F1E3-AC33-F4BC-13F6-CCAAE3A143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7951" y="1928671"/>
            <a:ext cx="6205537" cy="3435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308245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ACD5A-9DE7-93EB-6C9D-2F461083F9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3087BA-7BB5-110F-A1B8-A9475168952C}"/>
              </a:ext>
            </a:extLst>
          </p:cNvPr>
          <p:cNvSpPr>
            <a:spLocks noGrp="1"/>
          </p:cNvSpPr>
          <p:nvPr>
            <p:ph type="title"/>
          </p:nvPr>
        </p:nvSpPr>
        <p:spPr/>
        <p:txBody>
          <a:bodyPr/>
          <a:lstStyle/>
          <a:p>
            <a:r>
              <a:rPr lang="en-US"/>
              <a:t>Agent admin approval</a:t>
            </a:r>
          </a:p>
        </p:txBody>
      </p:sp>
      <p:sp>
        <p:nvSpPr>
          <p:cNvPr id="17" name="TextBox 16">
            <a:extLst>
              <a:ext uri="{FF2B5EF4-FFF2-40B4-BE49-F238E27FC236}">
                <a16:creationId xmlns:a16="http://schemas.microsoft.com/office/drawing/2014/main" id="{8A4A73FF-DEDD-66DC-2D8C-717DF91172D7}"/>
              </a:ext>
            </a:extLst>
          </p:cNvPr>
          <p:cNvSpPr txBox="1"/>
          <p:nvPr/>
        </p:nvSpPr>
        <p:spPr>
          <a:xfrm>
            <a:off x="563189" y="1953599"/>
            <a:ext cx="4521156" cy="3936975"/>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Agent authors can publish their </a:t>
            </a:r>
            <a:r>
              <a:rPr lang="en-US" sz="2200">
                <a:solidFill>
                  <a:schemeClr val="bg1"/>
                </a:solidFill>
                <a:latin typeface="Segoe UI"/>
              </a:rPr>
              <a:t>agents created in Copilot Studio or Agents Toolkit to tenant’s app catalog</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Admins </a:t>
            </a:r>
            <a:r>
              <a:rPr lang="en-US" sz="2200">
                <a:solidFill>
                  <a:schemeClr val="bg1"/>
                </a:solidFill>
                <a:latin typeface="Segoe UI"/>
              </a:rPr>
              <a:t>need to approve/reject publishing which can be done in</a:t>
            </a:r>
            <a:endParaRPr lang="en-US" sz="2200" noProof="0">
              <a:solidFill>
                <a:schemeClr val="bg1"/>
              </a:solidFill>
              <a:latin typeface="Segoe UI"/>
            </a:endParaRP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1800" noProof="0">
                <a:solidFill>
                  <a:schemeClr val="bg1"/>
                </a:solidFill>
                <a:latin typeface="Segoe UI"/>
              </a:rPr>
              <a:t>MAC &gt; Copilot &gt; Agents</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a:ln>
                  <a:noFill/>
                </a:ln>
                <a:solidFill>
                  <a:schemeClr val="bg1"/>
                </a:solidFill>
                <a:effectLst/>
                <a:uLnTx/>
                <a:uFillTx/>
                <a:latin typeface="Segoe UI"/>
                <a:ea typeface="+mn-ea"/>
                <a:cs typeface="+mn-cs"/>
              </a:rPr>
              <a:t>TAC &gt; Manage Apps</a:t>
            </a:r>
          </a:p>
          <a:p>
            <a:pPr marR="0" lvl="0" algn="l" defTabSz="457200" rtl="0" eaLnBrk="1" fontAlgn="auto" latinLnBrk="0" hangingPunct="1">
              <a:lnSpc>
                <a:spcPct val="100000"/>
              </a:lnSpc>
              <a:spcBef>
                <a:spcPts val="0"/>
              </a:spcBef>
              <a:spcAft>
                <a:spcPts val="800"/>
              </a:spcAft>
              <a:buClrTx/>
              <a:buSzTx/>
              <a:tabLst/>
              <a:defRPr/>
            </a:pPr>
            <a:endParaRPr kumimoji="0" lang="en-US" sz="1050" b="0" i="0" u="none" strike="noStrike" kern="1200" cap="none" spc="0" normalizeH="0" baseline="0">
              <a:ln>
                <a:noFill/>
              </a:ln>
              <a:solidFill>
                <a:schemeClr val="bg1"/>
              </a:solidFill>
              <a:effectLst/>
              <a:uLnTx/>
              <a:uFillTx/>
              <a:latin typeface="Segoe UI"/>
              <a:ea typeface="+mn-ea"/>
              <a:cs typeface="+mn-cs"/>
            </a:endParaRPr>
          </a:p>
          <a:p>
            <a:pPr marR="0" lvl="0" algn="l" defTabSz="457200" rtl="0" eaLnBrk="1" fontAlgn="auto" latinLnBrk="0" hangingPunct="1">
              <a:lnSpc>
                <a:spcPct val="100000"/>
              </a:lnSpc>
              <a:spcBef>
                <a:spcPts val="0"/>
              </a:spcBef>
              <a:spcAft>
                <a:spcPts val="800"/>
              </a:spcAft>
              <a:buClrTx/>
              <a:buSzTx/>
              <a:tabLst/>
              <a:defRPr/>
            </a:pPr>
            <a:r>
              <a:rPr lang="en-US" sz="2200" noProof="0">
                <a:solidFill>
                  <a:schemeClr val="bg1"/>
                </a:solidFill>
                <a:latin typeface="Segoe UI"/>
              </a:rPr>
              <a:t>Publishing new version of the agent also requires admin approval</a:t>
            </a: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19" name="Picture 18">
            <a:extLst>
              <a:ext uri="{FF2B5EF4-FFF2-40B4-BE49-F238E27FC236}">
                <a16:creationId xmlns:a16="http://schemas.microsoft.com/office/drawing/2014/main" id="{63FE3FC8-CF31-C099-AA65-99E36B224FB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999" y="2064345"/>
            <a:ext cx="3127312" cy="317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2">
            <a:extLst>
              <a:ext uri="{FF2B5EF4-FFF2-40B4-BE49-F238E27FC236}">
                <a16:creationId xmlns:a16="http://schemas.microsoft.com/office/drawing/2014/main" id="{67F168AE-DFFF-ED4F-5250-A4D4C6F56D46}"/>
              </a:ext>
              <a:ext uri="{C183D7F6-B498-43B3-948B-1728B52AA6E4}">
                <adec:decorative xmlns:adec="http://schemas.microsoft.com/office/drawing/2017/decorative" val="1"/>
              </a:ext>
            </a:extLst>
          </p:cNvPr>
          <p:cNvGrpSpPr/>
          <p:nvPr/>
        </p:nvGrpSpPr>
        <p:grpSpPr>
          <a:xfrm>
            <a:off x="8528966" y="2064345"/>
            <a:ext cx="3486821" cy="3175342"/>
            <a:chOff x="8426372" y="3604556"/>
            <a:chExt cx="3531251" cy="2935210"/>
          </a:xfrm>
        </p:grpSpPr>
        <p:pic>
          <p:nvPicPr>
            <p:cNvPr id="9" name="Picture 8">
              <a:extLst>
                <a:ext uri="{FF2B5EF4-FFF2-40B4-BE49-F238E27FC236}">
                  <a16:creationId xmlns:a16="http://schemas.microsoft.com/office/drawing/2014/main" id="{9AF3E1EF-5AF1-85B0-47ED-3A3355BF3A8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26372" y="3604556"/>
              <a:ext cx="3531251" cy="2935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Rounded Corners 9">
              <a:extLst>
                <a:ext uri="{FF2B5EF4-FFF2-40B4-BE49-F238E27FC236}">
                  <a16:creationId xmlns:a16="http://schemas.microsoft.com/office/drawing/2014/main" id="{3195B076-29D4-9E2E-EA7F-1228D601D209}"/>
                </a:ext>
                <a:ext uri="{C183D7F6-B498-43B3-948B-1728B52AA6E4}">
                  <adec:decorative xmlns:adec="http://schemas.microsoft.com/office/drawing/2017/decorative" val="1"/>
                </a:ext>
              </a:extLst>
            </p:cNvPr>
            <p:cNvSpPr/>
            <p:nvPr/>
          </p:nvSpPr>
          <p:spPr bwMode="auto">
            <a:xfrm>
              <a:off x="10600353" y="4538481"/>
              <a:ext cx="719687" cy="402364"/>
            </a:xfrm>
            <a:prstGeom prst="roundRect">
              <a:avLst>
                <a:gd name="adj" fmla="val 15428"/>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grpSp>
      <p:sp>
        <p:nvSpPr>
          <p:cNvPr id="20" name="Rectangle: Rounded Corners 19">
            <a:extLst>
              <a:ext uri="{FF2B5EF4-FFF2-40B4-BE49-F238E27FC236}">
                <a16:creationId xmlns:a16="http://schemas.microsoft.com/office/drawing/2014/main" id="{99EA07F9-5096-860B-902F-92E5C6941989}"/>
              </a:ext>
              <a:ext uri="{C183D7F6-B498-43B3-948B-1728B52AA6E4}">
                <adec:decorative xmlns:adec="http://schemas.microsoft.com/office/drawing/2017/decorative" val="1"/>
              </a:ext>
            </a:extLst>
          </p:cNvPr>
          <p:cNvSpPr/>
          <p:nvPr/>
        </p:nvSpPr>
        <p:spPr bwMode="auto">
          <a:xfrm>
            <a:off x="7044531" y="4601941"/>
            <a:ext cx="1113631" cy="498696"/>
          </a:xfrm>
          <a:prstGeom prst="roundRect">
            <a:avLst>
              <a:gd name="adj" fmla="val 15428"/>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21225396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6B66D-5137-D159-6EEF-C40B57AA09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E226B0-7B68-9A16-0AD8-CB87E12507C2}"/>
              </a:ext>
            </a:extLst>
          </p:cNvPr>
          <p:cNvSpPr>
            <a:spLocks noGrp="1"/>
          </p:cNvSpPr>
          <p:nvPr>
            <p:ph type="title"/>
          </p:nvPr>
        </p:nvSpPr>
        <p:spPr/>
        <p:txBody>
          <a:bodyPr/>
          <a:lstStyle/>
          <a:p>
            <a:r>
              <a:rPr lang="en-US"/>
              <a:t>Review agent metadata before making agents available</a:t>
            </a:r>
          </a:p>
        </p:txBody>
      </p:sp>
      <p:sp>
        <p:nvSpPr>
          <p:cNvPr id="17" name="TextBox 16">
            <a:extLst>
              <a:ext uri="{FF2B5EF4-FFF2-40B4-BE49-F238E27FC236}">
                <a16:creationId xmlns:a16="http://schemas.microsoft.com/office/drawing/2014/main" id="{EEFF3467-A589-951D-D36D-F7E8FF04D3CA}"/>
              </a:ext>
            </a:extLst>
          </p:cNvPr>
          <p:cNvSpPr txBox="1"/>
          <p:nvPr/>
        </p:nvSpPr>
        <p:spPr>
          <a:xfrm>
            <a:off x="563189" y="1953599"/>
            <a:ext cx="5404828" cy="4370427"/>
          </a:xfrm>
          <a:prstGeom prst="rect">
            <a:avLst/>
          </a:prstGeom>
          <a:noFill/>
        </p:spPr>
        <p:txBody>
          <a:bodyPr wrap="square" lIns="0" tIns="0" rIns="0" bIns="0" anchor="t">
            <a:spAutoFit/>
          </a:bodyPr>
          <a:lstStyle/>
          <a:p>
            <a:pPr lvl="0" defTabSz="457200">
              <a:spcAft>
                <a:spcPts val="800"/>
              </a:spcAft>
              <a:defRPr/>
            </a:pPr>
            <a:r>
              <a:rPr lang="en-US" sz="2200">
                <a:solidFill>
                  <a:schemeClr val="bg1"/>
                </a:solidFill>
                <a:latin typeface="Segoe UI"/>
              </a:rPr>
              <a:t>When an agent is submitted for admin approval, all metadata about agent definition is provided on app details tab in </a:t>
            </a:r>
            <a:r>
              <a:rPr lang="en-US" sz="2200" b="1">
                <a:solidFill>
                  <a:schemeClr val="bg1"/>
                </a:solidFill>
                <a:latin typeface="Segoe UI"/>
              </a:rPr>
              <a:t>Copilot &gt; Agents &gt; Requested agents </a:t>
            </a:r>
            <a:r>
              <a:rPr lang="en-US" sz="2200">
                <a:solidFill>
                  <a:schemeClr val="bg1"/>
                </a:solidFill>
                <a:latin typeface="Segoe UI"/>
              </a:rPr>
              <a:t>to equip M365 admin with all information about the agent, including capabilities, data sources, and custom actions that the agent can invoke.</a:t>
            </a:r>
          </a:p>
          <a:p>
            <a:pPr lvl="0" defTabSz="457200">
              <a:spcAft>
                <a:spcPts val="800"/>
              </a:spcAft>
              <a:defRPr/>
            </a:pPr>
            <a:endParaRPr lang="en-US" sz="2200">
              <a:solidFill>
                <a:schemeClr val="bg1"/>
              </a:solidFill>
              <a:latin typeface="Segoe UI"/>
            </a:endParaRPr>
          </a:p>
          <a:p>
            <a:pPr lvl="0" defTabSz="457200">
              <a:spcAft>
                <a:spcPts val="800"/>
              </a:spcAft>
              <a:defRPr/>
            </a:pPr>
            <a:r>
              <a:rPr lang="en-US" sz="2200">
                <a:solidFill>
                  <a:schemeClr val="bg1"/>
                </a:solidFill>
                <a:latin typeface="Segoe UI"/>
              </a:rPr>
              <a:t>Same details are not available in Teams Admin Center</a:t>
            </a: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8F2F6D37-6D13-0E6B-1E2F-384EFE5F0D0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3984" y="1953598"/>
            <a:ext cx="5700739" cy="4316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158597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FE322-8088-5DE0-9FF7-B790395633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96F60F-A717-B7C6-86D3-F2C9DE1ECD7A}"/>
              </a:ext>
            </a:extLst>
          </p:cNvPr>
          <p:cNvSpPr>
            <a:spLocks noGrp="1"/>
          </p:cNvSpPr>
          <p:nvPr>
            <p:ph type="title"/>
          </p:nvPr>
        </p:nvSpPr>
        <p:spPr/>
        <p:txBody>
          <a:bodyPr/>
          <a:lstStyle/>
          <a:p>
            <a:r>
              <a:rPr lang="en-US"/>
              <a:t>Control published agents</a:t>
            </a:r>
          </a:p>
        </p:txBody>
      </p:sp>
      <p:sp>
        <p:nvSpPr>
          <p:cNvPr id="17" name="TextBox 16">
            <a:extLst>
              <a:ext uri="{FF2B5EF4-FFF2-40B4-BE49-F238E27FC236}">
                <a16:creationId xmlns:a16="http://schemas.microsoft.com/office/drawing/2014/main" id="{8A4226BC-1BEE-BCE9-1ADA-54B7B6582467}"/>
              </a:ext>
            </a:extLst>
          </p:cNvPr>
          <p:cNvSpPr txBox="1"/>
          <p:nvPr/>
        </p:nvSpPr>
        <p:spPr>
          <a:xfrm>
            <a:off x="563188" y="1953599"/>
            <a:ext cx="5837611" cy="2431435"/>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After agent has been approved and published, admins have following controls in Microsoft 365 and Teams Admin Centers </a:t>
            </a:r>
          </a:p>
          <a:p>
            <a:pPr marL="342900" marR="0" lvl="0" indent="-34290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Define who can access the agent</a:t>
            </a:r>
          </a:p>
          <a:p>
            <a:pPr marL="342900" marR="0" lvl="0" indent="-34290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Deploy app to target audience</a:t>
            </a:r>
          </a:p>
          <a:p>
            <a:pPr marL="0" marR="0" lvl="0" indent="0" algn="l" defTabSz="457200" rtl="0" eaLnBrk="1" fontAlgn="auto" latinLnBrk="0" hangingPunct="1">
              <a:lnSpc>
                <a:spcPct val="100000"/>
              </a:lnSpc>
              <a:spcBef>
                <a:spcPts val="0"/>
              </a:spcBef>
              <a:spcAft>
                <a:spcPts val="800"/>
              </a:spcAft>
              <a:buClrTx/>
              <a:buSzTx/>
              <a:buFontTx/>
              <a:buNone/>
              <a:tabLst/>
              <a:defRPr/>
            </a:pP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72ABA3A6-C7C4-7C4A-0357-2A70F8D9DF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15113" y="1953599"/>
            <a:ext cx="5142890" cy="4261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4678923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FBC62-E6D6-52DB-DFE5-B98FAA0C93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4BB079-A0DA-E7E3-8D57-81EC7BB8FCC6}"/>
              </a:ext>
            </a:extLst>
          </p:cNvPr>
          <p:cNvSpPr>
            <a:spLocks noGrp="1"/>
          </p:cNvSpPr>
          <p:nvPr>
            <p:ph type="title"/>
          </p:nvPr>
        </p:nvSpPr>
        <p:spPr/>
        <p:txBody>
          <a:bodyPr/>
          <a:lstStyle/>
          <a:p>
            <a:r>
              <a:rPr lang="en-US"/>
              <a:t>Manage Pinning of Agents</a:t>
            </a:r>
          </a:p>
        </p:txBody>
      </p:sp>
      <p:sp>
        <p:nvSpPr>
          <p:cNvPr id="17" name="TextBox 16">
            <a:extLst>
              <a:ext uri="{FF2B5EF4-FFF2-40B4-BE49-F238E27FC236}">
                <a16:creationId xmlns:a16="http://schemas.microsoft.com/office/drawing/2014/main" id="{D38A545C-5C5A-1A4D-3D3E-2AE85ADF4F36}"/>
              </a:ext>
            </a:extLst>
          </p:cNvPr>
          <p:cNvSpPr txBox="1"/>
          <p:nvPr/>
        </p:nvSpPr>
        <p:spPr>
          <a:xfrm>
            <a:off x="563188" y="1953599"/>
            <a:ext cx="5837611" cy="4001095"/>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Pinning agents is a feature that enables administrators to preselect and pin maximum three agents for end-users using Microsoft 365 Copilot.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The administrator pins the agent to ensure that it is automatically listed in the end user's Copilot interface without requiring any user action.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The agent is now readily accessible to the user in the Copilot interface.</a:t>
            </a: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476663D2-CCCA-C337-3B78-BBCDAA3D5BE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5164" y="1685107"/>
            <a:ext cx="5424953" cy="3944983"/>
          </a:xfrm>
          <a:prstGeom prst="roundRect">
            <a:avLst>
              <a:gd name="adj" fmla="val 4213"/>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9362894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D2CB4-4214-9627-D0E2-CF9DDEC62C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6DC340-D206-5833-3E92-855C687D0D94}"/>
              </a:ext>
            </a:extLst>
          </p:cNvPr>
          <p:cNvSpPr>
            <a:spLocks noGrp="1"/>
          </p:cNvSpPr>
          <p:nvPr>
            <p:ph type="title"/>
          </p:nvPr>
        </p:nvSpPr>
        <p:spPr/>
        <p:txBody>
          <a:bodyPr/>
          <a:lstStyle/>
          <a:p>
            <a:r>
              <a:rPr lang="en-US"/>
              <a:t>Control custom app uploading - sideloading</a:t>
            </a:r>
          </a:p>
        </p:txBody>
      </p:sp>
      <p:sp>
        <p:nvSpPr>
          <p:cNvPr id="17" name="TextBox 16">
            <a:extLst>
              <a:ext uri="{FF2B5EF4-FFF2-40B4-BE49-F238E27FC236}">
                <a16:creationId xmlns:a16="http://schemas.microsoft.com/office/drawing/2014/main" id="{23D6266C-BB08-1AFF-90C7-5E5EAC59AD23}"/>
              </a:ext>
            </a:extLst>
          </p:cNvPr>
          <p:cNvSpPr txBox="1"/>
          <p:nvPr/>
        </p:nvSpPr>
        <p:spPr>
          <a:xfrm>
            <a:off x="563188" y="1953599"/>
            <a:ext cx="5837611" cy="3057247"/>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You can use the Teams setup policies to disable uploading custom apps and agents</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Administrators can block sideloading by:</a:t>
            </a:r>
          </a:p>
          <a:p>
            <a:pPr marL="342900" marR="0" lvl="0" indent="-34290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Segoe UI"/>
                <a:ea typeface="+mn-ea"/>
                <a:cs typeface="+mn-cs"/>
              </a:rPr>
              <a:t>Changing the global policy (for everyone)</a:t>
            </a:r>
          </a:p>
          <a:p>
            <a:pPr marL="342900" marR="0" lvl="0" indent="-34290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Segoe UI"/>
                <a:ea typeface="+mn-ea"/>
                <a:cs typeface="+mn-cs"/>
              </a:rPr>
              <a:t>Creating a custom policy (if you want to target only specific users or groups)</a:t>
            </a:r>
          </a:p>
          <a:p>
            <a:pPr marL="342900" marR="0" lvl="0" indent="-34290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Segoe UI"/>
                <a:ea typeface="+mn-ea"/>
                <a:cs typeface="+mn-cs"/>
              </a:rPr>
              <a:t>Sideloading can be blocked at tenant level or only to specific users / groups</a:t>
            </a:r>
          </a:p>
        </p:txBody>
      </p:sp>
      <p:pic>
        <p:nvPicPr>
          <p:cNvPr id="3" name="Picture 2">
            <a:extLst>
              <a:ext uri="{FF2B5EF4-FFF2-40B4-BE49-F238E27FC236}">
                <a16:creationId xmlns:a16="http://schemas.microsoft.com/office/drawing/2014/main" id="{D3A74B4C-E5A8-AD23-DD39-6B749DBC44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09390" y="1956851"/>
            <a:ext cx="5346880" cy="1672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361868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CF817-EE85-DBE8-71F9-81C288C614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1B22BF-D277-DF70-4C2D-B729352DF87D}"/>
              </a:ext>
            </a:extLst>
          </p:cNvPr>
          <p:cNvSpPr>
            <a:spLocks noGrp="1"/>
          </p:cNvSpPr>
          <p:nvPr>
            <p:ph type="title"/>
          </p:nvPr>
        </p:nvSpPr>
        <p:spPr/>
        <p:txBody>
          <a:bodyPr/>
          <a:lstStyle/>
          <a:p>
            <a:r>
              <a:rPr lang="en-US"/>
              <a:t>Power Platform Environments</a:t>
            </a:r>
          </a:p>
        </p:txBody>
      </p:sp>
      <p:sp>
        <p:nvSpPr>
          <p:cNvPr id="17" name="TextBox 16">
            <a:extLst>
              <a:ext uri="{FF2B5EF4-FFF2-40B4-BE49-F238E27FC236}">
                <a16:creationId xmlns:a16="http://schemas.microsoft.com/office/drawing/2014/main" id="{FDD27F90-53FF-A151-5D4E-B2C575C954E6}"/>
              </a:ext>
            </a:extLst>
          </p:cNvPr>
          <p:cNvSpPr txBox="1"/>
          <p:nvPr/>
        </p:nvSpPr>
        <p:spPr>
          <a:xfrm>
            <a:off x="563188" y="1749203"/>
            <a:ext cx="7245998" cy="4811574"/>
          </a:xfrm>
          <a:prstGeom prst="rect">
            <a:avLst/>
          </a:prstGeom>
          <a:noFill/>
        </p:spPr>
        <p:txBody>
          <a:bodyPr wrap="square" lIns="0" tIns="0" rIns="0" bIns="0" anchor="t">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An environment is a space to store, manage, and share your organization's business data </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Agents build in Copilot Studio are stored in an environment like Power Apps and Power Automate flows for example</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schemeClr val="bg1"/>
                </a:solidFill>
                <a:effectLst/>
                <a:uLnTx/>
                <a:uFillTx/>
                <a:latin typeface="Segoe UI"/>
                <a:ea typeface="+mn-ea"/>
                <a:cs typeface="+mn-cs"/>
              </a:rPr>
              <a:t>Environments can have different roles, security requirements and target audiences</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200" b="1" i="0" u="none" strike="noStrike" kern="1200" cap="none" spc="0" normalizeH="0" baseline="0" noProof="0">
                <a:ln>
                  <a:noFill/>
                </a:ln>
                <a:solidFill>
                  <a:schemeClr val="bg1"/>
                </a:solidFill>
                <a:effectLst/>
                <a:uLnTx/>
                <a:uFillTx/>
                <a:latin typeface="Segoe UI"/>
                <a:ea typeface="+mn-ea"/>
                <a:cs typeface="+mn-cs"/>
              </a:rPr>
              <a:t>Managed Environments </a:t>
            </a:r>
            <a:r>
              <a:rPr lang="en-US" sz="2200">
                <a:solidFill>
                  <a:schemeClr val="bg1"/>
                </a:solidFill>
                <a:latin typeface="Segoe UI"/>
              </a:rPr>
              <a:t>provides</a:t>
            </a:r>
            <a:r>
              <a:rPr kumimoji="0" lang="en-US" sz="2200" b="0" i="0" u="none" strike="noStrike" kern="1200" cap="none" spc="0" normalizeH="0" baseline="0" noProof="0">
                <a:ln>
                  <a:noFill/>
                </a:ln>
                <a:solidFill>
                  <a:schemeClr val="bg1"/>
                </a:solidFill>
                <a:effectLst/>
                <a:uLnTx/>
                <a:uFillTx/>
                <a:latin typeface="Segoe UI"/>
                <a:ea typeface="+mn-ea"/>
                <a:cs typeface="+mn-cs"/>
              </a:rPr>
              <a:t> a suite of premium capabilities that allows admins to manage Power Platform at scale with more control, less effort, and more insights.</a:t>
            </a:r>
          </a:p>
          <a:p>
            <a:pPr marL="0" marR="0" lvl="0" indent="0" algn="l" defTabSz="457200" rtl="0" eaLnBrk="1" fontAlgn="auto" latinLnBrk="0" hangingPunct="1">
              <a:lnSpc>
                <a:spcPct val="100000"/>
              </a:lnSpc>
              <a:spcBef>
                <a:spcPts val="0"/>
              </a:spcBef>
              <a:spcAft>
                <a:spcPts val="800"/>
              </a:spcAft>
              <a:buClrTx/>
              <a:buSzTx/>
              <a:buFontTx/>
              <a:buNone/>
              <a:tabLst/>
              <a:defRPr/>
            </a:pPr>
            <a:r>
              <a:rPr lang="en-US" sz="2200" b="1">
                <a:solidFill>
                  <a:schemeClr val="bg1"/>
                </a:solidFill>
                <a:latin typeface="Segoe UI"/>
              </a:rPr>
              <a:t>Environment Groups </a:t>
            </a:r>
            <a:r>
              <a:rPr lang="en-US" sz="2200">
                <a:solidFill>
                  <a:schemeClr val="bg1"/>
                </a:solidFill>
                <a:latin typeface="Segoe UI"/>
              </a:rPr>
              <a:t>allows admins to define rules (environment level settings) automatically applied for new and existing environments</a:t>
            </a:r>
            <a:endParaRPr kumimoji="0" lang="en-US" sz="2200" b="0" i="0" u="none" strike="noStrike" kern="1200" cap="none" spc="0" normalizeH="0" baseline="0" noProof="0">
              <a:ln>
                <a:noFill/>
              </a:ln>
              <a:solidFill>
                <a:schemeClr val="bg1"/>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A07097A9-8E78-40F0-2C80-1015066D8AA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8739" y="1586320"/>
            <a:ext cx="4002896" cy="2148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A56A7B29-849C-02DE-48E2-274D66C9221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8739" y="3734851"/>
            <a:ext cx="4002896" cy="2734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327221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884CA-71E7-EA08-2214-154BFB53CF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D301DF-475C-D817-989A-611952ACFE8E}"/>
              </a:ext>
            </a:extLst>
          </p:cNvPr>
          <p:cNvSpPr>
            <a:spLocks noGrp="1"/>
          </p:cNvSpPr>
          <p:nvPr>
            <p:ph type="title"/>
          </p:nvPr>
        </p:nvSpPr>
        <p:spPr/>
        <p:txBody>
          <a:bodyPr/>
          <a:lstStyle/>
          <a:p>
            <a:r>
              <a:rPr lang="en-US"/>
              <a:t>Block and limit sharing for Copilot Studio Agents</a:t>
            </a:r>
          </a:p>
        </p:txBody>
      </p:sp>
      <p:sp>
        <p:nvSpPr>
          <p:cNvPr id="17" name="TextBox 16">
            <a:extLst>
              <a:ext uri="{FF2B5EF4-FFF2-40B4-BE49-F238E27FC236}">
                <a16:creationId xmlns:a16="http://schemas.microsoft.com/office/drawing/2014/main" id="{433790E6-7A19-DC4A-CA1C-039CAC8C0DEA}"/>
              </a:ext>
            </a:extLst>
          </p:cNvPr>
          <p:cNvSpPr txBox="1"/>
          <p:nvPr/>
        </p:nvSpPr>
        <p:spPr>
          <a:xfrm>
            <a:off x="563187" y="1749203"/>
            <a:ext cx="7386713" cy="4206280"/>
          </a:xfrm>
          <a:prstGeom prst="rect">
            <a:avLst/>
          </a:prstGeom>
          <a:noFill/>
        </p:spPr>
        <p:txBody>
          <a:bodyPr wrap="square" lIns="0" tIns="0" rIns="0" bIns="0" anchor="t">
            <a:spAutoFit/>
          </a:bodyPr>
          <a:lstStyle/>
          <a:p>
            <a:pPr defTabSz="457200">
              <a:spcAft>
                <a:spcPts val="800"/>
              </a:spcAft>
              <a:defRPr/>
            </a:pPr>
            <a:r>
              <a:rPr lang="en-US" sz="2200">
                <a:solidFill>
                  <a:schemeClr val="bg1"/>
                </a:solidFill>
              </a:rPr>
              <a:t>Sharing limits is a new type of guardrail available to admins in the Power Platform admin center for </a:t>
            </a:r>
            <a:r>
              <a:rPr lang="en-US" sz="2200" b="1">
                <a:solidFill>
                  <a:schemeClr val="bg1"/>
                </a:solidFill>
              </a:rPr>
              <a:t>Managed Environments</a:t>
            </a:r>
          </a:p>
          <a:p>
            <a:pPr defTabSz="457200">
              <a:spcAft>
                <a:spcPts val="800"/>
              </a:spcAft>
              <a:defRPr/>
            </a:pPr>
            <a:r>
              <a:rPr lang="en-US" sz="2200">
                <a:solidFill>
                  <a:schemeClr val="bg1"/>
                </a:solidFill>
              </a:rPr>
              <a:t>Allows admins to block and limit sharing for agents, created in Copilot Studio, in the following ways:</a:t>
            </a:r>
          </a:p>
          <a:p>
            <a:pPr marL="342900" indent="-342900" defTabSz="457200">
              <a:spcAft>
                <a:spcPts val="600"/>
              </a:spcAft>
              <a:buFont typeface="+mj-lt"/>
              <a:buAutoNum type="arabicPeriod"/>
              <a:defRPr/>
            </a:pPr>
            <a:r>
              <a:rPr lang="en-US" sz="1800">
                <a:solidFill>
                  <a:schemeClr val="bg1"/>
                </a:solidFill>
                <a:latin typeface="Segoe UI"/>
                <a:cs typeface="Segoe UI"/>
              </a:rPr>
              <a:t>Allow or block makers from sharing agents with individuals as editors</a:t>
            </a:r>
          </a:p>
          <a:p>
            <a:pPr marL="342900" indent="-342900" defTabSz="457200">
              <a:spcAft>
                <a:spcPts val="600"/>
              </a:spcAft>
              <a:buFont typeface="+mj-lt"/>
              <a:buAutoNum type="arabicPeriod"/>
              <a:defRPr/>
            </a:pPr>
            <a:r>
              <a:rPr lang="en-US" sz="1800">
                <a:solidFill>
                  <a:schemeClr val="bg1"/>
                </a:solidFill>
                <a:latin typeface="Segoe UI"/>
                <a:cs typeface="Segoe UI"/>
              </a:rPr>
              <a:t>Allow or block makers from sharing agents with viewers. This applies to individuals and security groups</a:t>
            </a:r>
          </a:p>
          <a:p>
            <a:pPr marL="342900" indent="-342900" defTabSz="457200">
              <a:spcAft>
                <a:spcPts val="600"/>
              </a:spcAft>
              <a:buFont typeface="+mj-lt"/>
              <a:buAutoNum type="arabicPeriod"/>
              <a:defRPr/>
            </a:pPr>
            <a:r>
              <a:rPr lang="en-US" sz="1800">
                <a:solidFill>
                  <a:schemeClr val="bg1"/>
                </a:solidFill>
                <a:latin typeface="Segoe UI"/>
                <a:cs typeface="Segoe UI"/>
              </a:rPr>
              <a:t>Allow or block makers from sharing agents with security groups</a:t>
            </a:r>
          </a:p>
          <a:p>
            <a:pPr marL="342900" indent="-342900" defTabSz="457200">
              <a:spcAft>
                <a:spcPts val="600"/>
              </a:spcAft>
              <a:buFont typeface="+mj-lt"/>
              <a:buAutoNum type="arabicPeriod"/>
              <a:defRPr/>
            </a:pPr>
            <a:r>
              <a:rPr lang="en-US" sz="1800">
                <a:solidFill>
                  <a:schemeClr val="bg1"/>
                </a:solidFill>
                <a:latin typeface="Segoe UI"/>
                <a:cs typeface="Segoe UI"/>
              </a:rPr>
              <a:t>Set a numerical limit on the number of viewers an agent can be shared with</a:t>
            </a:r>
          </a:p>
          <a:p>
            <a:pPr defTabSz="457200">
              <a:spcAft>
                <a:spcPts val="1200"/>
              </a:spcAft>
              <a:defRPr/>
            </a:pPr>
            <a:r>
              <a:rPr lang="en-US" sz="2200">
                <a:solidFill>
                  <a:schemeClr val="bg1"/>
                </a:solidFill>
              </a:rPr>
              <a:t>Does not affect publishing to tenant app catalog</a:t>
            </a:r>
          </a:p>
        </p:txBody>
      </p:sp>
      <p:pic>
        <p:nvPicPr>
          <p:cNvPr id="7" name="Picture 6">
            <a:extLst>
              <a:ext uri="{FF2B5EF4-FFF2-40B4-BE49-F238E27FC236}">
                <a16:creationId xmlns:a16="http://schemas.microsoft.com/office/drawing/2014/main" id="{53B88392-DF53-1A34-BBAD-E236CBF5CF5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7969" y="1642166"/>
            <a:ext cx="3311503" cy="3645079"/>
          </a:xfrm>
          <a:prstGeom prst="roundRect">
            <a:avLst>
              <a:gd name="adj" fmla="val 4255"/>
            </a:avLst>
          </a:prstGeom>
          <a:solidFill>
            <a:srgbClr val="FFFFFF">
              <a:shade val="85000"/>
            </a:srgbClr>
          </a:solidFill>
          <a:ln>
            <a:noFill/>
          </a:ln>
          <a:effectLst>
            <a:reflection blurRad="12700" stA="38000" endPos="28000" dist="5000" dir="5400000" sy="-100000" algn="bl" rotWithShape="0"/>
          </a:effectLst>
        </p:spPr>
      </p:pic>
      <p:pic>
        <p:nvPicPr>
          <p:cNvPr id="3" name="Picture 2" descr="Screenshot of permission for the agent">
            <a:extLst>
              <a:ext uri="{FF2B5EF4-FFF2-40B4-BE49-F238E27FC236}">
                <a16:creationId xmlns:a16="http://schemas.microsoft.com/office/drawing/2014/main" id="{42C0561F-9D78-892F-9AFE-712205609E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18" t="-1918" r="-1918" b="-1918"/>
          <a:stretch/>
        </p:blipFill>
        <p:spPr>
          <a:xfrm>
            <a:off x="8437968" y="5287245"/>
            <a:ext cx="3311503" cy="1018024"/>
          </a:xfrm>
          <a:prstGeom prst="roundRect">
            <a:avLst>
              <a:gd name="adj" fmla="val 16293"/>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6379201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5636028" y="1707384"/>
            <a:ext cx="5984471" cy="3508653"/>
          </a:xfrm>
        </p:spPr>
        <p:txBody>
          <a:bodyPr/>
          <a:lstStyle/>
          <a:p>
            <a:pPr marL="514350" indent="-514350">
              <a:spcBef>
                <a:spcPts val="600"/>
              </a:spcBef>
              <a:spcAft>
                <a:spcPts val="600"/>
              </a:spcAft>
              <a:buAutoNum type="arabicPlain"/>
            </a:pPr>
            <a:r>
              <a:rPr lang="en-US" sz="2400" dirty="0"/>
              <a:t>Spectrum of Agents and Controls</a:t>
            </a:r>
          </a:p>
          <a:p>
            <a:pPr marL="514350" indent="-514350">
              <a:spcBef>
                <a:spcPts val="600"/>
              </a:spcBef>
              <a:spcAft>
                <a:spcPts val="600"/>
              </a:spcAft>
              <a:buAutoNum type="arabicPlain"/>
            </a:pPr>
            <a:r>
              <a:rPr lang="en-US" sz="2400" dirty="0"/>
              <a:t>Management Controls </a:t>
            </a:r>
          </a:p>
          <a:p>
            <a:pPr marL="514350" indent="-514350">
              <a:spcBef>
                <a:spcPts val="600"/>
              </a:spcBef>
              <a:spcAft>
                <a:spcPts val="600"/>
              </a:spcAft>
              <a:buAutoNum type="arabicPlain"/>
            </a:pPr>
            <a:r>
              <a:rPr lang="en-US" sz="2400" dirty="0"/>
              <a:t>Security &amp; Governance</a:t>
            </a:r>
          </a:p>
          <a:p>
            <a:pPr marL="514350" indent="-514350">
              <a:spcBef>
                <a:spcPts val="600"/>
              </a:spcBef>
              <a:spcAft>
                <a:spcPts val="600"/>
              </a:spcAft>
              <a:buAutoNum type="arabicPlain"/>
            </a:pPr>
            <a:r>
              <a:rPr lang="en-US" sz="2400" dirty="0"/>
              <a:t>Measurement &amp; Monitoring </a:t>
            </a:r>
          </a:p>
          <a:p>
            <a:pPr marL="514350" indent="-514350">
              <a:spcBef>
                <a:spcPts val="600"/>
              </a:spcBef>
              <a:spcAft>
                <a:spcPts val="600"/>
              </a:spcAft>
              <a:buAutoNum type="arabicPlain"/>
            </a:pPr>
            <a:r>
              <a:rPr lang="en-US" sz="2400" dirty="0"/>
              <a:t>Planned Features</a:t>
            </a:r>
          </a:p>
          <a:p>
            <a:pPr marL="514350" indent="-514350">
              <a:spcBef>
                <a:spcPts val="600"/>
              </a:spcBef>
              <a:spcAft>
                <a:spcPts val="600"/>
              </a:spcAft>
              <a:buAutoNum type="arabicPlain"/>
            </a:pPr>
            <a:r>
              <a:rPr lang="en-US" sz="2400" dirty="0"/>
              <a:t>Resources</a:t>
            </a:r>
          </a:p>
          <a:p>
            <a:pPr marL="514350" indent="-514350">
              <a:spcBef>
                <a:spcPts val="600"/>
              </a:spcBef>
              <a:spcAft>
                <a:spcPts val="600"/>
              </a:spcAft>
              <a:buAutoNum type="arabicPlain"/>
            </a:pPr>
            <a:r>
              <a:rPr lang="en-US" sz="2400" dirty="0"/>
              <a:t>Next Steps &amp; Call to Action</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5228752"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6729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BFF67-183C-C469-CC4B-177D790214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5A865C-7DDE-30C3-3875-A0F900C6F78E}"/>
              </a:ext>
            </a:extLst>
          </p:cNvPr>
          <p:cNvSpPr>
            <a:spLocks noGrp="1"/>
          </p:cNvSpPr>
          <p:nvPr>
            <p:ph type="title"/>
          </p:nvPr>
        </p:nvSpPr>
        <p:spPr/>
        <p:txBody>
          <a:bodyPr/>
          <a:lstStyle/>
          <a:p>
            <a:r>
              <a:rPr lang="en-US"/>
              <a:t>Copilot Studio Authors</a:t>
            </a:r>
          </a:p>
        </p:txBody>
      </p:sp>
      <p:sp>
        <p:nvSpPr>
          <p:cNvPr id="17" name="TextBox 16">
            <a:extLst>
              <a:ext uri="{FF2B5EF4-FFF2-40B4-BE49-F238E27FC236}">
                <a16:creationId xmlns:a16="http://schemas.microsoft.com/office/drawing/2014/main" id="{25DCDD64-7966-E99B-9604-91641232D4F4}"/>
              </a:ext>
            </a:extLst>
          </p:cNvPr>
          <p:cNvSpPr txBox="1"/>
          <p:nvPr/>
        </p:nvSpPr>
        <p:spPr>
          <a:xfrm>
            <a:off x="563188" y="1749203"/>
            <a:ext cx="4910149" cy="4370427"/>
          </a:xfrm>
          <a:prstGeom prst="rect">
            <a:avLst/>
          </a:prstGeom>
          <a:noFill/>
        </p:spPr>
        <p:txBody>
          <a:bodyPr wrap="square" lIns="0" tIns="0" rIns="0" bIns="0" anchor="t">
            <a:spAutoFit/>
          </a:bodyPr>
          <a:lstStyle/>
          <a:p>
            <a:pPr defTabSz="457200">
              <a:spcAft>
                <a:spcPts val="800"/>
              </a:spcAft>
              <a:defRPr/>
            </a:pPr>
            <a:r>
              <a:rPr lang="en-US" sz="2400">
                <a:solidFill>
                  <a:schemeClr val="bg1"/>
                </a:solidFill>
              </a:rPr>
              <a:t>Admins can use security group or Microsoft 365 group to control which users who does not have any of the following licenses can access to Microsoft Copilot Studio</a:t>
            </a:r>
          </a:p>
          <a:p>
            <a:pPr marL="285750" indent="-285750" defTabSz="457200">
              <a:spcAft>
                <a:spcPts val="800"/>
              </a:spcAft>
              <a:buFont typeface="Arial" panose="020B0604020202020204" pitchFamily="34" charset="0"/>
              <a:buChar char="•"/>
              <a:defRPr/>
            </a:pPr>
            <a:r>
              <a:rPr lang="en-US" sz="2000">
                <a:solidFill>
                  <a:schemeClr val="bg1"/>
                </a:solidFill>
              </a:rPr>
              <a:t>Microsoft 365 Copilot</a:t>
            </a:r>
          </a:p>
          <a:p>
            <a:pPr marL="285750" indent="-285750" defTabSz="457200">
              <a:spcAft>
                <a:spcPts val="800"/>
              </a:spcAft>
              <a:buFont typeface="Arial" panose="020B0604020202020204" pitchFamily="34" charset="0"/>
              <a:buChar char="•"/>
              <a:defRPr/>
            </a:pPr>
            <a:r>
              <a:rPr lang="en-US" sz="2000">
                <a:solidFill>
                  <a:schemeClr val="bg1"/>
                </a:solidFill>
              </a:rPr>
              <a:t>Copilot Studio User License</a:t>
            </a:r>
          </a:p>
          <a:p>
            <a:pPr marL="285750" indent="-285750" defTabSz="457200">
              <a:spcAft>
                <a:spcPts val="800"/>
              </a:spcAft>
              <a:buFont typeface="Arial" panose="020B0604020202020204" pitchFamily="34" charset="0"/>
              <a:buChar char="•"/>
              <a:defRPr/>
            </a:pPr>
            <a:r>
              <a:rPr lang="en-US" sz="2000">
                <a:solidFill>
                  <a:schemeClr val="bg1"/>
                </a:solidFill>
              </a:rPr>
              <a:t>Copilot Studio Viral Trial</a:t>
            </a:r>
          </a:p>
          <a:p>
            <a:pPr defTabSz="457200">
              <a:spcAft>
                <a:spcPts val="800"/>
              </a:spcAft>
              <a:defRPr/>
            </a:pPr>
            <a:endParaRPr lang="en-US" sz="2400">
              <a:solidFill>
                <a:schemeClr val="bg1"/>
              </a:solidFill>
            </a:endParaRPr>
          </a:p>
          <a:p>
            <a:pPr defTabSz="457200">
              <a:spcAft>
                <a:spcPts val="800"/>
              </a:spcAft>
              <a:defRPr/>
            </a:pPr>
            <a:endParaRPr lang="en-US" sz="1800">
              <a:solidFill>
                <a:schemeClr val="bg1"/>
              </a:solidFill>
              <a:latin typeface="Segoe UI"/>
            </a:endParaRPr>
          </a:p>
          <a:p>
            <a:pPr defTabSz="457200">
              <a:spcAft>
                <a:spcPts val="800"/>
              </a:spcAft>
              <a:defRPr/>
            </a:pPr>
            <a:endParaRPr lang="en-US" sz="2200">
              <a:solidFill>
                <a:schemeClr val="bg1"/>
              </a:solidFill>
            </a:endParaRPr>
          </a:p>
        </p:txBody>
      </p:sp>
      <p:pic>
        <p:nvPicPr>
          <p:cNvPr id="2" name="Picture 1">
            <a:extLst>
              <a:ext uri="{FF2B5EF4-FFF2-40B4-BE49-F238E27FC236}">
                <a16:creationId xmlns:a16="http://schemas.microsoft.com/office/drawing/2014/main" id="{500CEE93-63E7-ED50-52A2-8F02A0F58A8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0683" y="1749203"/>
            <a:ext cx="6193033" cy="2747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403541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833E4-83AE-6205-2CDE-E750DBF549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97112A-D431-180F-1F6B-2293737F0772}"/>
              </a:ext>
            </a:extLst>
          </p:cNvPr>
          <p:cNvSpPr>
            <a:spLocks noGrp="1"/>
          </p:cNvSpPr>
          <p:nvPr>
            <p:ph type="title"/>
          </p:nvPr>
        </p:nvSpPr>
        <p:spPr/>
        <p:txBody>
          <a:bodyPr/>
          <a:lstStyle/>
          <a:p>
            <a:r>
              <a:rPr lang="en-US"/>
              <a:t>Publish bots with AI features</a:t>
            </a:r>
          </a:p>
        </p:txBody>
      </p:sp>
      <p:sp>
        <p:nvSpPr>
          <p:cNvPr id="17" name="TextBox 16">
            <a:extLst>
              <a:ext uri="{FF2B5EF4-FFF2-40B4-BE49-F238E27FC236}">
                <a16:creationId xmlns:a16="http://schemas.microsoft.com/office/drawing/2014/main" id="{60BB8F0D-FE22-B6DE-9710-F2C4C9A4C810}"/>
              </a:ext>
            </a:extLst>
          </p:cNvPr>
          <p:cNvSpPr txBox="1"/>
          <p:nvPr/>
        </p:nvSpPr>
        <p:spPr>
          <a:xfrm>
            <a:off x="563188" y="1749203"/>
            <a:ext cx="5783824" cy="2893100"/>
          </a:xfrm>
          <a:prstGeom prst="rect">
            <a:avLst/>
          </a:prstGeom>
          <a:noFill/>
        </p:spPr>
        <p:txBody>
          <a:bodyPr wrap="square" lIns="0" tIns="0" rIns="0" bIns="0" anchor="t">
            <a:spAutoFit/>
          </a:bodyPr>
          <a:lstStyle/>
          <a:p>
            <a:pPr defTabSz="457200">
              <a:spcAft>
                <a:spcPts val="800"/>
              </a:spcAft>
              <a:defRPr/>
            </a:pPr>
            <a:r>
              <a:rPr lang="en-US" sz="2400">
                <a:solidFill>
                  <a:schemeClr val="bg1"/>
                </a:solidFill>
              </a:rPr>
              <a:t>Disable agent publishing in </a:t>
            </a:r>
            <a:r>
              <a:rPr lang="en-US" sz="2400" b="1">
                <a:solidFill>
                  <a:schemeClr val="bg1"/>
                </a:solidFill>
              </a:rPr>
              <a:t>tenant</a:t>
            </a:r>
            <a:r>
              <a:rPr lang="en-US" sz="2400">
                <a:solidFill>
                  <a:schemeClr val="bg1"/>
                </a:solidFill>
              </a:rPr>
              <a:t> </a:t>
            </a:r>
            <a:r>
              <a:rPr lang="en-US" sz="2400" b="1">
                <a:solidFill>
                  <a:schemeClr val="bg1"/>
                </a:solidFill>
              </a:rPr>
              <a:t>level</a:t>
            </a:r>
            <a:r>
              <a:rPr lang="en-US" sz="2400">
                <a:solidFill>
                  <a:schemeClr val="bg1"/>
                </a:solidFill>
              </a:rPr>
              <a:t>. If disabled, users can still create agents but not publish</a:t>
            </a:r>
          </a:p>
          <a:p>
            <a:pPr defTabSz="457200">
              <a:spcAft>
                <a:spcPts val="800"/>
              </a:spcAft>
              <a:defRPr/>
            </a:pPr>
            <a:endParaRPr lang="en-US" sz="2400">
              <a:solidFill>
                <a:schemeClr val="bg1"/>
              </a:solidFill>
            </a:endParaRPr>
          </a:p>
          <a:p>
            <a:pPr defTabSz="457200">
              <a:spcAft>
                <a:spcPts val="800"/>
              </a:spcAft>
              <a:defRPr/>
            </a:pPr>
            <a:r>
              <a:rPr lang="en-US" sz="2400">
                <a:solidFill>
                  <a:schemeClr val="bg1"/>
                </a:solidFill>
              </a:rPr>
              <a:t>Applies to both declarative and custom engine agents</a:t>
            </a:r>
          </a:p>
          <a:p>
            <a:pPr defTabSz="457200">
              <a:spcAft>
                <a:spcPts val="800"/>
              </a:spcAft>
              <a:defRPr/>
            </a:pPr>
            <a:endParaRPr lang="en-US" sz="2400">
              <a:solidFill>
                <a:schemeClr val="bg1"/>
              </a:solidFill>
            </a:endParaRPr>
          </a:p>
        </p:txBody>
      </p:sp>
      <p:pic>
        <p:nvPicPr>
          <p:cNvPr id="3" name="Picture 2" descr="Screenshot of disabled publishing agent notice">
            <a:extLst>
              <a:ext uri="{FF2B5EF4-FFF2-40B4-BE49-F238E27FC236}">
                <a16:creationId xmlns:a16="http://schemas.microsoft.com/office/drawing/2014/main" id="{015E0E34-922E-965C-7378-81A62F20FA6F}"/>
              </a:ext>
            </a:extLst>
          </p:cNvPr>
          <p:cNvPicPr>
            <a:picLocks noChangeAspect="1"/>
          </p:cNvPicPr>
          <p:nvPr/>
        </p:nvPicPr>
        <p:blipFill>
          <a:blip r:embed="rId3"/>
          <a:stretch>
            <a:fillRect/>
          </a:stretch>
        </p:blipFill>
        <p:spPr>
          <a:xfrm>
            <a:off x="6891674" y="1763251"/>
            <a:ext cx="4967925" cy="1324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Screenshot of “publish bots with AI features”">
            <a:extLst>
              <a:ext uri="{FF2B5EF4-FFF2-40B4-BE49-F238E27FC236}">
                <a16:creationId xmlns:a16="http://schemas.microsoft.com/office/drawing/2014/main" id="{568A25B4-61B3-2E57-9604-D5B71438036A}"/>
              </a:ext>
            </a:extLst>
          </p:cNvPr>
          <p:cNvPicPr>
            <a:picLocks noChangeAspect="1"/>
          </p:cNvPicPr>
          <p:nvPr/>
        </p:nvPicPr>
        <p:blipFill>
          <a:blip r:embed="rId4"/>
          <a:stretch>
            <a:fillRect/>
          </a:stretch>
        </p:blipFill>
        <p:spPr>
          <a:xfrm>
            <a:off x="7625870" y="3285680"/>
            <a:ext cx="3499532" cy="2713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036904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0B0D6-863D-5F07-7F77-AB8E8E41A4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7D0AA1-E20E-8385-7779-FCEBBCCCBCBF}"/>
              </a:ext>
            </a:extLst>
          </p:cNvPr>
          <p:cNvSpPr>
            <a:spLocks noGrp="1"/>
          </p:cNvSpPr>
          <p:nvPr>
            <p:ph type="title"/>
          </p:nvPr>
        </p:nvSpPr>
        <p:spPr/>
        <p:txBody>
          <a:bodyPr/>
          <a:lstStyle/>
          <a:p>
            <a:r>
              <a:rPr lang="en-US"/>
              <a:t>Control AI prompts feature</a:t>
            </a:r>
          </a:p>
        </p:txBody>
      </p:sp>
      <p:sp>
        <p:nvSpPr>
          <p:cNvPr id="17" name="TextBox 16">
            <a:extLst>
              <a:ext uri="{FF2B5EF4-FFF2-40B4-BE49-F238E27FC236}">
                <a16:creationId xmlns:a16="http://schemas.microsoft.com/office/drawing/2014/main" id="{7ADB36FE-3897-451A-6A65-3D7305261FA3}"/>
              </a:ext>
            </a:extLst>
          </p:cNvPr>
          <p:cNvSpPr txBox="1"/>
          <p:nvPr/>
        </p:nvSpPr>
        <p:spPr>
          <a:xfrm>
            <a:off x="563188" y="1749203"/>
            <a:ext cx="6142412" cy="4001095"/>
          </a:xfrm>
          <a:prstGeom prst="rect">
            <a:avLst/>
          </a:prstGeom>
          <a:noFill/>
        </p:spPr>
        <p:txBody>
          <a:bodyPr wrap="square" lIns="0" tIns="0" rIns="0" bIns="0" anchor="t">
            <a:spAutoFit/>
          </a:bodyPr>
          <a:lstStyle/>
          <a:p>
            <a:pPr defTabSz="457200">
              <a:spcAft>
                <a:spcPts val="800"/>
              </a:spcAft>
              <a:defRPr/>
            </a:pPr>
            <a:r>
              <a:rPr lang="en-US" sz="2400">
                <a:solidFill>
                  <a:schemeClr val="bg1"/>
                </a:solidFill>
              </a:rPr>
              <a:t>By default, the AI prompts feature is enabled for makers to create and experiment with various AI-generated content. </a:t>
            </a:r>
          </a:p>
          <a:p>
            <a:pPr defTabSz="457200">
              <a:spcAft>
                <a:spcPts val="800"/>
              </a:spcAft>
              <a:defRPr/>
            </a:pPr>
            <a:r>
              <a:rPr lang="en-US" sz="2400">
                <a:solidFill>
                  <a:schemeClr val="bg1"/>
                </a:solidFill>
              </a:rPr>
              <a:t>Admins can enable or disable this feature as needed.</a:t>
            </a:r>
          </a:p>
          <a:p>
            <a:pPr defTabSz="457200">
              <a:spcAft>
                <a:spcPts val="800"/>
              </a:spcAft>
              <a:defRPr/>
            </a:pPr>
            <a:r>
              <a:rPr lang="en-US" sz="2400">
                <a:solidFill>
                  <a:schemeClr val="bg1"/>
                </a:solidFill>
              </a:rPr>
              <a:t>If AI prompts are disabled, users cannot create and use custom or prebuilt prompts in agents </a:t>
            </a:r>
          </a:p>
          <a:p>
            <a:pPr defTabSz="457200">
              <a:spcAft>
                <a:spcPts val="800"/>
              </a:spcAft>
              <a:defRPr/>
            </a:pPr>
            <a:r>
              <a:rPr lang="en-US" sz="2400">
                <a:solidFill>
                  <a:schemeClr val="bg1"/>
                </a:solidFill>
              </a:rPr>
              <a:t>Environment level setting and available as rule in environment groups as well</a:t>
            </a:r>
          </a:p>
        </p:txBody>
      </p:sp>
      <p:pic>
        <p:nvPicPr>
          <p:cNvPr id="2" name="Picture 1">
            <a:extLst>
              <a:ext uri="{FF2B5EF4-FFF2-40B4-BE49-F238E27FC236}">
                <a16:creationId xmlns:a16="http://schemas.microsoft.com/office/drawing/2014/main" id="{8848A053-56BC-F43B-8BAC-C450014FE1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53042" y="1749203"/>
            <a:ext cx="4986152" cy="1332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0215BEFF-6D84-C98C-6723-45D11CFFB8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53042" y="3256624"/>
            <a:ext cx="2663825" cy="2302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F3D61D3-AAEA-A8A0-9752-FBF52736844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2284" y="3933084"/>
            <a:ext cx="3458361" cy="2456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790311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7559B-3EF4-8966-9790-618045F14E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5677DB-3718-C19C-E4E4-858CBCB619A3}"/>
              </a:ext>
            </a:extLst>
          </p:cNvPr>
          <p:cNvSpPr>
            <a:spLocks noGrp="1"/>
          </p:cNvSpPr>
          <p:nvPr>
            <p:ph type="title"/>
          </p:nvPr>
        </p:nvSpPr>
        <p:spPr/>
        <p:txBody>
          <a:bodyPr/>
          <a:lstStyle/>
          <a:p>
            <a:r>
              <a:rPr lang="en-US"/>
              <a:t>Copilot Studio agents settings</a:t>
            </a:r>
          </a:p>
        </p:txBody>
      </p:sp>
      <p:sp>
        <p:nvSpPr>
          <p:cNvPr id="17" name="TextBox 16">
            <a:extLst>
              <a:ext uri="{FF2B5EF4-FFF2-40B4-BE49-F238E27FC236}">
                <a16:creationId xmlns:a16="http://schemas.microsoft.com/office/drawing/2014/main" id="{C9F6CE86-2152-CCB1-DD0B-C7FCBA1017CD}"/>
              </a:ext>
            </a:extLst>
          </p:cNvPr>
          <p:cNvSpPr txBox="1"/>
          <p:nvPr/>
        </p:nvSpPr>
        <p:spPr>
          <a:xfrm>
            <a:off x="563187" y="1749203"/>
            <a:ext cx="7330081" cy="3754874"/>
          </a:xfrm>
          <a:prstGeom prst="rect">
            <a:avLst/>
          </a:prstGeom>
          <a:noFill/>
        </p:spPr>
        <p:txBody>
          <a:bodyPr wrap="square" lIns="0" tIns="0" rIns="0" bIns="0" anchor="t">
            <a:spAutoFit/>
          </a:bodyPr>
          <a:lstStyle/>
          <a:p>
            <a:pPr defTabSz="457200">
              <a:spcAft>
                <a:spcPts val="800"/>
              </a:spcAft>
              <a:defRPr/>
            </a:pPr>
            <a:r>
              <a:rPr lang="en-US" sz="2400">
                <a:solidFill>
                  <a:schemeClr val="bg1"/>
                </a:solidFill>
              </a:rPr>
              <a:t>Power Platform environment level settings for Copilot Studio agents:</a:t>
            </a:r>
          </a:p>
          <a:p>
            <a:pPr marL="342900" indent="-342900" defTabSz="457200">
              <a:spcAft>
                <a:spcPts val="800"/>
              </a:spcAft>
              <a:buFont typeface="Arial" panose="020B0604020202020204" pitchFamily="34" charset="0"/>
              <a:buChar char="•"/>
              <a:defRPr/>
            </a:pPr>
            <a:r>
              <a:rPr lang="en-US" sz="2200">
                <a:solidFill>
                  <a:schemeClr val="bg1"/>
                </a:solidFill>
              </a:rPr>
              <a:t>Accessing transcript from conversations in Copilot Studio agents</a:t>
            </a:r>
          </a:p>
          <a:p>
            <a:pPr marL="342900" indent="-342900" defTabSz="457200">
              <a:spcAft>
                <a:spcPts val="800"/>
              </a:spcAft>
              <a:buFont typeface="Arial" panose="020B0604020202020204" pitchFamily="34" charset="0"/>
              <a:buChar char="•"/>
              <a:defRPr/>
            </a:pPr>
            <a:r>
              <a:rPr lang="en-US" sz="2200">
                <a:solidFill>
                  <a:schemeClr val="bg1"/>
                </a:solidFill>
              </a:rPr>
              <a:t>Sharing Copilot Studio agent data with Viva Insights</a:t>
            </a:r>
          </a:p>
          <a:p>
            <a:pPr marL="342900" indent="-342900" defTabSz="457200">
              <a:spcAft>
                <a:spcPts val="800"/>
              </a:spcAft>
              <a:buFont typeface="Arial" panose="020B0604020202020204" pitchFamily="34" charset="0"/>
              <a:buChar char="•"/>
              <a:defRPr/>
            </a:pPr>
            <a:r>
              <a:rPr lang="en-US" sz="2200">
                <a:solidFill>
                  <a:schemeClr val="bg1"/>
                </a:solidFill>
              </a:rPr>
              <a:t>Control maker credential options (preview)</a:t>
            </a:r>
          </a:p>
          <a:p>
            <a:pPr defTabSz="457200">
              <a:spcAft>
                <a:spcPts val="800"/>
              </a:spcAft>
              <a:defRPr/>
            </a:pPr>
            <a:endParaRPr lang="en-US" sz="2200">
              <a:solidFill>
                <a:schemeClr val="bg1"/>
              </a:solidFill>
            </a:endParaRPr>
          </a:p>
          <a:p>
            <a:pPr defTabSz="457200">
              <a:spcAft>
                <a:spcPts val="800"/>
              </a:spcAft>
              <a:defRPr/>
            </a:pPr>
            <a:r>
              <a:rPr lang="en-US" sz="2200">
                <a:solidFill>
                  <a:schemeClr val="bg1"/>
                </a:solidFill>
              </a:rPr>
              <a:t>All these are available as rule for Environment Groups</a:t>
            </a:r>
          </a:p>
          <a:p>
            <a:pPr defTabSz="457200">
              <a:spcAft>
                <a:spcPts val="800"/>
              </a:spcAft>
              <a:defRPr/>
            </a:pPr>
            <a:endParaRPr lang="en-US" sz="2400">
              <a:solidFill>
                <a:schemeClr val="bg1"/>
              </a:solidFill>
            </a:endParaRPr>
          </a:p>
        </p:txBody>
      </p:sp>
      <p:pic>
        <p:nvPicPr>
          <p:cNvPr id="5" name="Picture 4">
            <a:extLst>
              <a:ext uri="{FF2B5EF4-FFF2-40B4-BE49-F238E27FC236}">
                <a16:creationId xmlns:a16="http://schemas.microsoft.com/office/drawing/2014/main" id="{FE6E14B3-332D-064D-8F0C-7637EA992C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55387" y="1334814"/>
            <a:ext cx="3288404" cy="5123792"/>
          </a:xfrm>
          <a:prstGeom prst="roundRect">
            <a:avLst>
              <a:gd name="adj" fmla="val 6206"/>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18554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0F78F-23EE-6F03-410F-64B979C7A1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E49D6E-58B6-C1FD-76E5-61B7193EFB9A}"/>
              </a:ext>
            </a:extLst>
          </p:cNvPr>
          <p:cNvSpPr>
            <a:spLocks noGrp="1"/>
          </p:cNvSpPr>
          <p:nvPr>
            <p:ph type="title"/>
          </p:nvPr>
        </p:nvSpPr>
        <p:spPr/>
        <p:txBody>
          <a:bodyPr/>
          <a:lstStyle/>
          <a:p>
            <a:r>
              <a:rPr lang="en-US"/>
              <a:t>Copilot Studio Agents - Entra ID Application Registration</a:t>
            </a:r>
          </a:p>
        </p:txBody>
      </p:sp>
      <p:sp>
        <p:nvSpPr>
          <p:cNvPr id="17" name="TextBox 16">
            <a:extLst>
              <a:ext uri="{FF2B5EF4-FFF2-40B4-BE49-F238E27FC236}">
                <a16:creationId xmlns:a16="http://schemas.microsoft.com/office/drawing/2014/main" id="{37BBAFD3-2D46-6C17-4202-58568B8D7D49}"/>
              </a:ext>
            </a:extLst>
          </p:cNvPr>
          <p:cNvSpPr txBox="1"/>
          <p:nvPr/>
        </p:nvSpPr>
        <p:spPr>
          <a:xfrm>
            <a:off x="563188" y="1749203"/>
            <a:ext cx="6924134" cy="4216539"/>
          </a:xfrm>
          <a:prstGeom prst="rect">
            <a:avLst/>
          </a:prstGeom>
          <a:noFill/>
        </p:spPr>
        <p:txBody>
          <a:bodyPr wrap="square" lIns="0" tIns="0" rIns="0" bIns="0" anchor="t">
            <a:spAutoFit/>
          </a:bodyPr>
          <a:lstStyle/>
          <a:p>
            <a:pPr defTabSz="457200">
              <a:spcAft>
                <a:spcPts val="1800"/>
              </a:spcAft>
              <a:defRPr/>
            </a:pPr>
            <a:r>
              <a:rPr lang="en-US" sz="2200">
                <a:solidFill>
                  <a:schemeClr val="bg1"/>
                </a:solidFill>
              </a:rPr>
              <a:t>Copilot Studio creates one app registration per agent to identify it and enable secure communication with the channels it may use. </a:t>
            </a:r>
          </a:p>
          <a:p>
            <a:pPr defTabSz="457200">
              <a:spcAft>
                <a:spcPts val="1800"/>
              </a:spcAft>
              <a:defRPr/>
            </a:pPr>
            <a:r>
              <a:rPr lang="en-US" sz="2200">
                <a:solidFill>
                  <a:schemeClr val="bg1"/>
                </a:solidFill>
              </a:rPr>
              <a:t>The app registration is for validating and securing calls from Copilot Studio to Azure Bot Service resource. </a:t>
            </a:r>
          </a:p>
          <a:p>
            <a:pPr defTabSz="457200">
              <a:spcAft>
                <a:spcPts val="1800"/>
              </a:spcAft>
              <a:defRPr/>
            </a:pPr>
            <a:r>
              <a:rPr lang="en-US" sz="2200">
                <a:solidFill>
                  <a:schemeClr val="bg1"/>
                </a:solidFill>
              </a:rPr>
              <a:t>This app registration does not access or expose any customer data, resources, or any agent information.</a:t>
            </a:r>
          </a:p>
          <a:p>
            <a:pPr defTabSz="457200">
              <a:spcAft>
                <a:spcPts val="1800"/>
              </a:spcAft>
              <a:defRPr/>
            </a:pPr>
            <a:r>
              <a:rPr lang="en-US" sz="2200">
                <a:solidFill>
                  <a:schemeClr val="bg1"/>
                </a:solidFill>
              </a:rPr>
              <a:t>Copilot Studio manages the registration for the application, so no administrator actions needed</a:t>
            </a:r>
          </a:p>
          <a:p>
            <a:pPr defTabSz="457200">
              <a:spcAft>
                <a:spcPts val="800"/>
              </a:spcAft>
              <a:defRPr/>
            </a:pPr>
            <a:endParaRPr lang="en-US" sz="1600">
              <a:solidFill>
                <a:schemeClr val="bg1"/>
              </a:solidFill>
              <a:latin typeface="Segoe UI"/>
            </a:endParaRPr>
          </a:p>
        </p:txBody>
      </p:sp>
      <p:pic>
        <p:nvPicPr>
          <p:cNvPr id="2" name="Picture 1">
            <a:extLst>
              <a:ext uri="{FF2B5EF4-FFF2-40B4-BE49-F238E27FC236}">
                <a16:creationId xmlns:a16="http://schemas.microsoft.com/office/drawing/2014/main" id="{67134104-EC4C-C4DB-275E-3D9F8D873B2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5408" y="1407615"/>
            <a:ext cx="3562651" cy="1577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522421BB-830F-C4BC-38E7-036E87325E2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5408" y="2992711"/>
            <a:ext cx="3562651" cy="1616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03144EED-2BE0-AD68-65F6-6649A443212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945408" y="4609880"/>
            <a:ext cx="3562651" cy="1801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909366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50E19-21D3-1356-2AC3-D61820DD06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CE1156-C9DF-A45C-AA78-3B7CD419B9B6}"/>
              </a:ext>
            </a:extLst>
          </p:cNvPr>
          <p:cNvSpPr>
            <a:spLocks noGrp="1"/>
          </p:cNvSpPr>
          <p:nvPr>
            <p:ph type="title"/>
          </p:nvPr>
        </p:nvSpPr>
        <p:spPr/>
        <p:txBody>
          <a:bodyPr/>
          <a:lstStyle/>
          <a:p>
            <a:r>
              <a:rPr lang="en-US"/>
              <a:t>Copilot Chat pay-as-you-go billing in MAC</a:t>
            </a:r>
          </a:p>
        </p:txBody>
      </p:sp>
      <p:sp>
        <p:nvSpPr>
          <p:cNvPr id="17" name="TextBox 16">
            <a:extLst>
              <a:ext uri="{FF2B5EF4-FFF2-40B4-BE49-F238E27FC236}">
                <a16:creationId xmlns:a16="http://schemas.microsoft.com/office/drawing/2014/main" id="{97A5E9FF-F08C-8B9A-FC4F-32F799BAECD4}"/>
              </a:ext>
            </a:extLst>
          </p:cNvPr>
          <p:cNvSpPr txBox="1"/>
          <p:nvPr/>
        </p:nvSpPr>
        <p:spPr>
          <a:xfrm>
            <a:off x="563188" y="1749203"/>
            <a:ext cx="5826854" cy="3016210"/>
          </a:xfrm>
          <a:prstGeom prst="rect">
            <a:avLst/>
          </a:prstGeom>
          <a:noFill/>
        </p:spPr>
        <p:txBody>
          <a:bodyPr wrap="square" lIns="0" tIns="0" rIns="0" bIns="0" anchor="t">
            <a:spAutoFit/>
          </a:bodyPr>
          <a:lstStyle/>
          <a:p>
            <a:pPr>
              <a:spcAft>
                <a:spcPts val="1200"/>
              </a:spcAft>
            </a:pPr>
            <a:r>
              <a:rPr lang="en-US" sz="2200">
                <a:solidFill>
                  <a:schemeClr val="bg1"/>
                </a:solidFill>
              </a:rPr>
              <a:t>Admins can configure Copilot pay-as-you-go </a:t>
            </a:r>
            <a:r>
              <a:rPr lang="en-US" sz="2200" b="1">
                <a:solidFill>
                  <a:schemeClr val="bg1"/>
                </a:solidFill>
              </a:rPr>
              <a:t>Billing Policies</a:t>
            </a:r>
            <a:r>
              <a:rPr lang="en-US" sz="2200">
                <a:solidFill>
                  <a:schemeClr val="bg1"/>
                </a:solidFill>
              </a:rPr>
              <a:t> for </a:t>
            </a:r>
            <a:r>
              <a:rPr lang="en-US" sz="2200" u="sng">
                <a:solidFill>
                  <a:schemeClr val="bg1"/>
                </a:solidFill>
              </a:rPr>
              <a:t>Microsoft 365 Copilot Chat</a:t>
            </a:r>
            <a:r>
              <a:rPr lang="en-US" sz="2200">
                <a:solidFill>
                  <a:schemeClr val="bg1"/>
                </a:solidFill>
              </a:rPr>
              <a:t> in the M365 Admin Center</a:t>
            </a:r>
          </a:p>
          <a:p>
            <a:pPr>
              <a:spcAft>
                <a:spcPts val="1200"/>
              </a:spcAft>
            </a:pPr>
            <a:r>
              <a:rPr lang="en-US" sz="2200">
                <a:solidFill>
                  <a:schemeClr val="bg1"/>
                </a:solidFill>
              </a:rPr>
              <a:t>Requires Azure subscription and resource group(s) created for policies</a:t>
            </a:r>
          </a:p>
          <a:p>
            <a:pPr>
              <a:spcAft>
                <a:spcPts val="1200"/>
              </a:spcAft>
            </a:pPr>
            <a:r>
              <a:rPr lang="en-US" sz="2200">
                <a:solidFill>
                  <a:schemeClr val="bg1"/>
                </a:solidFill>
              </a:rPr>
              <a:t>Possibility to create policies for all users and/or different group of users in “departmental” fashion leveraging M365 or Security groups</a:t>
            </a:r>
          </a:p>
        </p:txBody>
      </p:sp>
      <p:pic>
        <p:nvPicPr>
          <p:cNvPr id="5" name="Picture 4">
            <a:extLst>
              <a:ext uri="{FF2B5EF4-FFF2-40B4-BE49-F238E27FC236}">
                <a16:creationId xmlns:a16="http://schemas.microsoft.com/office/drawing/2014/main" id="{8001C22A-405D-593E-6919-FAE12DDE6F8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3845" y="1500986"/>
            <a:ext cx="5001323" cy="2110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C690056-482D-8AC8-BA99-A17AA354216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0667" y="3745261"/>
            <a:ext cx="2565201" cy="1920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FFB3769-8AE8-DC35-6B7D-35EDAD4BBE0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0178" y="3743662"/>
            <a:ext cx="2138170" cy="2618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926413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3650-32C4-4252-A7B6-A532671396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AB92E4-0AE9-65A3-C0C9-E6AE3FD4B947}"/>
              </a:ext>
            </a:extLst>
          </p:cNvPr>
          <p:cNvSpPr>
            <a:spLocks noGrp="1"/>
          </p:cNvSpPr>
          <p:nvPr>
            <p:ph type="title"/>
          </p:nvPr>
        </p:nvSpPr>
        <p:spPr/>
        <p:txBody>
          <a:bodyPr/>
          <a:lstStyle/>
          <a:p>
            <a:r>
              <a:rPr lang="en-US"/>
              <a:t>SharePoint Agents pay-as-you-go billing in MAC</a:t>
            </a:r>
          </a:p>
        </p:txBody>
      </p:sp>
      <p:sp>
        <p:nvSpPr>
          <p:cNvPr id="17" name="TextBox 16">
            <a:extLst>
              <a:ext uri="{FF2B5EF4-FFF2-40B4-BE49-F238E27FC236}">
                <a16:creationId xmlns:a16="http://schemas.microsoft.com/office/drawing/2014/main" id="{217448A8-0398-DDCA-4204-513AD9EAC3B7}"/>
              </a:ext>
            </a:extLst>
          </p:cNvPr>
          <p:cNvSpPr txBox="1"/>
          <p:nvPr/>
        </p:nvSpPr>
        <p:spPr>
          <a:xfrm>
            <a:off x="563187" y="1749203"/>
            <a:ext cx="5761413" cy="4370427"/>
          </a:xfrm>
          <a:prstGeom prst="rect">
            <a:avLst/>
          </a:prstGeom>
          <a:noFill/>
        </p:spPr>
        <p:txBody>
          <a:bodyPr wrap="square" lIns="0" tIns="0" rIns="0" bIns="0" anchor="t">
            <a:spAutoFit/>
          </a:bodyPr>
          <a:lstStyle/>
          <a:p>
            <a:pPr>
              <a:spcAft>
                <a:spcPts val="1200"/>
              </a:spcAft>
            </a:pPr>
            <a:r>
              <a:rPr lang="en-US" sz="2400">
                <a:solidFill>
                  <a:schemeClr val="bg1"/>
                </a:solidFill>
              </a:rPr>
              <a:t>Admins can configure billing policies for SharePoint agents in the same way as for Microsoft 365 Copilot Chat in M365 Admin Center</a:t>
            </a:r>
          </a:p>
          <a:p>
            <a:pPr>
              <a:spcAft>
                <a:spcPts val="1200"/>
              </a:spcAft>
            </a:pPr>
            <a:r>
              <a:rPr lang="en-US" sz="2400">
                <a:solidFill>
                  <a:schemeClr val="bg1"/>
                </a:solidFill>
              </a:rPr>
              <a:t>Has same requirements to have Azure subscription and resource group(s) created for policies</a:t>
            </a:r>
          </a:p>
          <a:p>
            <a:pPr>
              <a:spcAft>
                <a:spcPts val="1200"/>
              </a:spcAft>
            </a:pPr>
            <a:r>
              <a:rPr lang="en-US" sz="2400">
                <a:solidFill>
                  <a:schemeClr val="bg1"/>
                </a:solidFill>
              </a:rPr>
              <a:t>SharePoint is own pay-as-you-go service including same features as Microsoft 365 Copilot Chat as well like departmental billing and budget limits</a:t>
            </a:r>
          </a:p>
        </p:txBody>
      </p:sp>
      <p:pic>
        <p:nvPicPr>
          <p:cNvPr id="14" name="Picture 13">
            <a:extLst>
              <a:ext uri="{FF2B5EF4-FFF2-40B4-BE49-F238E27FC236}">
                <a16:creationId xmlns:a16="http://schemas.microsoft.com/office/drawing/2014/main" id="{1F892AC9-5473-1A46-258D-93E084B92BD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590124" y="1640992"/>
            <a:ext cx="5194335" cy="4359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345849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6E876-C4E1-E9A0-DBEF-3495C09DBD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065C81-2C23-5D1A-E399-D94CF66C28BC}"/>
              </a:ext>
            </a:extLst>
          </p:cNvPr>
          <p:cNvSpPr>
            <a:spLocks noGrp="1"/>
          </p:cNvSpPr>
          <p:nvPr>
            <p:ph type="title"/>
          </p:nvPr>
        </p:nvSpPr>
        <p:spPr/>
        <p:txBody>
          <a:bodyPr/>
          <a:lstStyle/>
          <a:p>
            <a:r>
              <a:rPr lang="en-US"/>
              <a:t>Billing plan budget limits in MAC</a:t>
            </a:r>
          </a:p>
        </p:txBody>
      </p:sp>
      <p:sp>
        <p:nvSpPr>
          <p:cNvPr id="17" name="TextBox 16">
            <a:extLst>
              <a:ext uri="{FF2B5EF4-FFF2-40B4-BE49-F238E27FC236}">
                <a16:creationId xmlns:a16="http://schemas.microsoft.com/office/drawing/2014/main" id="{BE9705C9-4BA5-46F9-F96A-A3D1D061731B}"/>
              </a:ext>
            </a:extLst>
          </p:cNvPr>
          <p:cNvSpPr txBox="1"/>
          <p:nvPr/>
        </p:nvSpPr>
        <p:spPr>
          <a:xfrm>
            <a:off x="563188" y="1749203"/>
            <a:ext cx="4433355" cy="3785652"/>
          </a:xfrm>
          <a:prstGeom prst="rect">
            <a:avLst/>
          </a:prstGeom>
          <a:noFill/>
        </p:spPr>
        <p:txBody>
          <a:bodyPr wrap="square" lIns="0" tIns="0" rIns="0" bIns="0" anchor="t">
            <a:spAutoFit/>
          </a:bodyPr>
          <a:lstStyle/>
          <a:p>
            <a:pPr>
              <a:spcAft>
                <a:spcPts val="1200"/>
              </a:spcAft>
            </a:pPr>
            <a:r>
              <a:rPr lang="en-US" sz="2400">
                <a:solidFill>
                  <a:schemeClr val="bg1"/>
                </a:solidFill>
              </a:rPr>
              <a:t>Admins can also configure budget limits for billing plans in MAC</a:t>
            </a:r>
          </a:p>
          <a:p>
            <a:pPr>
              <a:spcAft>
                <a:spcPts val="1200"/>
              </a:spcAft>
            </a:pPr>
            <a:r>
              <a:rPr lang="en-US" sz="2400">
                <a:solidFill>
                  <a:schemeClr val="bg1"/>
                </a:solidFill>
              </a:rPr>
              <a:t>Send email alerts to specified groups when usage reaches defined percentage of the budget</a:t>
            </a:r>
          </a:p>
          <a:p>
            <a:pPr>
              <a:spcAft>
                <a:spcPts val="1200"/>
              </a:spcAft>
            </a:pPr>
            <a:r>
              <a:rPr lang="en-US" sz="2400">
                <a:solidFill>
                  <a:schemeClr val="bg1"/>
                </a:solidFill>
              </a:rPr>
              <a:t>See spendings per month</a:t>
            </a:r>
          </a:p>
          <a:p>
            <a:pPr>
              <a:spcAft>
                <a:spcPts val="1200"/>
              </a:spcAft>
            </a:pPr>
            <a:endParaRPr lang="en-US" sz="2400">
              <a:solidFill>
                <a:schemeClr val="bg1"/>
              </a:solidFill>
            </a:endParaRPr>
          </a:p>
        </p:txBody>
      </p:sp>
      <p:pic>
        <p:nvPicPr>
          <p:cNvPr id="6" name="Picture 5">
            <a:extLst>
              <a:ext uri="{FF2B5EF4-FFF2-40B4-BE49-F238E27FC236}">
                <a16:creationId xmlns:a16="http://schemas.microsoft.com/office/drawing/2014/main" id="{509FDE3F-E1FE-2079-81F3-0AC26BE7592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844" y="1749203"/>
            <a:ext cx="2652971" cy="3878711"/>
          </a:xfrm>
          <a:prstGeom prst="roundRect">
            <a:avLst>
              <a:gd name="adj" fmla="val 6009"/>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95179706-535B-2C32-6C31-A9D681A46AF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01982" y="1749203"/>
            <a:ext cx="3959389" cy="3878712"/>
          </a:xfrm>
          <a:prstGeom prst="roundRect">
            <a:avLst>
              <a:gd name="adj" fmla="val 3585"/>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6991981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71831-E814-31E6-0448-370DFEA696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0FCDB0-8DB7-E6D7-D792-A6AE461A3878}"/>
              </a:ext>
            </a:extLst>
          </p:cNvPr>
          <p:cNvSpPr>
            <a:spLocks noGrp="1"/>
          </p:cNvSpPr>
          <p:nvPr>
            <p:ph type="title"/>
          </p:nvPr>
        </p:nvSpPr>
        <p:spPr/>
        <p:txBody>
          <a:bodyPr/>
          <a:lstStyle/>
          <a:p>
            <a:r>
              <a:rPr lang="en-US"/>
              <a:t>Copilot Chat pay-as-you-go billing in PPAC</a:t>
            </a:r>
          </a:p>
        </p:txBody>
      </p:sp>
      <p:sp>
        <p:nvSpPr>
          <p:cNvPr id="17" name="TextBox 16">
            <a:extLst>
              <a:ext uri="{FF2B5EF4-FFF2-40B4-BE49-F238E27FC236}">
                <a16:creationId xmlns:a16="http://schemas.microsoft.com/office/drawing/2014/main" id="{430C7859-80F1-2837-2F7A-B1E77C7F9319}"/>
              </a:ext>
            </a:extLst>
          </p:cNvPr>
          <p:cNvSpPr txBox="1"/>
          <p:nvPr/>
        </p:nvSpPr>
        <p:spPr>
          <a:xfrm>
            <a:off x="563188" y="1749203"/>
            <a:ext cx="5997632" cy="4278094"/>
          </a:xfrm>
          <a:prstGeom prst="rect">
            <a:avLst/>
          </a:prstGeom>
          <a:noFill/>
        </p:spPr>
        <p:txBody>
          <a:bodyPr wrap="square" lIns="0" tIns="0" rIns="0" bIns="0" anchor="t">
            <a:spAutoFit/>
          </a:bodyPr>
          <a:lstStyle/>
          <a:p>
            <a:pPr>
              <a:spcAft>
                <a:spcPts val="1200"/>
              </a:spcAft>
            </a:pPr>
            <a:r>
              <a:rPr lang="en-US" sz="2200">
                <a:solidFill>
                  <a:schemeClr val="bg1"/>
                </a:solidFill>
              </a:rPr>
              <a:t>Another option to configure pay-as-you-go billing plan is to in Power Platform admin center Licensing &gt; Pay-as-you-go plans</a:t>
            </a:r>
          </a:p>
          <a:p>
            <a:pPr>
              <a:spcAft>
                <a:spcPts val="1200"/>
              </a:spcAft>
            </a:pPr>
            <a:r>
              <a:rPr lang="en-US" sz="2200">
                <a:solidFill>
                  <a:schemeClr val="bg1"/>
                </a:solidFill>
              </a:rPr>
              <a:t>Recommendation is to configure pay-as-you-go in MAC as it supports multiple billing policies</a:t>
            </a:r>
          </a:p>
          <a:p>
            <a:pPr>
              <a:spcAft>
                <a:spcPts val="1200"/>
              </a:spcAft>
            </a:pPr>
            <a:r>
              <a:rPr lang="en-US" sz="2200">
                <a:solidFill>
                  <a:schemeClr val="bg1"/>
                </a:solidFill>
              </a:rPr>
              <a:t>If you want to use pre-paid message packs, then currently only option is to configure billing plan in PPAC which allows us to assign messages to environments. </a:t>
            </a:r>
          </a:p>
          <a:p>
            <a:pPr marL="342900" indent="-342900">
              <a:spcAft>
                <a:spcPts val="1200"/>
              </a:spcAft>
              <a:buFont typeface="Arial" panose="020B0604020202020204" pitchFamily="34" charset="0"/>
              <a:buChar char="•"/>
            </a:pPr>
            <a:r>
              <a:rPr lang="en-US" sz="2000">
                <a:solidFill>
                  <a:schemeClr val="bg1"/>
                </a:solidFill>
              </a:rPr>
              <a:t>Requires fallback to pay-as-you-go billing</a:t>
            </a:r>
          </a:p>
          <a:p>
            <a:pPr marL="342900" indent="-342900">
              <a:spcAft>
                <a:spcPts val="1200"/>
              </a:spcAft>
              <a:buFont typeface="Arial" panose="020B0604020202020204" pitchFamily="34" charset="0"/>
              <a:buChar char="•"/>
            </a:pPr>
            <a:r>
              <a:rPr lang="en-US" sz="2000">
                <a:solidFill>
                  <a:schemeClr val="bg1"/>
                </a:solidFill>
              </a:rPr>
              <a:t>No Copilot Chat billing policies configured in MAC</a:t>
            </a:r>
          </a:p>
        </p:txBody>
      </p:sp>
      <p:grpSp>
        <p:nvGrpSpPr>
          <p:cNvPr id="2" name="Group 1">
            <a:extLst>
              <a:ext uri="{FF2B5EF4-FFF2-40B4-BE49-F238E27FC236}">
                <a16:creationId xmlns:a16="http://schemas.microsoft.com/office/drawing/2014/main" id="{F7F806F4-A92B-908C-9900-07031DD424FF}"/>
              </a:ext>
              <a:ext uri="{C183D7F6-B498-43B3-948B-1728B52AA6E4}">
                <adec:decorative xmlns:adec="http://schemas.microsoft.com/office/drawing/2017/decorative" val="1"/>
              </a:ext>
            </a:extLst>
          </p:cNvPr>
          <p:cNvGrpSpPr/>
          <p:nvPr/>
        </p:nvGrpSpPr>
        <p:grpSpPr>
          <a:xfrm>
            <a:off x="6685297" y="1579003"/>
            <a:ext cx="4091959" cy="2181880"/>
            <a:chOff x="5411248" y="1928671"/>
            <a:chExt cx="3546087" cy="1835313"/>
          </a:xfrm>
        </p:grpSpPr>
        <p:pic>
          <p:nvPicPr>
            <p:cNvPr id="6" name="Picture 5">
              <a:extLst>
                <a:ext uri="{FF2B5EF4-FFF2-40B4-BE49-F238E27FC236}">
                  <a16:creationId xmlns:a16="http://schemas.microsoft.com/office/drawing/2014/main" id="{8DA18437-76BC-8C7F-1FF9-4BAE7836D846}"/>
                </a:ext>
              </a:extLst>
            </p:cNvPr>
            <p:cNvPicPr>
              <a:picLocks noChangeAspect="1"/>
            </p:cNvPicPr>
            <p:nvPr/>
          </p:nvPicPr>
          <p:blipFill>
            <a:blip r:embed="rId3"/>
            <a:stretch>
              <a:fillRect/>
            </a:stretch>
          </p:blipFill>
          <p:spPr>
            <a:xfrm>
              <a:off x="5411248" y="1928671"/>
              <a:ext cx="3546087" cy="183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Rounded Corners 6">
              <a:extLst>
                <a:ext uri="{FF2B5EF4-FFF2-40B4-BE49-F238E27FC236}">
                  <a16:creationId xmlns:a16="http://schemas.microsoft.com/office/drawing/2014/main" id="{3D7C21C4-4C7B-72AE-59A9-EEBEA4F5E5DC}"/>
                </a:ext>
                <a:ext uri="{C183D7F6-B498-43B3-948B-1728B52AA6E4}">
                  <adec:decorative xmlns:adec="http://schemas.microsoft.com/office/drawing/2017/decorative" val="1"/>
                </a:ext>
              </a:extLst>
            </p:cNvPr>
            <p:cNvSpPr/>
            <p:nvPr/>
          </p:nvSpPr>
          <p:spPr bwMode="auto">
            <a:xfrm>
              <a:off x="7625862" y="3300760"/>
              <a:ext cx="1048215" cy="278781"/>
            </a:xfrm>
            <a:prstGeom prst="roundRect">
              <a:avLst>
                <a:gd name="adj" fmla="val 19542"/>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grpSp>
      <p:pic>
        <p:nvPicPr>
          <p:cNvPr id="9" name="Picture 8">
            <a:extLst>
              <a:ext uri="{FF2B5EF4-FFF2-40B4-BE49-F238E27FC236}">
                <a16:creationId xmlns:a16="http://schemas.microsoft.com/office/drawing/2014/main" id="{A1CBC536-BE8E-BD56-00CF-2BFE892A502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2917" y="4005675"/>
            <a:ext cx="2280356" cy="2182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 name="Group 9">
            <a:extLst>
              <a:ext uri="{FF2B5EF4-FFF2-40B4-BE49-F238E27FC236}">
                <a16:creationId xmlns:a16="http://schemas.microsoft.com/office/drawing/2014/main" id="{92611F82-1A5E-99AC-AC84-CC9EBE6321E6}"/>
              </a:ext>
              <a:ext uri="{C183D7F6-B498-43B3-948B-1728B52AA6E4}">
                <adec:decorative xmlns:adec="http://schemas.microsoft.com/office/drawing/2017/decorative" val="1"/>
              </a:ext>
            </a:extLst>
          </p:cNvPr>
          <p:cNvGrpSpPr/>
          <p:nvPr/>
        </p:nvGrpSpPr>
        <p:grpSpPr>
          <a:xfrm>
            <a:off x="10496114" y="2270760"/>
            <a:ext cx="1551106" cy="2011680"/>
            <a:chOff x="6105584" y="4028063"/>
            <a:chExt cx="1952705" cy="2521989"/>
          </a:xfrm>
        </p:grpSpPr>
        <p:pic>
          <p:nvPicPr>
            <p:cNvPr id="11" name="Picture 10">
              <a:extLst>
                <a:ext uri="{FF2B5EF4-FFF2-40B4-BE49-F238E27FC236}">
                  <a16:creationId xmlns:a16="http://schemas.microsoft.com/office/drawing/2014/main" id="{92455BF6-C0DB-F7E3-B581-73B9331A71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5584" y="4028063"/>
              <a:ext cx="1952705" cy="2521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Rounded Corners 11">
              <a:extLst>
                <a:ext uri="{FF2B5EF4-FFF2-40B4-BE49-F238E27FC236}">
                  <a16:creationId xmlns:a16="http://schemas.microsoft.com/office/drawing/2014/main" id="{375CD065-8488-388B-657D-806A4FA94E98}"/>
                </a:ext>
                <a:ext uri="{C183D7F6-B498-43B3-948B-1728B52AA6E4}">
                  <adec:decorative xmlns:adec="http://schemas.microsoft.com/office/drawing/2017/decorative" val="1"/>
                </a:ext>
              </a:extLst>
            </p:cNvPr>
            <p:cNvSpPr/>
            <p:nvPr/>
          </p:nvSpPr>
          <p:spPr bwMode="auto">
            <a:xfrm>
              <a:off x="6160969" y="5689197"/>
              <a:ext cx="1841933" cy="767359"/>
            </a:xfrm>
            <a:prstGeom prst="roundRect">
              <a:avLst>
                <a:gd name="adj" fmla="val 6776"/>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grpSp>
      <p:grpSp>
        <p:nvGrpSpPr>
          <p:cNvPr id="13" name="Group 12">
            <a:extLst>
              <a:ext uri="{FF2B5EF4-FFF2-40B4-BE49-F238E27FC236}">
                <a16:creationId xmlns:a16="http://schemas.microsoft.com/office/drawing/2014/main" id="{76975073-7912-7E2D-16EB-F69443F95A5F}"/>
              </a:ext>
              <a:ext uri="{C183D7F6-B498-43B3-948B-1728B52AA6E4}">
                <adec:decorative xmlns:adec="http://schemas.microsoft.com/office/drawing/2017/decorative" val="1"/>
              </a:ext>
            </a:extLst>
          </p:cNvPr>
          <p:cNvGrpSpPr/>
          <p:nvPr/>
        </p:nvGrpSpPr>
        <p:grpSpPr>
          <a:xfrm>
            <a:off x="8036555" y="4282440"/>
            <a:ext cx="2423772" cy="2181880"/>
            <a:chOff x="9202692" y="3905405"/>
            <a:chExt cx="2835195" cy="2551151"/>
          </a:xfrm>
        </p:grpSpPr>
        <p:pic>
          <p:nvPicPr>
            <p:cNvPr id="14" name="Picture 13">
              <a:extLst>
                <a:ext uri="{FF2B5EF4-FFF2-40B4-BE49-F238E27FC236}">
                  <a16:creationId xmlns:a16="http://schemas.microsoft.com/office/drawing/2014/main" id="{E26FD5C9-56F3-2170-0B19-772A10C639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02692" y="3905405"/>
              <a:ext cx="2835195" cy="2551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Rounded Corners 14">
              <a:extLst>
                <a:ext uri="{FF2B5EF4-FFF2-40B4-BE49-F238E27FC236}">
                  <a16:creationId xmlns:a16="http://schemas.microsoft.com/office/drawing/2014/main" id="{32C48C58-F271-E655-B2CD-9B1B3A3D6F27}"/>
                </a:ext>
                <a:ext uri="{C183D7F6-B498-43B3-948B-1728B52AA6E4}">
                  <adec:decorative xmlns:adec="http://schemas.microsoft.com/office/drawing/2017/decorative" val="1"/>
                </a:ext>
              </a:extLst>
            </p:cNvPr>
            <p:cNvSpPr/>
            <p:nvPr/>
          </p:nvSpPr>
          <p:spPr bwMode="auto">
            <a:xfrm>
              <a:off x="9210454" y="5124180"/>
              <a:ext cx="2817083" cy="1321422"/>
            </a:xfrm>
            <a:prstGeom prst="roundRect">
              <a:avLst>
                <a:gd name="adj" fmla="val 8572"/>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a:softEdge rad="0"/>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grpSp>
    </p:spTree>
    <p:extLst>
      <p:ext uri="{BB962C8B-B14F-4D97-AF65-F5344CB8AC3E}">
        <p14:creationId xmlns:p14="http://schemas.microsoft.com/office/powerpoint/2010/main" val="560281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265CB-7A1D-DE63-5C94-17AF2E062B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492E13-2DA4-C0C0-06E3-C28103E46ABE}"/>
              </a:ext>
            </a:extLst>
          </p:cNvPr>
          <p:cNvSpPr>
            <a:spLocks noGrp="1"/>
          </p:cNvSpPr>
          <p:nvPr>
            <p:ph type="title"/>
          </p:nvPr>
        </p:nvSpPr>
        <p:spPr/>
        <p:txBody>
          <a:bodyPr/>
          <a:lstStyle/>
          <a:p>
            <a:r>
              <a:rPr lang="en-US"/>
              <a:t>Set agent level capacity limits </a:t>
            </a:r>
          </a:p>
        </p:txBody>
      </p:sp>
      <p:sp>
        <p:nvSpPr>
          <p:cNvPr id="17" name="TextBox 16">
            <a:extLst>
              <a:ext uri="{FF2B5EF4-FFF2-40B4-BE49-F238E27FC236}">
                <a16:creationId xmlns:a16="http://schemas.microsoft.com/office/drawing/2014/main" id="{3587B1B2-FC8D-89A5-DAEA-A3D777C0C904}"/>
              </a:ext>
            </a:extLst>
          </p:cNvPr>
          <p:cNvSpPr txBox="1"/>
          <p:nvPr/>
        </p:nvSpPr>
        <p:spPr>
          <a:xfrm>
            <a:off x="563188" y="1749203"/>
            <a:ext cx="4242988" cy="4616648"/>
          </a:xfrm>
          <a:prstGeom prst="rect">
            <a:avLst/>
          </a:prstGeom>
          <a:noFill/>
        </p:spPr>
        <p:txBody>
          <a:bodyPr wrap="square" lIns="0" tIns="0" rIns="0" bIns="0" anchor="t">
            <a:spAutoFit/>
          </a:bodyPr>
          <a:lstStyle/>
          <a:p>
            <a:pPr>
              <a:spcAft>
                <a:spcPts val="1200"/>
              </a:spcAft>
            </a:pPr>
            <a:r>
              <a:rPr lang="en-US" sz="2000">
                <a:solidFill>
                  <a:schemeClr val="bg1"/>
                </a:solidFill>
              </a:rPr>
              <a:t>Agent level insights and cost management for complete 360 view into your agent ecosystem </a:t>
            </a:r>
          </a:p>
          <a:p>
            <a:pPr>
              <a:spcAft>
                <a:spcPts val="1200"/>
              </a:spcAft>
            </a:pPr>
            <a:r>
              <a:rPr lang="en-US" sz="2000">
                <a:solidFill>
                  <a:schemeClr val="bg1"/>
                </a:solidFill>
              </a:rPr>
              <a:t>Set </a:t>
            </a:r>
            <a:r>
              <a:rPr lang="en-US" sz="2000" b="1">
                <a:solidFill>
                  <a:schemeClr val="bg1"/>
                </a:solidFill>
              </a:rPr>
              <a:t>credit limits </a:t>
            </a:r>
            <a:r>
              <a:rPr lang="en-US" sz="2000">
                <a:solidFill>
                  <a:schemeClr val="bg1"/>
                </a:solidFill>
              </a:rPr>
              <a:t>and track against those limits. </a:t>
            </a:r>
          </a:p>
          <a:p>
            <a:pPr>
              <a:spcAft>
                <a:spcPts val="1200"/>
              </a:spcAft>
            </a:pPr>
            <a:r>
              <a:rPr lang="en-US" sz="2000">
                <a:solidFill>
                  <a:schemeClr val="bg1"/>
                </a:solidFill>
              </a:rPr>
              <a:t>Set automatic triggers against capacity limits (warning email when close to limit followed by shut off)</a:t>
            </a:r>
          </a:p>
          <a:p>
            <a:pPr>
              <a:spcAft>
                <a:spcPts val="1200"/>
              </a:spcAft>
            </a:pPr>
            <a:r>
              <a:rPr lang="en-US" sz="2000">
                <a:solidFill>
                  <a:schemeClr val="bg1"/>
                </a:solidFill>
              </a:rPr>
              <a:t>Admin can easily access in the Power Platform admin center under Licensing Hub -&gt; Copilot Studio</a:t>
            </a:r>
          </a:p>
          <a:p>
            <a:pPr>
              <a:spcAft>
                <a:spcPts val="1200"/>
              </a:spcAft>
            </a:pPr>
            <a:endParaRPr lang="en-US" sz="2000">
              <a:solidFill>
                <a:schemeClr val="bg1"/>
              </a:solidFill>
            </a:endParaRPr>
          </a:p>
        </p:txBody>
      </p:sp>
      <p:pic>
        <p:nvPicPr>
          <p:cNvPr id="2" name="AgentsCreditsLimit">
            <a:hlinkClick r:id="" action="ppaction://media"/>
            <a:extLst>
              <a:ext uri="{FF2B5EF4-FFF2-40B4-BE49-F238E27FC236}">
                <a16:creationId xmlns:a16="http://schemas.microsoft.com/office/drawing/2014/main" id="{7605495D-33FE-7B9D-193A-5C7597115EED}"/>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6247" b="3433"/>
          <a:stretch>
            <a:fillRect/>
          </a:stretch>
        </p:blipFill>
        <p:spPr>
          <a:xfrm>
            <a:off x="5118410" y="1782275"/>
            <a:ext cx="6878392" cy="3293449"/>
          </a:xfrm>
          <a:prstGeom prst="roundRect">
            <a:avLst>
              <a:gd name="adj" fmla="val 3349"/>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7986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F409CF-3CE6-208F-5F1F-72E193B792E0}"/>
              </a:ext>
            </a:extLst>
          </p:cNvPr>
          <p:cNvSpPr>
            <a:spLocks noGrp="1"/>
          </p:cNvSpPr>
          <p:nvPr>
            <p:ph type="title"/>
          </p:nvPr>
        </p:nvSpPr>
        <p:spPr>
          <a:xfrm>
            <a:off x="571499" y="2792795"/>
            <a:ext cx="7175963" cy="646331"/>
          </a:xfrm>
        </p:spPr>
        <p:txBody>
          <a:bodyPr/>
          <a:lstStyle/>
          <a:p>
            <a:r>
              <a:rPr lang="en-US" spc="0" dirty="0"/>
              <a:t>Spectrum of Agents and Controls</a:t>
            </a:r>
          </a:p>
        </p:txBody>
      </p:sp>
    </p:spTree>
    <p:extLst>
      <p:ext uri="{BB962C8B-B14F-4D97-AF65-F5344CB8AC3E}">
        <p14:creationId xmlns:p14="http://schemas.microsoft.com/office/powerpoint/2010/main" val="38491183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8D61F-9272-36BF-9AB1-96AD4ECE5D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B47856-E8EC-8B60-187B-2568390FF20A}"/>
              </a:ext>
            </a:extLst>
          </p:cNvPr>
          <p:cNvSpPr>
            <a:spLocks noGrp="1"/>
          </p:cNvSpPr>
          <p:nvPr>
            <p:ph type="title"/>
          </p:nvPr>
        </p:nvSpPr>
        <p:spPr/>
        <p:txBody>
          <a:bodyPr/>
          <a:lstStyle/>
          <a:p>
            <a:r>
              <a:rPr lang="en-US"/>
              <a:t>SharePoint Advanced Management (SAM)</a:t>
            </a:r>
          </a:p>
        </p:txBody>
      </p:sp>
      <p:sp>
        <p:nvSpPr>
          <p:cNvPr id="16" name="Title 1">
            <a:extLst>
              <a:ext uri="{FF2B5EF4-FFF2-40B4-BE49-F238E27FC236}">
                <a16:creationId xmlns:a16="http://schemas.microsoft.com/office/drawing/2014/main" id="{70921226-719D-7DDF-8625-23626D7C86BD}"/>
              </a:ext>
            </a:extLst>
          </p:cNvPr>
          <p:cNvSpPr txBox="1">
            <a:spLocks/>
          </p:cNvSpPr>
          <p:nvPr/>
        </p:nvSpPr>
        <p:spPr>
          <a:xfrm>
            <a:off x="476855" y="1629041"/>
            <a:ext cx="1123828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algn="ctr"/>
            <a:r>
              <a:rPr lang="en-US" sz="2400">
                <a:solidFill>
                  <a:schemeClr val="bg1"/>
                </a:solidFill>
              </a:rPr>
              <a:t>Key features for M365 Copilot Agents governance</a:t>
            </a:r>
          </a:p>
        </p:txBody>
      </p:sp>
      <p:sp>
        <p:nvSpPr>
          <p:cNvPr id="2" name="Rectangle: Rounded Corners 1">
            <a:extLst>
              <a:ext uri="{FF2B5EF4-FFF2-40B4-BE49-F238E27FC236}">
                <a16:creationId xmlns:a16="http://schemas.microsoft.com/office/drawing/2014/main" id="{78BF76FF-DE82-A558-8F5F-675B14051D43}"/>
              </a:ext>
              <a:ext uri="{C183D7F6-B498-43B3-948B-1728B52AA6E4}">
                <adec:decorative xmlns:adec="http://schemas.microsoft.com/office/drawing/2017/decorative" val="1"/>
              </a:ext>
            </a:extLst>
          </p:cNvPr>
          <p:cNvSpPr>
            <a:spLocks/>
          </p:cNvSpPr>
          <p:nvPr/>
        </p:nvSpPr>
        <p:spPr bwMode="auto">
          <a:xfrm>
            <a:off x="479648" y="2120971"/>
            <a:ext cx="11238290" cy="4251548"/>
          </a:xfrm>
          <a:prstGeom prst="roundRect">
            <a:avLst>
              <a:gd name="adj" fmla="val 3931"/>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702"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solidFill>
                <a:schemeClr val="bg1"/>
              </a:solidFill>
              <a:effectLst/>
              <a:uLnTx/>
              <a:uFillTx/>
              <a:latin typeface="Segoe UI Semibold"/>
              <a:ea typeface="+mn-ea"/>
              <a:cs typeface="+mn-cs"/>
            </a:endParaRPr>
          </a:p>
        </p:txBody>
      </p:sp>
      <p:sp>
        <p:nvSpPr>
          <p:cNvPr id="3" name="Rectangle: Top Corners Rounded 49">
            <a:extLst>
              <a:ext uri="{FF2B5EF4-FFF2-40B4-BE49-F238E27FC236}">
                <a16:creationId xmlns:a16="http://schemas.microsoft.com/office/drawing/2014/main" id="{C233F00E-B192-2210-D5D8-FF65585CDBEE}"/>
              </a:ext>
              <a:ext uri="{C183D7F6-B498-43B3-948B-1728B52AA6E4}">
                <adec:decorative xmlns:adec="http://schemas.microsoft.com/office/drawing/2017/decorative" val="1"/>
              </a:ext>
            </a:extLst>
          </p:cNvPr>
          <p:cNvSpPr/>
          <p:nvPr/>
        </p:nvSpPr>
        <p:spPr bwMode="auto">
          <a:xfrm rot="16200000">
            <a:off x="1425722" y="1528818"/>
            <a:ext cx="1095790" cy="2659246"/>
          </a:xfrm>
          <a:prstGeom prst="roundRect">
            <a:avLst>
              <a:gd name="adj" fmla="val 10491"/>
            </a:avLst>
          </a:prstGeom>
          <a:gradFill flip="none" rotWithShape="1">
            <a:gsLst>
              <a:gs pos="0">
                <a:srgbClr val="0A6BBA"/>
              </a:gs>
              <a:gs pos="79000">
                <a:srgbClr val="318581"/>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Segoe UI Semibold"/>
              <a:ea typeface="+mn-ea"/>
              <a:cs typeface="+mn-cs"/>
            </a:endParaRPr>
          </a:p>
        </p:txBody>
      </p:sp>
      <p:sp>
        <p:nvSpPr>
          <p:cNvPr id="5" name="Text Placeholder 140">
            <a:extLst>
              <a:ext uri="{FF2B5EF4-FFF2-40B4-BE49-F238E27FC236}">
                <a16:creationId xmlns:a16="http://schemas.microsoft.com/office/drawing/2014/main" id="{3A1247DA-0D4A-6C65-E786-0A12154029D5}"/>
              </a:ext>
            </a:extLst>
          </p:cNvPr>
          <p:cNvSpPr txBox="1">
            <a:spLocks/>
          </p:cNvSpPr>
          <p:nvPr/>
        </p:nvSpPr>
        <p:spPr>
          <a:xfrm>
            <a:off x="962900" y="2570933"/>
            <a:ext cx="2021435" cy="553998"/>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200" b="1"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Restricted Content Discovery (RCD) </a:t>
            </a:r>
          </a:p>
        </p:txBody>
      </p:sp>
      <p:sp>
        <p:nvSpPr>
          <p:cNvPr id="6" name="Text Placeholder 140">
            <a:extLst>
              <a:ext uri="{FF2B5EF4-FFF2-40B4-BE49-F238E27FC236}">
                <a16:creationId xmlns:a16="http://schemas.microsoft.com/office/drawing/2014/main" id="{E363B0CC-5C65-4659-2DFB-E383D797CFE7}"/>
              </a:ext>
            </a:extLst>
          </p:cNvPr>
          <p:cNvSpPr txBox="1">
            <a:spLocks/>
          </p:cNvSpPr>
          <p:nvPr/>
        </p:nvSpPr>
        <p:spPr>
          <a:xfrm>
            <a:off x="3623914" y="2278381"/>
            <a:ext cx="7868667" cy="1231106"/>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200" b="1"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932742" rtl="0" eaLnBrk="1" fontAlgn="auto" latinLnBrk="0" hangingPunct="1">
              <a:lnSpc>
                <a:spcPct val="100000"/>
              </a:lnSpc>
              <a:spcBef>
                <a:spcPts val="4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schemeClr val="bg1"/>
                </a:solidFill>
                <a:effectLst/>
                <a:uLnTx/>
                <a:uFillTx/>
                <a:latin typeface="Segoe UI Regular"/>
                <a:ea typeface="+mn-ea"/>
                <a:cs typeface="Segoe UI" panose="020B0502040204020203" pitchFamily="34" charset="0"/>
              </a:rPr>
              <a:t>is a </a:t>
            </a:r>
            <a:r>
              <a:rPr kumimoji="0" lang="en-US"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site-level setting that needs to be propagated to the search index</a:t>
            </a:r>
            <a:r>
              <a:rPr kumimoji="0" lang="en-US" b="0" i="0" u="none" strike="noStrike" kern="1200" cap="none" spc="0" normalizeH="0" baseline="0" noProof="0">
                <a:ln>
                  <a:noFill/>
                </a:ln>
                <a:solidFill>
                  <a:schemeClr val="bg1"/>
                </a:solidFill>
                <a:effectLst/>
                <a:uLnTx/>
                <a:uFillTx/>
                <a:latin typeface="Segoe UI Regular"/>
                <a:ea typeface="+mn-ea"/>
                <a:cs typeface="Segoe UI" panose="020B0502040204020203" pitchFamily="34" charset="0"/>
              </a:rPr>
              <a:t>, allows you to configure policies, leaving the site access unchanged but preventing the site’s content from being surfaced by Copilot or organization-wide search. It can be controlled granularly for both Team and Communication site types. </a:t>
            </a:r>
            <a:r>
              <a:rPr kumimoji="0" lang="en-US" b="0" i="1" u="none" strike="noStrike" kern="1200" cap="none" spc="0" normalizeH="0" baseline="0" noProof="0">
                <a:ln>
                  <a:noFill/>
                </a:ln>
                <a:solidFill>
                  <a:schemeClr val="bg1"/>
                </a:solidFill>
                <a:effectLst/>
                <a:uLnTx/>
                <a:uFillTx/>
                <a:latin typeface="Segoe UI Regular"/>
                <a:ea typeface="+mn-ea"/>
                <a:cs typeface="Segoe UI" panose="020B0502040204020203" pitchFamily="34" charset="0"/>
              </a:rPr>
              <a:t>RCD turns off all agent related activities for the site</a:t>
            </a:r>
          </a:p>
        </p:txBody>
      </p:sp>
      <p:sp>
        <p:nvSpPr>
          <p:cNvPr id="7" name="Rectangle: Top Corners Rounded 51">
            <a:extLst>
              <a:ext uri="{FF2B5EF4-FFF2-40B4-BE49-F238E27FC236}">
                <a16:creationId xmlns:a16="http://schemas.microsoft.com/office/drawing/2014/main" id="{E081A59B-5139-B333-3654-F538859CD386}"/>
              </a:ext>
              <a:ext uri="{C183D7F6-B498-43B3-948B-1728B52AA6E4}">
                <adec:decorative xmlns:adec="http://schemas.microsoft.com/office/drawing/2017/decorative" val="1"/>
              </a:ext>
            </a:extLst>
          </p:cNvPr>
          <p:cNvSpPr/>
          <p:nvPr/>
        </p:nvSpPr>
        <p:spPr bwMode="auto">
          <a:xfrm rot="16200000">
            <a:off x="1425722" y="2913145"/>
            <a:ext cx="1095790" cy="2659246"/>
          </a:xfrm>
          <a:prstGeom prst="roundRect">
            <a:avLst>
              <a:gd name="adj" fmla="val 10491"/>
            </a:avLst>
          </a:prstGeom>
          <a:gradFill flip="none" rotWithShape="1">
            <a:gsLst>
              <a:gs pos="0">
                <a:srgbClr val="AC35AF"/>
              </a:gs>
              <a:gs pos="80000">
                <a:srgbClr val="0A6BBA"/>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Segoe UI Semibold"/>
              <a:ea typeface="+mn-ea"/>
              <a:cs typeface="+mn-cs"/>
            </a:endParaRPr>
          </a:p>
        </p:txBody>
      </p:sp>
      <p:sp>
        <p:nvSpPr>
          <p:cNvPr id="8" name="Text Placeholder 140">
            <a:extLst>
              <a:ext uri="{FF2B5EF4-FFF2-40B4-BE49-F238E27FC236}">
                <a16:creationId xmlns:a16="http://schemas.microsoft.com/office/drawing/2014/main" id="{2AF7651D-FF0A-8B41-3C9C-96EDA204382B}"/>
              </a:ext>
            </a:extLst>
          </p:cNvPr>
          <p:cNvSpPr txBox="1">
            <a:spLocks/>
          </p:cNvSpPr>
          <p:nvPr/>
        </p:nvSpPr>
        <p:spPr>
          <a:xfrm>
            <a:off x="962900" y="3816761"/>
            <a:ext cx="2049828" cy="830997"/>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200" b="1"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Restricted Access Control (RAC) Policy</a:t>
            </a:r>
          </a:p>
        </p:txBody>
      </p:sp>
      <p:sp>
        <p:nvSpPr>
          <p:cNvPr id="9" name="Text Placeholder 140">
            <a:extLst>
              <a:ext uri="{FF2B5EF4-FFF2-40B4-BE49-F238E27FC236}">
                <a16:creationId xmlns:a16="http://schemas.microsoft.com/office/drawing/2014/main" id="{2E5FFD1D-84CD-67B8-38B6-80FCEE8182A6}"/>
              </a:ext>
            </a:extLst>
          </p:cNvPr>
          <p:cNvSpPr txBox="1">
            <a:spLocks/>
          </p:cNvSpPr>
          <p:nvPr/>
        </p:nvSpPr>
        <p:spPr>
          <a:xfrm>
            <a:off x="3623914" y="3768779"/>
            <a:ext cx="7868667" cy="738664"/>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200" b="1"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4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in SharePoint Advanced Management (SAM), is a powerful tool for enhancing security and governance. RAC policies allow you to restrict access to specific sites and content exclusively to designated user groups</a:t>
            </a:r>
          </a:p>
        </p:txBody>
      </p:sp>
      <p:cxnSp>
        <p:nvCxnSpPr>
          <p:cNvPr id="10" name="!!line2">
            <a:extLst>
              <a:ext uri="{FF2B5EF4-FFF2-40B4-BE49-F238E27FC236}">
                <a16:creationId xmlns:a16="http://schemas.microsoft.com/office/drawing/2014/main" id="{06488256-0A84-8C9B-4EB3-DB51CA9E4A58}"/>
              </a:ext>
              <a:ext uri="{C183D7F6-B498-43B3-948B-1728B52AA6E4}">
                <adec:decorative xmlns:adec="http://schemas.microsoft.com/office/drawing/2017/decorative" val="1"/>
              </a:ext>
            </a:extLst>
          </p:cNvPr>
          <p:cNvCxnSpPr>
            <a:cxnSpLocks/>
          </p:cNvCxnSpPr>
          <p:nvPr/>
        </p:nvCxnSpPr>
        <p:spPr>
          <a:xfrm flipH="1">
            <a:off x="3602134" y="3500933"/>
            <a:ext cx="7407195" cy="0"/>
          </a:xfrm>
          <a:prstGeom prst="line">
            <a:avLst/>
          </a:prstGeom>
          <a:ln w="12700" cap="rnd">
            <a:solidFill>
              <a:srgbClr val="454142">
                <a:alpha val="20000"/>
              </a:srgb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1" name="!!line2">
            <a:extLst>
              <a:ext uri="{FF2B5EF4-FFF2-40B4-BE49-F238E27FC236}">
                <a16:creationId xmlns:a16="http://schemas.microsoft.com/office/drawing/2014/main" id="{45B63C75-362A-8D71-C5C4-7FECFFBEED75}"/>
              </a:ext>
              <a:ext uri="{C183D7F6-B498-43B3-948B-1728B52AA6E4}">
                <adec:decorative xmlns:adec="http://schemas.microsoft.com/office/drawing/2017/decorative" val="1"/>
              </a:ext>
            </a:extLst>
          </p:cNvPr>
          <p:cNvCxnSpPr>
            <a:cxnSpLocks/>
          </p:cNvCxnSpPr>
          <p:nvPr/>
        </p:nvCxnSpPr>
        <p:spPr>
          <a:xfrm flipH="1">
            <a:off x="3602134" y="4802246"/>
            <a:ext cx="7407195" cy="0"/>
          </a:xfrm>
          <a:prstGeom prst="line">
            <a:avLst/>
          </a:prstGeom>
          <a:ln w="12700" cap="rnd">
            <a:solidFill>
              <a:srgbClr val="454142">
                <a:alpha val="20000"/>
              </a:srgb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2" name="Rectangle: Top Corners Rounded 52">
            <a:extLst>
              <a:ext uri="{FF2B5EF4-FFF2-40B4-BE49-F238E27FC236}">
                <a16:creationId xmlns:a16="http://schemas.microsoft.com/office/drawing/2014/main" id="{AAB9C3CC-09D2-D42E-8E18-D65CCE957E27}"/>
              </a:ext>
              <a:ext uri="{C183D7F6-B498-43B3-948B-1728B52AA6E4}">
                <adec:decorative xmlns:adec="http://schemas.microsoft.com/office/drawing/2017/decorative" val="1"/>
              </a:ext>
            </a:extLst>
          </p:cNvPr>
          <p:cNvSpPr/>
          <p:nvPr/>
        </p:nvSpPr>
        <p:spPr bwMode="auto">
          <a:xfrm rot="16200000">
            <a:off x="1425723" y="4271780"/>
            <a:ext cx="1095790" cy="2659246"/>
          </a:xfrm>
          <a:prstGeom prst="roundRect">
            <a:avLst>
              <a:gd name="adj" fmla="val 10491"/>
            </a:avLst>
          </a:prstGeom>
          <a:gradFill flip="none" rotWithShape="1">
            <a:gsLst>
              <a:gs pos="0">
                <a:srgbClr val="F65567"/>
              </a:gs>
              <a:gs pos="80000">
                <a:srgbClr val="AC35AF"/>
              </a:gs>
            </a:gsLst>
            <a:path path="circle">
              <a:fillToRect l="100000" t="100000"/>
            </a:path>
            <a:tileRect r="-100000" b="-100000"/>
          </a:gradFill>
          <a:ln w="63897"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chemeClr val="bg1"/>
              </a:solidFill>
              <a:effectLst/>
              <a:uLnTx/>
              <a:uFillTx/>
              <a:latin typeface="Segoe UI Semibold"/>
              <a:ea typeface="+mn-ea"/>
              <a:cs typeface="+mn-cs"/>
            </a:endParaRPr>
          </a:p>
        </p:txBody>
      </p:sp>
      <p:sp>
        <p:nvSpPr>
          <p:cNvPr id="13" name="Text Placeholder 140">
            <a:extLst>
              <a:ext uri="{FF2B5EF4-FFF2-40B4-BE49-F238E27FC236}">
                <a16:creationId xmlns:a16="http://schemas.microsoft.com/office/drawing/2014/main" id="{09B43E2B-C3B8-0951-61EE-968573795224}"/>
              </a:ext>
            </a:extLst>
          </p:cNvPr>
          <p:cNvSpPr txBox="1">
            <a:spLocks/>
          </p:cNvSpPr>
          <p:nvPr/>
        </p:nvSpPr>
        <p:spPr>
          <a:xfrm>
            <a:off x="962900" y="5313894"/>
            <a:ext cx="2049828" cy="553998"/>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200" b="1"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Data Access Governance (DAG)</a:t>
            </a:r>
          </a:p>
        </p:txBody>
      </p:sp>
      <p:sp>
        <p:nvSpPr>
          <p:cNvPr id="15" name="Text Placeholder 140">
            <a:extLst>
              <a:ext uri="{FF2B5EF4-FFF2-40B4-BE49-F238E27FC236}">
                <a16:creationId xmlns:a16="http://schemas.microsoft.com/office/drawing/2014/main" id="{77FB4193-19CC-B326-8770-3B5814B9911E}"/>
              </a:ext>
            </a:extLst>
          </p:cNvPr>
          <p:cNvSpPr txBox="1">
            <a:spLocks/>
          </p:cNvSpPr>
          <p:nvPr/>
        </p:nvSpPr>
        <p:spPr>
          <a:xfrm>
            <a:off x="3623915" y="5024109"/>
            <a:ext cx="7868666" cy="1231106"/>
          </a:xfrm>
          <a:prstGeom prst="rect">
            <a:avLst/>
          </a:prstGeom>
        </p:spPr>
        <p:txBody>
          <a:bodyPr vert="horz" wrap="square" lIns="0" tIns="0" rIns="0" bIns="0" rtlCol="0" anchor="ctr">
            <a:spAutoFit/>
          </a:bodyPr>
          <a:lstStyle>
            <a:defPPr>
              <a:defRPr lang="en-US"/>
            </a:defPPr>
            <a:lvl1pPr marR="0" indent="0" defTabSz="932742" fontAlgn="auto">
              <a:lnSpc>
                <a:spcPct val="100000"/>
              </a:lnSpc>
              <a:spcBef>
                <a:spcPts val="400"/>
              </a:spcBef>
              <a:spcAft>
                <a:spcPts val="0"/>
              </a:spcAft>
              <a:buClrTx/>
              <a:buSzPct val="90000"/>
              <a:buFont typeface="Wingdings" panose="05000000000000000000" pitchFamily="2" charset="2"/>
              <a:buNone/>
              <a:tabLst/>
              <a:defRPr sz="1400" b="0" spc="0" baseline="0">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reports, currently in public preview, provides admins with a bird’s eye view of all site permissions across SharePoint, OneDrive, and files to help discover potentially over-permissioned content across the tenant. This empowers admins to address those sites </a:t>
            </a:r>
            <a:br>
              <a:rPr kumimoji="0" lang="en-US"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br>
            <a:r>
              <a:rPr kumimoji="0" lang="en-US"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to ensure results delivered by Copilot or search are limited only to the users who should have access to that information</a:t>
            </a:r>
          </a:p>
        </p:txBody>
      </p:sp>
    </p:spTree>
    <p:extLst>
      <p:ext uri="{BB962C8B-B14F-4D97-AF65-F5344CB8AC3E}">
        <p14:creationId xmlns:p14="http://schemas.microsoft.com/office/powerpoint/2010/main" val="359338432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B4B7A-BD12-E128-92E3-BF332BCB7AA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E058C1-D441-F548-33D0-3453E94FDB44}"/>
              </a:ext>
            </a:extLst>
          </p:cNvPr>
          <p:cNvSpPr>
            <a:spLocks noGrp="1"/>
          </p:cNvSpPr>
          <p:nvPr>
            <p:ph type="title"/>
          </p:nvPr>
        </p:nvSpPr>
        <p:spPr/>
        <p:txBody>
          <a:bodyPr/>
          <a:lstStyle/>
          <a:p>
            <a:r>
              <a:rPr lang="en-US"/>
              <a:t>SharePoint site owner controls</a:t>
            </a:r>
          </a:p>
        </p:txBody>
      </p:sp>
      <p:sp>
        <p:nvSpPr>
          <p:cNvPr id="14" name="TextBox 13">
            <a:extLst>
              <a:ext uri="{FF2B5EF4-FFF2-40B4-BE49-F238E27FC236}">
                <a16:creationId xmlns:a16="http://schemas.microsoft.com/office/drawing/2014/main" id="{8BBC58A7-9BBC-92D4-1365-C8E78B899257}"/>
              </a:ext>
            </a:extLst>
          </p:cNvPr>
          <p:cNvSpPr txBox="1"/>
          <p:nvPr/>
        </p:nvSpPr>
        <p:spPr>
          <a:xfrm>
            <a:off x="563187" y="1749203"/>
            <a:ext cx="5532813" cy="2154436"/>
          </a:xfrm>
          <a:prstGeom prst="rect">
            <a:avLst/>
          </a:prstGeom>
          <a:noFill/>
        </p:spPr>
        <p:txBody>
          <a:bodyPr wrap="square" lIns="0" tIns="0" rIns="0" bIns="0" anchor="t">
            <a:spAutoFit/>
          </a:bodyPr>
          <a:lstStyle/>
          <a:p>
            <a:pPr>
              <a:spcAft>
                <a:spcPts val="1200"/>
              </a:spcAft>
            </a:pPr>
            <a:r>
              <a:rPr lang="en-US" sz="2400">
                <a:solidFill>
                  <a:schemeClr val="bg1"/>
                </a:solidFill>
              </a:rPr>
              <a:t>SharePoint site owners have following controls for the agents created in their site</a:t>
            </a:r>
          </a:p>
          <a:p>
            <a:pPr marL="342900" indent="-342900">
              <a:spcAft>
                <a:spcPts val="1200"/>
              </a:spcAft>
              <a:buFont typeface="Arial" panose="020B0604020202020204" pitchFamily="34" charset="0"/>
              <a:buChar char="•"/>
            </a:pPr>
            <a:r>
              <a:rPr lang="en-US" sz="2400">
                <a:solidFill>
                  <a:schemeClr val="bg1"/>
                </a:solidFill>
              </a:rPr>
              <a:t>Approve agent</a:t>
            </a:r>
          </a:p>
          <a:p>
            <a:pPr marL="342900" indent="-342900">
              <a:spcAft>
                <a:spcPts val="1200"/>
              </a:spcAft>
              <a:buFont typeface="Arial" panose="020B0604020202020204" pitchFamily="34" charset="0"/>
              <a:buChar char="•"/>
            </a:pPr>
            <a:r>
              <a:rPr lang="en-US" sz="2400">
                <a:solidFill>
                  <a:schemeClr val="bg1"/>
                </a:solidFill>
              </a:rPr>
              <a:t>Set as site default agent</a:t>
            </a:r>
          </a:p>
        </p:txBody>
      </p:sp>
      <p:pic>
        <p:nvPicPr>
          <p:cNvPr id="22" name="Picture 21">
            <a:extLst>
              <a:ext uri="{FF2B5EF4-FFF2-40B4-BE49-F238E27FC236}">
                <a16:creationId xmlns:a16="http://schemas.microsoft.com/office/drawing/2014/main" id="{11042B7E-6074-5819-9420-20E084CD00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20759" y="2429875"/>
            <a:ext cx="4856018" cy="1321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C153F988-FC56-5877-AFA8-A9CB0837AB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73128" y="1387828"/>
            <a:ext cx="2089799" cy="1856116"/>
          </a:xfrm>
          <a:prstGeom prst="roundRect">
            <a:avLst>
              <a:gd name="adj" fmla="val 8594"/>
            </a:avLst>
          </a:prstGeom>
          <a:solidFill>
            <a:srgbClr val="FFFFFF">
              <a:shade val="85000"/>
            </a:srgbClr>
          </a:solidFill>
          <a:ln>
            <a:noFill/>
          </a:ln>
          <a:effectLst/>
        </p:spPr>
      </p:pic>
      <p:pic>
        <p:nvPicPr>
          <p:cNvPr id="30" name="Picture 29">
            <a:extLst>
              <a:ext uri="{FF2B5EF4-FFF2-40B4-BE49-F238E27FC236}">
                <a16:creationId xmlns:a16="http://schemas.microsoft.com/office/drawing/2014/main" id="{1D323576-275E-794F-1B08-AA9D89AC4A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20759" y="4910861"/>
            <a:ext cx="4856018" cy="1377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370D56B8-D7FB-FE0B-86A7-97C7347DFC2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905785" y="4056040"/>
            <a:ext cx="2089799" cy="173422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30945571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773D0-6041-B370-D4C8-DDCDFA724A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96AF9C-8DD1-1780-2868-56D59D028DC8}"/>
              </a:ext>
            </a:extLst>
          </p:cNvPr>
          <p:cNvSpPr>
            <a:spLocks noGrp="1"/>
          </p:cNvSpPr>
          <p:nvPr>
            <p:ph type="title"/>
          </p:nvPr>
        </p:nvSpPr>
        <p:spPr/>
        <p:txBody>
          <a:bodyPr/>
          <a:lstStyle/>
          <a:p>
            <a:r>
              <a:rPr lang="en-US"/>
              <a:t>Control Copilot Web Search (web grounding)</a:t>
            </a:r>
          </a:p>
        </p:txBody>
      </p:sp>
      <p:sp>
        <p:nvSpPr>
          <p:cNvPr id="14" name="TextBox 13">
            <a:extLst>
              <a:ext uri="{FF2B5EF4-FFF2-40B4-BE49-F238E27FC236}">
                <a16:creationId xmlns:a16="http://schemas.microsoft.com/office/drawing/2014/main" id="{4E0997B7-B043-75FD-AD28-6BAF8F1BBF2F}"/>
              </a:ext>
            </a:extLst>
          </p:cNvPr>
          <p:cNvSpPr txBox="1"/>
          <p:nvPr/>
        </p:nvSpPr>
        <p:spPr>
          <a:xfrm>
            <a:off x="563186" y="1749203"/>
            <a:ext cx="6632271" cy="4524315"/>
          </a:xfrm>
          <a:prstGeom prst="rect">
            <a:avLst/>
          </a:prstGeom>
          <a:noFill/>
        </p:spPr>
        <p:txBody>
          <a:bodyPr wrap="square" lIns="0" tIns="0" rIns="0" bIns="0" anchor="t">
            <a:spAutoFit/>
          </a:bodyPr>
          <a:lstStyle/>
          <a:p>
            <a:pPr>
              <a:spcAft>
                <a:spcPts val="1200"/>
              </a:spcAft>
            </a:pPr>
            <a:r>
              <a:rPr lang="en-US" sz="2200">
                <a:solidFill>
                  <a:schemeClr val="bg1"/>
                </a:solidFill>
              </a:rPr>
              <a:t>Agents can leverage public content available on the internet when responding user’s prompts. Agent maker is able to enable/disable web grounding (web search) in the agent additional settings</a:t>
            </a:r>
          </a:p>
          <a:p>
            <a:pPr>
              <a:spcAft>
                <a:spcPts val="1200"/>
              </a:spcAft>
            </a:pPr>
            <a:r>
              <a:rPr lang="en-US" sz="2200">
                <a:solidFill>
                  <a:schemeClr val="bg1"/>
                </a:solidFill>
              </a:rPr>
              <a:t>Web grounding can be enabled/disabled in tenant level by admins using Allow web search in Copilot policy</a:t>
            </a:r>
          </a:p>
          <a:p>
            <a:pPr marL="342900" indent="-342900">
              <a:spcAft>
                <a:spcPts val="1200"/>
              </a:spcAft>
              <a:buFont typeface="Arial" panose="020B0604020202020204" pitchFamily="34" charset="0"/>
              <a:buChar char="•"/>
            </a:pPr>
            <a:r>
              <a:rPr lang="en-US" sz="2000">
                <a:solidFill>
                  <a:schemeClr val="bg1"/>
                </a:solidFill>
              </a:rPr>
              <a:t>Enabled in Microsoft 365 Copilot and Microsoft Copilot</a:t>
            </a:r>
          </a:p>
          <a:p>
            <a:pPr marL="342900" indent="-342900">
              <a:spcAft>
                <a:spcPts val="1200"/>
              </a:spcAft>
              <a:buFont typeface="Arial" panose="020B0604020202020204" pitchFamily="34" charset="0"/>
              <a:buChar char="•"/>
            </a:pPr>
            <a:r>
              <a:rPr lang="en-US" sz="2000">
                <a:solidFill>
                  <a:schemeClr val="bg1"/>
                </a:solidFill>
              </a:rPr>
              <a:t>Disabled in Microsoft 365 Copilot and Microsoft Copilot</a:t>
            </a:r>
          </a:p>
          <a:p>
            <a:pPr marL="342900" indent="-342900">
              <a:spcAft>
                <a:spcPts val="1200"/>
              </a:spcAft>
              <a:buFont typeface="Arial" panose="020B0604020202020204" pitchFamily="34" charset="0"/>
              <a:buChar char="•"/>
            </a:pPr>
            <a:r>
              <a:rPr lang="en-US" sz="2000">
                <a:solidFill>
                  <a:schemeClr val="bg1"/>
                </a:solidFill>
              </a:rPr>
              <a:t>Disabled in Microsoft 365 Copilot Work mode; Enabled in Microsoft 365 Copilot Web mode and Microsoft Copilot</a:t>
            </a:r>
          </a:p>
        </p:txBody>
      </p:sp>
      <p:pic>
        <p:nvPicPr>
          <p:cNvPr id="2" name="Picture 1">
            <a:extLst>
              <a:ext uri="{FF2B5EF4-FFF2-40B4-BE49-F238E27FC236}">
                <a16:creationId xmlns:a16="http://schemas.microsoft.com/office/drawing/2014/main" id="{1D2AD7C6-3AF0-24CA-D3D2-CFB86E74C43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776" t="6432" r="1103" b="4474"/>
          <a:stretch/>
        </p:blipFill>
        <p:spPr>
          <a:xfrm>
            <a:off x="7484722" y="1844003"/>
            <a:ext cx="4395080" cy="499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8486768B-F507-7DD2-45BB-8B3B09FBC8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84722" y="2497712"/>
            <a:ext cx="4395080" cy="1488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23A07C76-6837-175E-2E9B-038F5B0CCD6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84722" y="4118596"/>
            <a:ext cx="4395080" cy="1296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85418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17E30-D9BE-E7EB-A3AD-D3BA45359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7F605-AD8D-6DD0-11ED-B30C8934AEED}"/>
              </a:ext>
            </a:extLst>
          </p:cNvPr>
          <p:cNvSpPr>
            <a:spLocks noGrp="1"/>
          </p:cNvSpPr>
          <p:nvPr>
            <p:ph type="title"/>
          </p:nvPr>
        </p:nvSpPr>
        <p:spPr>
          <a:xfrm>
            <a:off x="571499" y="2792795"/>
            <a:ext cx="4898275" cy="646331"/>
          </a:xfrm>
          <a:prstGeom prst="rect">
            <a:avLst/>
          </a:prstGeom>
        </p:spPr>
        <p:txBody>
          <a:bodyPr/>
          <a:lstStyle/>
          <a:p>
            <a:r>
              <a:rPr lang="en-US">
                <a:latin typeface="Segoe UI Semibold" panose="020B0702040204020203" pitchFamily="34" charset="0"/>
                <a:cs typeface="Segoe UI Semibold" panose="020B0702040204020203" pitchFamily="34" charset="0"/>
              </a:rPr>
              <a:t>Security &amp; Governance</a:t>
            </a:r>
          </a:p>
        </p:txBody>
      </p:sp>
    </p:spTree>
    <p:extLst>
      <p:ext uri="{BB962C8B-B14F-4D97-AF65-F5344CB8AC3E}">
        <p14:creationId xmlns:p14="http://schemas.microsoft.com/office/powerpoint/2010/main" val="69358822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6331-632C-CBBC-0C37-72460A7ED2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9DBAE4-3099-F545-9C8D-5C29995AAD01}"/>
              </a:ext>
            </a:extLst>
          </p:cNvPr>
          <p:cNvSpPr>
            <a:spLocks noGrp="1"/>
          </p:cNvSpPr>
          <p:nvPr>
            <p:ph type="title"/>
          </p:nvPr>
        </p:nvSpPr>
        <p:spPr/>
        <p:txBody>
          <a:bodyPr/>
          <a:lstStyle/>
          <a:p>
            <a:r>
              <a:rPr lang="en-US"/>
              <a:t>Data Loss Prevention policies</a:t>
            </a:r>
          </a:p>
        </p:txBody>
      </p:sp>
      <p:sp>
        <p:nvSpPr>
          <p:cNvPr id="14" name="TextBox 13">
            <a:extLst>
              <a:ext uri="{FF2B5EF4-FFF2-40B4-BE49-F238E27FC236}">
                <a16:creationId xmlns:a16="http://schemas.microsoft.com/office/drawing/2014/main" id="{28559FB6-7173-74E6-70F0-476F0F18541A}"/>
              </a:ext>
            </a:extLst>
          </p:cNvPr>
          <p:cNvSpPr txBox="1"/>
          <p:nvPr/>
        </p:nvSpPr>
        <p:spPr>
          <a:xfrm>
            <a:off x="563186" y="1749203"/>
            <a:ext cx="6164185" cy="2862322"/>
          </a:xfrm>
          <a:prstGeom prst="rect">
            <a:avLst/>
          </a:prstGeom>
          <a:noFill/>
        </p:spPr>
        <p:txBody>
          <a:bodyPr wrap="square" lIns="0" tIns="0" rIns="0" bIns="0" anchor="t">
            <a:spAutoFit/>
          </a:bodyPr>
          <a:lstStyle/>
          <a:p>
            <a:pPr>
              <a:spcAft>
                <a:spcPts val="1200"/>
              </a:spcAft>
            </a:pPr>
            <a:r>
              <a:rPr lang="en-US" sz="2200">
                <a:solidFill>
                  <a:schemeClr val="bg1"/>
                </a:solidFill>
              </a:rPr>
              <a:t>Data Loss Prevention (DLP) policies in Power Platform provides a way to control which Power Platform and Custom Connectors are allowed to be used in Power Platform environment level</a:t>
            </a:r>
          </a:p>
          <a:p>
            <a:pPr>
              <a:spcAft>
                <a:spcPts val="1200"/>
              </a:spcAft>
            </a:pPr>
            <a:r>
              <a:rPr lang="en-US" sz="2200">
                <a:solidFill>
                  <a:schemeClr val="bg1"/>
                </a:solidFill>
              </a:rPr>
              <a:t>Most of the connectors can be blocked completely and policies can also define which connectors can be used in same Copilot Studio agent, Power App and Power Automate flow</a:t>
            </a:r>
          </a:p>
        </p:txBody>
      </p:sp>
      <p:pic>
        <p:nvPicPr>
          <p:cNvPr id="6" name="Picture 5">
            <a:extLst>
              <a:ext uri="{FF2B5EF4-FFF2-40B4-BE49-F238E27FC236}">
                <a16:creationId xmlns:a16="http://schemas.microsoft.com/office/drawing/2014/main" id="{E2D560B3-4154-8C34-7597-5192152CE77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5457" y="1623445"/>
            <a:ext cx="4850995" cy="2787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447030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AC585-B1A7-65A5-248E-446EC06D04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182443-1A2B-93F4-DA44-303D6EB5ABA6}"/>
              </a:ext>
            </a:extLst>
          </p:cNvPr>
          <p:cNvSpPr>
            <a:spLocks noGrp="1"/>
          </p:cNvSpPr>
          <p:nvPr>
            <p:ph type="title"/>
          </p:nvPr>
        </p:nvSpPr>
        <p:spPr/>
        <p:txBody>
          <a:bodyPr/>
          <a:lstStyle/>
          <a:p>
            <a:r>
              <a:rPr lang="en-US"/>
              <a:t>Data Loss Prevention - Agent Connector Controls</a:t>
            </a:r>
          </a:p>
        </p:txBody>
      </p:sp>
      <p:sp>
        <p:nvSpPr>
          <p:cNvPr id="14" name="TextBox 13">
            <a:extLst>
              <a:ext uri="{FF2B5EF4-FFF2-40B4-BE49-F238E27FC236}">
                <a16:creationId xmlns:a16="http://schemas.microsoft.com/office/drawing/2014/main" id="{3C05F68C-C7C9-A45E-9413-37EC701084AE}"/>
              </a:ext>
            </a:extLst>
          </p:cNvPr>
          <p:cNvSpPr txBox="1"/>
          <p:nvPr/>
        </p:nvSpPr>
        <p:spPr>
          <a:xfrm>
            <a:off x="563187" y="1749203"/>
            <a:ext cx="5266114" cy="4339650"/>
          </a:xfrm>
          <a:prstGeom prst="rect">
            <a:avLst/>
          </a:prstGeom>
          <a:noFill/>
        </p:spPr>
        <p:txBody>
          <a:bodyPr wrap="square" lIns="0" tIns="0" rIns="0" bIns="0" anchor="t">
            <a:spAutoFit/>
          </a:bodyPr>
          <a:lstStyle/>
          <a:p>
            <a:pPr>
              <a:spcAft>
                <a:spcPts val="1200"/>
              </a:spcAft>
            </a:pPr>
            <a:r>
              <a:rPr lang="en-US" sz="2200">
                <a:solidFill>
                  <a:schemeClr val="bg1"/>
                </a:solidFill>
              </a:rPr>
              <a:t>Agent can use Power Platform and Custom Connectors as well as Agent Flows as tools</a:t>
            </a:r>
          </a:p>
          <a:p>
            <a:pPr>
              <a:spcAft>
                <a:spcPts val="1200"/>
              </a:spcAft>
            </a:pPr>
            <a:r>
              <a:rPr lang="en-US" sz="2200">
                <a:solidFill>
                  <a:schemeClr val="bg1"/>
                </a:solidFill>
              </a:rPr>
              <a:t>With Power Platform Data Loss Prevention policies, admins can control which connectors are allowed to be used in agent and agent flows</a:t>
            </a:r>
          </a:p>
          <a:p>
            <a:pPr>
              <a:spcAft>
                <a:spcPts val="1200"/>
              </a:spcAft>
            </a:pPr>
            <a:r>
              <a:rPr lang="en-US" sz="2200">
                <a:solidFill>
                  <a:schemeClr val="bg1"/>
                </a:solidFill>
              </a:rPr>
              <a:t>Policy can be applied to required environments</a:t>
            </a:r>
          </a:p>
          <a:p>
            <a:pPr>
              <a:spcAft>
                <a:spcPts val="1200"/>
              </a:spcAft>
            </a:pPr>
            <a:r>
              <a:rPr lang="en-US" sz="2200">
                <a:solidFill>
                  <a:schemeClr val="bg1"/>
                </a:solidFill>
              </a:rPr>
              <a:t>Applies for both declarative and custom engine agents built with full Copilot Studio</a:t>
            </a:r>
          </a:p>
          <a:p>
            <a:pPr>
              <a:spcAft>
                <a:spcPts val="1200"/>
              </a:spcAft>
            </a:pPr>
            <a:endParaRPr lang="en-US" sz="2200">
              <a:solidFill>
                <a:schemeClr val="bg1"/>
              </a:solidFill>
            </a:endParaRPr>
          </a:p>
        </p:txBody>
      </p:sp>
      <p:pic>
        <p:nvPicPr>
          <p:cNvPr id="3" name="Picture 2">
            <a:extLst>
              <a:ext uri="{FF2B5EF4-FFF2-40B4-BE49-F238E27FC236}">
                <a16:creationId xmlns:a16="http://schemas.microsoft.com/office/drawing/2014/main" id="{77349394-1C82-E93E-0F14-443A3872BB3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1209" y="1803401"/>
            <a:ext cx="5786002" cy="4145110"/>
          </a:xfrm>
          <a:prstGeom prst="roundRect">
            <a:avLst>
              <a:gd name="adj" fmla="val 4917"/>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384482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EC686-F8A7-A41F-BE44-F18784EF28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324066-1B34-8361-5DDE-903D2D438D32}"/>
              </a:ext>
            </a:extLst>
          </p:cNvPr>
          <p:cNvSpPr>
            <a:spLocks noGrp="1"/>
          </p:cNvSpPr>
          <p:nvPr>
            <p:ph type="title"/>
          </p:nvPr>
        </p:nvSpPr>
        <p:spPr/>
        <p:txBody>
          <a:bodyPr/>
          <a:lstStyle/>
          <a:p>
            <a:r>
              <a:rPr lang="en-US"/>
              <a:t>Data Loss Prevention - Block agent publishing</a:t>
            </a:r>
          </a:p>
        </p:txBody>
      </p:sp>
      <p:sp>
        <p:nvSpPr>
          <p:cNvPr id="14" name="TextBox 13">
            <a:extLst>
              <a:ext uri="{FF2B5EF4-FFF2-40B4-BE49-F238E27FC236}">
                <a16:creationId xmlns:a16="http://schemas.microsoft.com/office/drawing/2014/main" id="{8FA309CF-22DD-AC21-0764-038541A8AA77}"/>
              </a:ext>
            </a:extLst>
          </p:cNvPr>
          <p:cNvSpPr txBox="1"/>
          <p:nvPr/>
        </p:nvSpPr>
        <p:spPr>
          <a:xfrm>
            <a:off x="563186" y="1749203"/>
            <a:ext cx="7056814" cy="3662541"/>
          </a:xfrm>
          <a:prstGeom prst="rect">
            <a:avLst/>
          </a:prstGeom>
          <a:noFill/>
        </p:spPr>
        <p:txBody>
          <a:bodyPr wrap="square" lIns="0" tIns="0" rIns="0" bIns="0" anchor="t">
            <a:spAutoFit/>
          </a:bodyPr>
          <a:lstStyle/>
          <a:p>
            <a:pPr>
              <a:spcAft>
                <a:spcPts val="1200"/>
              </a:spcAft>
            </a:pPr>
            <a:r>
              <a:rPr lang="en-US" sz="2200">
                <a:solidFill>
                  <a:schemeClr val="bg1"/>
                </a:solidFill>
              </a:rPr>
              <a:t>Copilot Studio has several connectors available for different features which can be used in Data Loss Prevention policies</a:t>
            </a:r>
          </a:p>
          <a:p>
            <a:pPr>
              <a:spcAft>
                <a:spcPts val="1200"/>
              </a:spcAft>
            </a:pPr>
            <a:r>
              <a:rPr lang="en-US" sz="2200">
                <a:solidFill>
                  <a:schemeClr val="bg1"/>
                </a:solidFill>
              </a:rPr>
              <a:t>Admins can use policies to disable publishing of agents by blocking the Microsoft Teams + M365 Channel in Copilot Studio connector</a:t>
            </a:r>
          </a:p>
          <a:p>
            <a:pPr>
              <a:spcAft>
                <a:spcPts val="1200"/>
              </a:spcAft>
            </a:pPr>
            <a:r>
              <a:rPr lang="en-US" sz="2200">
                <a:solidFill>
                  <a:schemeClr val="bg1"/>
                </a:solidFill>
              </a:rPr>
              <a:t>Policy can be applied to required environments</a:t>
            </a:r>
          </a:p>
          <a:p>
            <a:pPr>
              <a:spcAft>
                <a:spcPts val="1200"/>
              </a:spcAft>
            </a:pPr>
            <a:r>
              <a:rPr lang="en-US" sz="2200">
                <a:solidFill>
                  <a:schemeClr val="bg1"/>
                </a:solidFill>
              </a:rPr>
              <a:t>Applies for both declarative and custom engine agents</a:t>
            </a:r>
          </a:p>
          <a:p>
            <a:pPr>
              <a:spcAft>
                <a:spcPts val="1200"/>
              </a:spcAft>
            </a:pPr>
            <a:endParaRPr lang="en-US" sz="2200">
              <a:solidFill>
                <a:schemeClr val="bg1"/>
              </a:solidFill>
            </a:endParaRPr>
          </a:p>
        </p:txBody>
      </p:sp>
      <p:pic>
        <p:nvPicPr>
          <p:cNvPr id="3" name="Picture 2">
            <a:extLst>
              <a:ext uri="{FF2B5EF4-FFF2-40B4-BE49-F238E27FC236}">
                <a16:creationId xmlns:a16="http://schemas.microsoft.com/office/drawing/2014/main" id="{AD27BED0-8BF2-DD1E-AE3B-C47DD335384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7705" y="1575325"/>
            <a:ext cx="3661158" cy="4797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B7988AE6-9778-3C15-4B9B-3B044F4A265E}"/>
              </a:ext>
              <a:ext uri="{C183D7F6-B498-43B3-948B-1728B52AA6E4}">
                <adec:decorative xmlns:adec="http://schemas.microsoft.com/office/drawing/2017/decorative" val="1"/>
              </a:ext>
            </a:extLst>
          </p:cNvPr>
          <p:cNvSpPr/>
          <p:nvPr/>
        </p:nvSpPr>
        <p:spPr bwMode="auto">
          <a:xfrm>
            <a:off x="8165283" y="2496367"/>
            <a:ext cx="3516838" cy="492111"/>
          </a:xfrm>
          <a:prstGeom prst="roundRect">
            <a:avLst>
              <a:gd name="adj" fmla="val 19542"/>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400914056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47B3B-F13E-84F6-0F4D-8193A321B8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B5E888-C0FC-500D-4FC3-51AE2322045F}"/>
              </a:ext>
            </a:extLst>
          </p:cNvPr>
          <p:cNvSpPr>
            <a:spLocks noGrp="1"/>
          </p:cNvSpPr>
          <p:nvPr>
            <p:ph type="title"/>
          </p:nvPr>
        </p:nvSpPr>
        <p:spPr/>
        <p:txBody>
          <a:bodyPr/>
          <a:lstStyle/>
          <a:p>
            <a:r>
              <a:rPr lang="en-US"/>
              <a:t>Data Loss Prevention - Block SharePoint Knowledge Source </a:t>
            </a:r>
          </a:p>
        </p:txBody>
      </p:sp>
      <p:sp>
        <p:nvSpPr>
          <p:cNvPr id="14" name="TextBox 13">
            <a:extLst>
              <a:ext uri="{FF2B5EF4-FFF2-40B4-BE49-F238E27FC236}">
                <a16:creationId xmlns:a16="http://schemas.microsoft.com/office/drawing/2014/main" id="{F249B78F-7B82-8ED2-8484-7788BD8291C0}"/>
              </a:ext>
            </a:extLst>
          </p:cNvPr>
          <p:cNvSpPr txBox="1"/>
          <p:nvPr/>
        </p:nvSpPr>
        <p:spPr>
          <a:xfrm>
            <a:off x="563186" y="1749203"/>
            <a:ext cx="7430194" cy="2369880"/>
          </a:xfrm>
          <a:prstGeom prst="rect">
            <a:avLst/>
          </a:prstGeom>
          <a:noFill/>
        </p:spPr>
        <p:txBody>
          <a:bodyPr wrap="square" lIns="0" tIns="0" rIns="0" bIns="0" anchor="t">
            <a:spAutoFit/>
          </a:bodyPr>
          <a:lstStyle/>
          <a:p>
            <a:pPr>
              <a:spcAft>
                <a:spcPts val="1200"/>
              </a:spcAft>
            </a:pPr>
            <a:r>
              <a:rPr lang="en-US" sz="2200">
                <a:solidFill>
                  <a:schemeClr val="bg1"/>
                </a:solidFill>
              </a:rPr>
              <a:t>Admins can use Data Loss Prevention policies to disable the use of knowledge sources in agents by blocking the </a:t>
            </a:r>
          </a:p>
          <a:p>
            <a:pPr marL="342900" indent="-342900">
              <a:spcAft>
                <a:spcPts val="1200"/>
              </a:spcAft>
              <a:buFont typeface="Arial" panose="020B0604020202020204" pitchFamily="34" charset="0"/>
              <a:buChar char="•"/>
            </a:pPr>
            <a:r>
              <a:rPr lang="en-US" sz="2000">
                <a:solidFill>
                  <a:schemeClr val="bg1"/>
                </a:solidFill>
              </a:rPr>
              <a:t>Knowledge source with SharePoint and OneDrive in Copilot Studio (DA/CEA)</a:t>
            </a:r>
          </a:p>
          <a:p>
            <a:pPr marL="342900" indent="-342900">
              <a:spcAft>
                <a:spcPts val="1200"/>
              </a:spcAft>
              <a:buFont typeface="Arial" panose="020B0604020202020204" pitchFamily="34" charset="0"/>
              <a:buChar char="•"/>
            </a:pPr>
            <a:r>
              <a:rPr lang="en-US" sz="2000">
                <a:solidFill>
                  <a:schemeClr val="bg1"/>
                </a:solidFill>
              </a:rPr>
              <a:t>Knowledge source with public websites in Copilot Studio (CEA)</a:t>
            </a:r>
          </a:p>
          <a:p>
            <a:pPr marL="342900" indent="-342900">
              <a:spcAft>
                <a:spcPts val="1200"/>
              </a:spcAft>
              <a:buFont typeface="Arial" panose="020B0604020202020204" pitchFamily="34" charset="0"/>
              <a:buChar char="•"/>
            </a:pPr>
            <a:r>
              <a:rPr lang="en-US" sz="2000">
                <a:solidFill>
                  <a:schemeClr val="bg1"/>
                </a:solidFill>
              </a:rPr>
              <a:t>Knowledge source with documents in Copilot Studio (CEA)</a:t>
            </a:r>
          </a:p>
        </p:txBody>
      </p:sp>
      <p:pic>
        <p:nvPicPr>
          <p:cNvPr id="3" name="Picture 2">
            <a:extLst>
              <a:ext uri="{FF2B5EF4-FFF2-40B4-BE49-F238E27FC236}">
                <a16:creationId xmlns:a16="http://schemas.microsoft.com/office/drawing/2014/main" id="{0A6D1935-3A36-7C16-B446-149ED090EE9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5092" y="1463040"/>
            <a:ext cx="3661158" cy="4797194"/>
          </a:xfrm>
          <a:prstGeom prst="roundRect">
            <a:avLst>
              <a:gd name="adj" fmla="val 4640"/>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6C566D2B-FFB7-22FD-F99E-D2C8DAE2DDDA}"/>
              </a:ext>
              <a:ext uri="{C183D7F6-B498-43B3-948B-1728B52AA6E4}">
                <adec:decorative xmlns:adec="http://schemas.microsoft.com/office/drawing/2017/decorative" val="1"/>
              </a:ext>
            </a:extLst>
          </p:cNvPr>
          <p:cNvSpPr/>
          <p:nvPr/>
        </p:nvSpPr>
        <p:spPr bwMode="auto">
          <a:xfrm>
            <a:off x="8289695" y="4279317"/>
            <a:ext cx="3516838" cy="1407743"/>
          </a:xfrm>
          <a:prstGeom prst="roundRect">
            <a:avLst>
              <a:gd name="adj" fmla="val 8716"/>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FI" sz="2000" b="0"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28096763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EC1E-4982-1F5E-2C64-D6C2AD0C63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780E8F-744E-8CD8-BA38-DFC891BDEF7A}"/>
              </a:ext>
            </a:extLst>
          </p:cNvPr>
          <p:cNvSpPr>
            <a:spLocks noGrp="1"/>
          </p:cNvSpPr>
          <p:nvPr>
            <p:ph type="title"/>
          </p:nvPr>
        </p:nvSpPr>
        <p:spPr>
          <a:xfrm>
            <a:off x="588262" y="485481"/>
            <a:ext cx="11443903" cy="498598"/>
          </a:xfrm>
        </p:spPr>
        <p:txBody>
          <a:bodyPr/>
          <a:lstStyle/>
          <a:p>
            <a:r>
              <a:rPr lang="en-US"/>
              <a:t>Data Loss Prevention – Connector endpoints (preview)</a:t>
            </a:r>
          </a:p>
        </p:txBody>
      </p:sp>
      <p:sp>
        <p:nvSpPr>
          <p:cNvPr id="14" name="TextBox 13">
            <a:extLst>
              <a:ext uri="{FF2B5EF4-FFF2-40B4-BE49-F238E27FC236}">
                <a16:creationId xmlns:a16="http://schemas.microsoft.com/office/drawing/2014/main" id="{2960C98F-BAF1-C6D7-252C-F1D30FBFA211}"/>
              </a:ext>
            </a:extLst>
          </p:cNvPr>
          <p:cNvSpPr txBox="1"/>
          <p:nvPr/>
        </p:nvSpPr>
        <p:spPr>
          <a:xfrm>
            <a:off x="563186" y="1749203"/>
            <a:ext cx="6595897" cy="2831544"/>
          </a:xfrm>
          <a:prstGeom prst="rect">
            <a:avLst/>
          </a:prstGeom>
          <a:noFill/>
        </p:spPr>
        <p:txBody>
          <a:bodyPr wrap="square" lIns="0" tIns="0" rIns="0" bIns="0" anchor="t">
            <a:spAutoFit/>
          </a:bodyPr>
          <a:lstStyle/>
          <a:p>
            <a:pPr>
              <a:spcAft>
                <a:spcPts val="1200"/>
              </a:spcAft>
            </a:pPr>
            <a:r>
              <a:rPr lang="en-US" sz="2200">
                <a:solidFill>
                  <a:schemeClr val="bg1"/>
                </a:solidFill>
              </a:rPr>
              <a:t>Following Copilot Studio connectors supports more granular control allowing admins to specify endpoint URLs by either allowing or denying them</a:t>
            </a:r>
          </a:p>
          <a:p>
            <a:pPr>
              <a:spcAft>
                <a:spcPts val="1200"/>
              </a:spcAft>
            </a:pPr>
            <a:r>
              <a:rPr lang="en-US" sz="2200">
                <a:solidFill>
                  <a:schemeClr val="bg1"/>
                </a:solidFill>
              </a:rPr>
              <a:t>Knowledge source with SharePoint Online and OneDrive</a:t>
            </a:r>
          </a:p>
          <a:p>
            <a:pPr>
              <a:spcAft>
                <a:spcPts val="1200"/>
              </a:spcAft>
            </a:pPr>
            <a:r>
              <a:rPr lang="en-US" sz="2200">
                <a:solidFill>
                  <a:schemeClr val="bg1"/>
                </a:solidFill>
              </a:rPr>
              <a:t>Knowledge source with public websites and data </a:t>
            </a:r>
          </a:p>
          <a:p>
            <a:pPr>
              <a:spcAft>
                <a:spcPts val="1200"/>
              </a:spcAft>
            </a:pPr>
            <a:r>
              <a:rPr lang="en-US" sz="2200">
                <a:solidFill>
                  <a:schemeClr val="bg1"/>
                </a:solidFill>
              </a:rPr>
              <a:t>Supports wildcards</a:t>
            </a:r>
          </a:p>
        </p:txBody>
      </p:sp>
      <p:pic>
        <p:nvPicPr>
          <p:cNvPr id="3" name="Picture 2">
            <a:extLst>
              <a:ext uri="{FF2B5EF4-FFF2-40B4-BE49-F238E27FC236}">
                <a16:creationId xmlns:a16="http://schemas.microsoft.com/office/drawing/2014/main" id="{CA7FAE71-2AF5-590E-D3B9-7F623D2B44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72610" y="1533724"/>
            <a:ext cx="4447831" cy="1475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98AF7F7E-A319-D851-8126-BD4F9BCE8D6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2610" y="3073841"/>
            <a:ext cx="4447831" cy="2028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ABE7D10B-963C-9FBA-AF26-7F8C9707F3F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2610" y="5167077"/>
            <a:ext cx="4447830" cy="1351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339867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126C3-3D09-12D1-FEC8-0DC4CEAAF8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B4412A-A4ED-FFCF-A6CA-4E57DF037947}"/>
              </a:ext>
            </a:extLst>
          </p:cNvPr>
          <p:cNvSpPr>
            <a:spLocks noGrp="1"/>
          </p:cNvSpPr>
          <p:nvPr>
            <p:ph type="title"/>
          </p:nvPr>
        </p:nvSpPr>
        <p:spPr/>
        <p:txBody>
          <a:bodyPr/>
          <a:lstStyle/>
          <a:p>
            <a:r>
              <a:rPr lang="en-US"/>
              <a:t>Sensitivity Labels </a:t>
            </a:r>
          </a:p>
        </p:txBody>
      </p:sp>
      <p:sp>
        <p:nvSpPr>
          <p:cNvPr id="14" name="TextBox 13">
            <a:extLst>
              <a:ext uri="{FF2B5EF4-FFF2-40B4-BE49-F238E27FC236}">
                <a16:creationId xmlns:a16="http://schemas.microsoft.com/office/drawing/2014/main" id="{84938BDB-CEB0-DD01-404C-C290394A129E}"/>
              </a:ext>
            </a:extLst>
          </p:cNvPr>
          <p:cNvSpPr txBox="1"/>
          <p:nvPr/>
        </p:nvSpPr>
        <p:spPr>
          <a:xfrm>
            <a:off x="563186" y="1749203"/>
            <a:ext cx="4313614" cy="4031873"/>
          </a:xfrm>
          <a:prstGeom prst="rect">
            <a:avLst/>
          </a:prstGeom>
          <a:noFill/>
        </p:spPr>
        <p:txBody>
          <a:bodyPr wrap="square" lIns="0" tIns="0" rIns="0" bIns="0" anchor="t">
            <a:spAutoFit/>
          </a:bodyPr>
          <a:lstStyle/>
          <a:p>
            <a:pPr>
              <a:spcAft>
                <a:spcPts val="1200"/>
              </a:spcAft>
            </a:pPr>
            <a:r>
              <a:rPr lang="en-US" sz="2200">
                <a:solidFill>
                  <a:schemeClr val="bg1"/>
                </a:solidFill>
              </a:rPr>
              <a:t>Copilot works together with your Microsoft Purview sensitivity labels and encryption to provide an extra layer of protection.</a:t>
            </a:r>
          </a:p>
          <a:p>
            <a:pPr>
              <a:spcAft>
                <a:spcPts val="1200"/>
              </a:spcAft>
            </a:pPr>
            <a:endParaRPr lang="en-US" sz="2200">
              <a:solidFill>
                <a:schemeClr val="bg1"/>
              </a:solidFill>
            </a:endParaRPr>
          </a:p>
          <a:p>
            <a:pPr>
              <a:spcAft>
                <a:spcPts val="1200"/>
              </a:spcAft>
            </a:pPr>
            <a:r>
              <a:rPr lang="en-US" sz="2200">
                <a:solidFill>
                  <a:schemeClr val="bg1"/>
                </a:solidFill>
              </a:rPr>
              <a:t>When you use Copilot to create new content based on an item that has a sensitivity label applied, the sensitivity label from the source file is automatically inherited, with the label's protection settings.</a:t>
            </a:r>
          </a:p>
        </p:txBody>
      </p:sp>
      <p:pic>
        <p:nvPicPr>
          <p:cNvPr id="3" name="Picture 2">
            <a:extLst>
              <a:ext uri="{FF2B5EF4-FFF2-40B4-BE49-F238E27FC236}">
                <a16:creationId xmlns:a16="http://schemas.microsoft.com/office/drawing/2014/main" id="{05C357AA-0A4C-539E-E0AF-C6F5B0A2359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2754" y="1666245"/>
            <a:ext cx="6733274" cy="3307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3">
            <a:extLst>
              <a:ext uri="{FF2B5EF4-FFF2-40B4-BE49-F238E27FC236}">
                <a16:creationId xmlns:a16="http://schemas.microsoft.com/office/drawing/2014/main" id="{BDC501E2-BB2C-71C5-BBB3-51B9713A2BAF}"/>
              </a:ext>
              <a:ext uri="{C183D7F6-B498-43B3-948B-1728B52AA6E4}">
                <adec:decorative xmlns:adec="http://schemas.microsoft.com/office/drawing/2017/decorative" val="1"/>
              </a:ext>
            </a:extLst>
          </p:cNvPr>
          <p:cNvSpPr>
            <a:spLocks/>
          </p:cNvSpPr>
          <p:nvPr/>
        </p:nvSpPr>
        <p:spPr bwMode="auto">
          <a:xfrm>
            <a:off x="5551714" y="5143849"/>
            <a:ext cx="6175355" cy="1140676"/>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ea typeface="+mn-ea"/>
                <a:cs typeface="Segoe UI"/>
              </a:rPr>
              <a:t>Licensing requirement – No auto labelling </a:t>
            </a:r>
          </a:p>
          <a:p>
            <a:pPr algn="ctr">
              <a:spcAft>
                <a:spcPts val="600"/>
              </a:spcAft>
            </a:pPr>
            <a:r>
              <a:rPr lang="en-GB" sz="1600" b="0" i="0">
                <a:solidFill>
                  <a:srgbClr val="424242"/>
                </a:solidFill>
                <a:effectLst/>
              </a:rPr>
              <a:t>Microsoft 365 E3/A3/G3</a:t>
            </a:r>
          </a:p>
          <a:p>
            <a:pPr algn="ctr">
              <a:spcAft>
                <a:spcPts val="600"/>
              </a:spcAft>
            </a:pPr>
            <a:r>
              <a:rPr lang="en-GB" sz="1600" b="0" i="0">
                <a:solidFill>
                  <a:srgbClr val="424242"/>
                </a:solidFill>
                <a:effectLst/>
              </a:rPr>
              <a:t>Enterprise Mobility + Security E3/A3/G3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a:ea typeface="+mn-ea"/>
              <a:cs typeface="Segoe UI"/>
            </a:endParaRPr>
          </a:p>
        </p:txBody>
      </p:sp>
      <p:sp>
        <p:nvSpPr>
          <p:cNvPr id="7" name="TextBox 6">
            <a:extLst>
              <a:ext uri="{FF2B5EF4-FFF2-40B4-BE49-F238E27FC236}">
                <a16:creationId xmlns:a16="http://schemas.microsoft.com/office/drawing/2014/main" id="{D67C6FE8-CC4D-8F48-450D-486DFC344571}"/>
              </a:ext>
            </a:extLst>
          </p:cNvPr>
          <p:cNvSpPr txBox="1"/>
          <p:nvPr/>
        </p:nvSpPr>
        <p:spPr>
          <a:xfrm>
            <a:off x="5458018" y="911660"/>
            <a:ext cx="6362745" cy="584775"/>
          </a:xfrm>
          <a:prstGeom prst="rect">
            <a:avLst/>
          </a:prstGeom>
          <a:noFill/>
        </p:spPr>
        <p:txBody>
          <a:bodyPr wrap="square">
            <a:spAutoFit/>
          </a:bodyPr>
          <a:lstStyle/>
          <a:p>
            <a:pPr algn="ctr"/>
            <a:r>
              <a:rPr lang="en-GB" sz="1600" b="0" i="0">
                <a:solidFill>
                  <a:schemeClr val="bg1"/>
                </a:solidFill>
                <a:effectLst/>
                <a:latin typeface="Segoe UI" panose="020B0502040204020203" pitchFamily="34" charset="0"/>
              </a:rPr>
              <a:t>How Copilot </a:t>
            </a:r>
            <a:r>
              <a:rPr lang="en-GB" sz="1600" b="0" i="0" err="1">
                <a:solidFill>
                  <a:schemeClr val="bg1"/>
                </a:solidFill>
                <a:effectLst/>
                <a:latin typeface="Segoe UI" panose="020B0502040204020203" pitchFamily="34" charset="0"/>
              </a:rPr>
              <a:t>honors</a:t>
            </a:r>
            <a:r>
              <a:rPr lang="en-GB" sz="1600" b="0" i="0">
                <a:solidFill>
                  <a:schemeClr val="bg1"/>
                </a:solidFill>
                <a:effectLst/>
                <a:latin typeface="Segoe UI" panose="020B0502040204020203" pitchFamily="34" charset="0"/>
              </a:rPr>
              <a:t> your information protection controls using sensitivity labels and encryption.</a:t>
            </a:r>
            <a:endParaRPr lang="en-GB" sz="1600">
              <a:solidFill>
                <a:schemeClr val="bg1"/>
              </a:solidFill>
            </a:endParaRPr>
          </a:p>
        </p:txBody>
      </p:sp>
    </p:spTree>
    <p:extLst>
      <p:ext uri="{BB962C8B-B14F-4D97-AF65-F5344CB8AC3E}">
        <p14:creationId xmlns:p14="http://schemas.microsoft.com/office/powerpoint/2010/main" val="249724625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12AC0-F73A-9037-39C4-FD03BC88EAA9}"/>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F0170801-41CB-3699-EC13-89CDA20AEBFB}"/>
              </a:ext>
            </a:extLst>
          </p:cNvPr>
          <p:cNvSpPr>
            <a:spLocks noGrp="1"/>
          </p:cNvSpPr>
          <p:nvPr>
            <p:ph type="title"/>
          </p:nvPr>
        </p:nvSpPr>
        <p:spPr>
          <a:xfrm>
            <a:off x="588263" y="485481"/>
            <a:ext cx="11018520" cy="498598"/>
          </a:xfrm>
        </p:spPr>
        <p:txBody>
          <a:bodyPr/>
          <a:lstStyle/>
          <a:p>
            <a:r>
              <a:rPr lang="en-US"/>
              <a:t>Spectrum of agents</a:t>
            </a:r>
          </a:p>
        </p:txBody>
      </p:sp>
      <p:sp>
        <p:nvSpPr>
          <p:cNvPr id="76" name="TextBox 75">
            <a:extLst>
              <a:ext uri="{FF2B5EF4-FFF2-40B4-BE49-F238E27FC236}">
                <a16:creationId xmlns:a16="http://schemas.microsoft.com/office/drawing/2014/main" id="{09EC068F-F33C-8F35-5C26-5C68B739319E}"/>
              </a:ext>
            </a:extLst>
          </p:cNvPr>
          <p:cNvSpPr txBox="1"/>
          <p:nvPr/>
        </p:nvSpPr>
        <p:spPr>
          <a:xfrm>
            <a:off x="0" y="1224309"/>
            <a:ext cx="12192000" cy="707886"/>
          </a:xfrm>
          <a:prstGeom prst="rect">
            <a:avLst/>
          </a:prstGeom>
          <a:noFill/>
        </p:spPr>
        <p:txBody>
          <a:bodyPr wrap="square">
            <a:spAutoFit/>
          </a:bodyPr>
          <a:lstStyle/>
          <a:p>
            <a:pPr marR="0" lvl="0" indent="0" algn="ctr" defTabSz="2899785" fontAlgn="base">
              <a:spcBef>
                <a:spcPts val="1205"/>
              </a:spcBef>
              <a:spcAft>
                <a:spcPct val="0"/>
              </a:spcAft>
              <a:buClrTx/>
              <a:buSzPct val="90000"/>
              <a:tabLst/>
              <a:defRPr/>
            </a:pPr>
            <a:r>
              <a:rPr lang="en-US" sz="2000" b="1" spc="-50">
                <a:ln w="3175">
                  <a:noFill/>
                </a:ln>
                <a:solidFill>
                  <a:schemeClr val="bg1"/>
                </a:solidFill>
                <a:latin typeface="Segoe UI Semilight" panose="020B0402040204020203" pitchFamily="34" charset="0"/>
                <a:cs typeface="Segoe UI Semilight" panose="020B0402040204020203" pitchFamily="34" charset="0"/>
              </a:rPr>
              <a:t>Agents use AI to automate and execute business processes, </a:t>
            </a:r>
            <a:br>
              <a:rPr lang="en-US" sz="2000" b="1" spc="-50">
                <a:ln w="3175">
                  <a:noFill/>
                </a:ln>
                <a:solidFill>
                  <a:schemeClr val="bg1"/>
                </a:solidFill>
                <a:latin typeface="Segoe UI Semilight" panose="020B0402040204020203" pitchFamily="34" charset="0"/>
                <a:cs typeface="Segoe UI Semilight" panose="020B0402040204020203" pitchFamily="34" charset="0"/>
              </a:rPr>
            </a:br>
            <a:r>
              <a:rPr lang="en-US" sz="2000" b="1" spc="-50">
                <a:ln w="3175">
                  <a:noFill/>
                </a:ln>
                <a:solidFill>
                  <a:schemeClr val="bg1"/>
                </a:solidFill>
                <a:latin typeface="Segoe UI Semilight" panose="020B0402040204020203" pitchFamily="34" charset="0"/>
                <a:cs typeface="Segoe UI Semilight" panose="020B0402040204020203" pitchFamily="34" charset="0"/>
              </a:rPr>
              <a:t>working alongside or on behalf of a person, team or organization</a:t>
            </a:r>
          </a:p>
        </p:txBody>
      </p:sp>
      <p:grpSp>
        <p:nvGrpSpPr>
          <p:cNvPr id="2" name="Group 1">
            <a:extLst>
              <a:ext uri="{FF2B5EF4-FFF2-40B4-BE49-F238E27FC236}">
                <a16:creationId xmlns:a16="http://schemas.microsoft.com/office/drawing/2014/main" id="{566F66E9-8049-E4BB-5A2D-999C00784EE6}"/>
              </a:ext>
              <a:ext uri="{C183D7F6-B498-43B3-948B-1728B52AA6E4}">
                <adec:decorative xmlns:adec="http://schemas.microsoft.com/office/drawing/2017/decorative" val="1"/>
              </a:ext>
            </a:extLst>
          </p:cNvPr>
          <p:cNvGrpSpPr/>
          <p:nvPr/>
        </p:nvGrpSpPr>
        <p:grpSpPr>
          <a:xfrm>
            <a:off x="571301" y="3676010"/>
            <a:ext cx="11049399" cy="523220"/>
            <a:chOff x="571301" y="3700042"/>
            <a:chExt cx="11049399" cy="523220"/>
          </a:xfrm>
        </p:grpSpPr>
        <p:sp>
          <p:nvSpPr>
            <p:cNvPr id="3" name="Rectangle: Rounded Corners 2">
              <a:extLst>
                <a:ext uri="{FF2B5EF4-FFF2-40B4-BE49-F238E27FC236}">
                  <a16:creationId xmlns:a16="http://schemas.microsoft.com/office/drawing/2014/main" id="{09F8408F-0CC6-166B-ACB0-E0BDC1FE36F8}"/>
                </a:ext>
              </a:extLst>
            </p:cNvPr>
            <p:cNvSpPr/>
            <p:nvPr/>
          </p:nvSpPr>
          <p:spPr bwMode="auto">
            <a:xfrm>
              <a:off x="571301" y="3700042"/>
              <a:ext cx="11049399" cy="52322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w="3175">
                  <a:noFill/>
                </a:ln>
                <a:solidFill>
                  <a:srgbClr val="FEFFFE"/>
                </a:solidFill>
                <a:effectLst/>
                <a:uLnTx/>
                <a:uFillTx/>
                <a:latin typeface="Segoe UI Semibold"/>
                <a:ea typeface="+mn-ea"/>
                <a:cs typeface="+mn-cs"/>
              </a:endParaRPr>
            </a:p>
          </p:txBody>
        </p:sp>
        <p:sp>
          <p:nvSpPr>
            <p:cNvPr id="4" name="TextBox 3">
              <a:extLst>
                <a:ext uri="{FF2B5EF4-FFF2-40B4-BE49-F238E27FC236}">
                  <a16:creationId xmlns:a16="http://schemas.microsoft.com/office/drawing/2014/main" id="{77B94AA2-306E-8148-1085-98E6C8F9C06A}"/>
                </a:ext>
              </a:extLst>
            </p:cNvPr>
            <p:cNvSpPr txBox="1"/>
            <p:nvPr/>
          </p:nvSpPr>
          <p:spPr>
            <a:xfrm>
              <a:off x="775462" y="3853930"/>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Simple</a:t>
              </a:r>
            </a:p>
          </p:txBody>
        </p:sp>
        <p:sp>
          <p:nvSpPr>
            <p:cNvPr id="5" name="TextBox 4">
              <a:extLst>
                <a:ext uri="{FF2B5EF4-FFF2-40B4-BE49-F238E27FC236}">
                  <a16:creationId xmlns:a16="http://schemas.microsoft.com/office/drawing/2014/main" id="{427F463C-B688-8B8B-8E4F-48AAF19437A5}"/>
                </a:ext>
              </a:extLst>
            </p:cNvPr>
            <p:cNvSpPr txBox="1"/>
            <p:nvPr/>
          </p:nvSpPr>
          <p:spPr>
            <a:xfrm>
              <a:off x="10183129" y="3853930"/>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Advanced</a:t>
              </a:r>
            </a:p>
          </p:txBody>
        </p:sp>
      </p:grpSp>
      <p:grpSp>
        <p:nvGrpSpPr>
          <p:cNvPr id="6" name="Group 5">
            <a:extLst>
              <a:ext uri="{FF2B5EF4-FFF2-40B4-BE49-F238E27FC236}">
                <a16:creationId xmlns:a16="http://schemas.microsoft.com/office/drawing/2014/main" id="{537FAC67-ED81-131F-A3CF-D5506747D1BB}"/>
              </a:ext>
              <a:ext uri="{C183D7F6-B498-43B3-948B-1728B52AA6E4}">
                <adec:decorative xmlns:adec="http://schemas.microsoft.com/office/drawing/2017/decorative" val="1"/>
              </a:ext>
            </a:extLst>
          </p:cNvPr>
          <p:cNvGrpSpPr/>
          <p:nvPr/>
        </p:nvGrpSpPr>
        <p:grpSpPr>
          <a:xfrm>
            <a:off x="2815919" y="3487011"/>
            <a:ext cx="901222" cy="901219"/>
            <a:chOff x="2770858" y="3465982"/>
            <a:chExt cx="991344" cy="991341"/>
          </a:xfrm>
          <a:effectLst>
            <a:outerShdw blurRad="190500" sx="104000" sy="104000" algn="ctr" rotWithShape="0">
              <a:prstClr val="black">
                <a:alpha val="40000"/>
              </a:prstClr>
            </a:outerShdw>
          </a:effectLst>
        </p:grpSpPr>
        <p:sp>
          <p:nvSpPr>
            <p:cNvPr id="7" name="Oval 6">
              <a:extLst>
                <a:ext uri="{FF2B5EF4-FFF2-40B4-BE49-F238E27FC236}">
                  <a16:creationId xmlns:a16="http://schemas.microsoft.com/office/drawing/2014/main" id="{E2E47E75-80E8-301C-78F2-A218556402F1}"/>
                </a:ext>
              </a:extLst>
            </p:cNvPr>
            <p:cNvSpPr>
              <a:spLocks/>
            </p:cNvSpPr>
            <p:nvPr/>
          </p:nvSpPr>
          <p:spPr bwMode="auto">
            <a:xfrm>
              <a:off x="2770858" y="3465982"/>
              <a:ext cx="991344" cy="991341"/>
            </a:xfrm>
            <a:prstGeom prst="ellipse">
              <a:avLst/>
            </a:prstGeom>
            <a:gradFill flip="none" rotWithShape="1">
              <a:gsLst>
                <a:gs pos="2797">
                  <a:srgbClr val="FFA38B"/>
                </a:gs>
                <a:gs pos="42000">
                  <a:srgbClr val="FF5C39"/>
                </a:gs>
                <a:gs pos="100000">
                  <a:srgbClr val="73391D"/>
                </a:gs>
              </a:gsLst>
              <a:path path="circle">
                <a:fillToRect r="100000" b="100000"/>
              </a:path>
              <a:tileRect l="-100000" t="-100000"/>
            </a:gra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endParaRPr lang="en-US" sz="700">
                <a:solidFill>
                  <a:srgbClr val="FFFFFF"/>
                </a:solidFill>
                <a:latin typeface="Segoe UI"/>
                <a:sym typeface="Rubik Light"/>
              </a:endParaRPr>
            </a:p>
          </p:txBody>
        </p:sp>
        <p:sp>
          <p:nvSpPr>
            <p:cNvPr id="8" name="Graphic 10">
              <a:extLst>
                <a:ext uri="{FF2B5EF4-FFF2-40B4-BE49-F238E27FC236}">
                  <a16:creationId xmlns:a16="http://schemas.microsoft.com/office/drawing/2014/main" id="{9B07AF20-CABF-1E04-EC66-976FB8F67603}"/>
                </a:ext>
              </a:extLst>
            </p:cNvPr>
            <p:cNvSpPr/>
            <p:nvPr/>
          </p:nvSpPr>
          <p:spPr>
            <a:xfrm>
              <a:off x="3073659" y="3788615"/>
              <a:ext cx="385742" cy="346074"/>
            </a:xfrm>
            <a:custGeom>
              <a:avLst/>
              <a:gdLst>
                <a:gd name="connsiteX0" fmla="*/ 131922 w 352872"/>
                <a:gd name="connsiteY0" fmla="*/ 0 h 316585"/>
                <a:gd name="connsiteX1" fmla="*/ 0 w 352872"/>
                <a:gd name="connsiteY1" fmla="*/ 131844 h 316585"/>
                <a:gd name="connsiteX2" fmla="*/ 12400 w 352872"/>
                <a:gd name="connsiteY2" fmla="*/ 187714 h 316585"/>
                <a:gd name="connsiteX3" fmla="*/ 425 w 352872"/>
                <a:gd name="connsiteY3" fmla="*/ 242964 h 316585"/>
                <a:gd name="connsiteX4" fmla="*/ 14287 w 352872"/>
                <a:gd name="connsiteY4" fmla="*/ 263490 h 316585"/>
                <a:gd name="connsiteX5" fmla="*/ 20700 w 352872"/>
                <a:gd name="connsiteY5" fmla="*/ 263538 h 316585"/>
                <a:gd name="connsiteX6" fmla="*/ 77603 w 352872"/>
                <a:gd name="connsiteY6" fmla="*/ 252108 h 316585"/>
                <a:gd name="connsiteX7" fmla="*/ 252043 w 352872"/>
                <a:gd name="connsiteY7" fmla="*/ 186098 h 316585"/>
                <a:gd name="connsiteX8" fmla="*/ 186032 w 352872"/>
                <a:gd name="connsiteY8" fmla="*/ 11658 h 316585"/>
                <a:gd name="connsiteX9" fmla="*/ 131922 w 352872"/>
                <a:gd name="connsiteY9" fmla="*/ 0 h 316585"/>
                <a:gd name="connsiteX10" fmla="*/ 131253 w 352872"/>
                <a:gd name="connsiteY10" fmla="*/ 281351 h 316585"/>
                <a:gd name="connsiteX11" fmla="*/ 220934 w 352872"/>
                <a:gd name="connsiteY11" fmla="*/ 316520 h 316585"/>
                <a:gd name="connsiteX12" fmla="*/ 275235 w 352872"/>
                <a:gd name="connsiteY12" fmla="*/ 304861 h 316585"/>
                <a:gd name="connsiteX13" fmla="*/ 326458 w 352872"/>
                <a:gd name="connsiteY13" fmla="*/ 316115 h 316585"/>
                <a:gd name="connsiteX14" fmla="*/ 352360 w 352872"/>
                <a:gd name="connsiteY14" fmla="*/ 299199 h 316585"/>
                <a:gd name="connsiteX15" fmla="*/ 352254 w 352872"/>
                <a:gd name="connsiteY15" fmla="*/ 289738 h 316585"/>
                <a:gd name="connsiteX16" fmla="*/ 340455 w 352872"/>
                <a:gd name="connsiteY16" fmla="*/ 240449 h 316585"/>
                <a:gd name="connsiteX17" fmla="*/ 276715 w 352872"/>
                <a:gd name="connsiteY17" fmla="*/ 65088 h 316585"/>
                <a:gd name="connsiteX18" fmla="*/ 264069 w 352872"/>
                <a:gd name="connsiteY18" fmla="*/ 59963 h 316585"/>
                <a:gd name="connsiteX19" fmla="*/ 278136 w 352872"/>
                <a:gd name="connsiteY19" fmla="*/ 95976 h 316585"/>
                <a:gd name="connsiteX20" fmla="*/ 326440 w 352872"/>
                <a:gd name="connsiteY20" fmla="*/ 184636 h 316585"/>
                <a:gd name="connsiteX21" fmla="*/ 314747 w 352872"/>
                <a:gd name="connsiteY21" fmla="*/ 232941 h 316585"/>
                <a:gd name="connsiteX22" fmla="*/ 312461 w 352872"/>
                <a:gd name="connsiteY22" fmla="*/ 237390 h 316585"/>
                <a:gd name="connsiteX23" fmla="*/ 313692 w 352872"/>
                <a:gd name="connsiteY23" fmla="*/ 242243 h 316585"/>
                <a:gd name="connsiteX24" fmla="*/ 324981 w 352872"/>
                <a:gd name="connsiteY24" fmla="*/ 288842 h 316585"/>
                <a:gd name="connsiteX25" fmla="*/ 276800 w 352872"/>
                <a:gd name="connsiteY25" fmla="*/ 278115 h 316585"/>
                <a:gd name="connsiteX26" fmla="*/ 272157 w 352872"/>
                <a:gd name="connsiteY26" fmla="*/ 277025 h 316585"/>
                <a:gd name="connsiteX27" fmla="*/ 267884 w 352872"/>
                <a:gd name="connsiteY27" fmla="*/ 279153 h 316585"/>
                <a:gd name="connsiteX28" fmla="*/ 220934 w 352872"/>
                <a:gd name="connsiteY28" fmla="*/ 290143 h 316585"/>
                <a:gd name="connsiteX29" fmla="*/ 169587 w 352872"/>
                <a:gd name="connsiteY29" fmla="*/ 276849 h 316585"/>
                <a:gd name="connsiteX30" fmla="*/ 131253 w 352872"/>
                <a:gd name="connsiteY30" fmla="*/ 281351 h 31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2872" h="316585">
                  <a:moveTo>
                    <a:pt x="131922" y="0"/>
                  </a:moveTo>
                  <a:cubicBezTo>
                    <a:pt x="59085" y="-21"/>
                    <a:pt x="21" y="59008"/>
                    <a:pt x="0" y="131844"/>
                  </a:cubicBezTo>
                  <a:cubicBezTo>
                    <a:pt x="-6" y="151150"/>
                    <a:pt x="4227" y="170222"/>
                    <a:pt x="12400" y="187714"/>
                  </a:cubicBezTo>
                  <a:cubicBezTo>
                    <a:pt x="7974" y="206033"/>
                    <a:pt x="3982" y="224456"/>
                    <a:pt x="425" y="242964"/>
                  </a:cubicBezTo>
                  <a:cubicBezTo>
                    <a:pt x="-1415" y="252459"/>
                    <a:pt x="4791" y="261651"/>
                    <a:pt x="14287" y="263490"/>
                  </a:cubicBezTo>
                  <a:cubicBezTo>
                    <a:pt x="16403" y="263902"/>
                    <a:pt x="18578" y="263918"/>
                    <a:pt x="20700" y="263538"/>
                  </a:cubicBezTo>
                  <a:cubicBezTo>
                    <a:pt x="31655" y="261603"/>
                    <a:pt x="55482" y="257207"/>
                    <a:pt x="77603" y="252108"/>
                  </a:cubicBezTo>
                  <a:cubicBezTo>
                    <a:pt x="144002" y="282049"/>
                    <a:pt x="222100" y="252496"/>
                    <a:pt x="252043" y="186098"/>
                  </a:cubicBezTo>
                  <a:cubicBezTo>
                    <a:pt x="281984" y="119699"/>
                    <a:pt x="252429" y="41600"/>
                    <a:pt x="186032" y="11658"/>
                  </a:cubicBezTo>
                  <a:cubicBezTo>
                    <a:pt x="169023" y="3988"/>
                    <a:pt x="150580" y="15"/>
                    <a:pt x="131922" y="0"/>
                  </a:cubicBezTo>
                  <a:close/>
                  <a:moveTo>
                    <a:pt x="131253" y="281351"/>
                  </a:moveTo>
                  <a:cubicBezTo>
                    <a:pt x="155618" y="304003"/>
                    <a:pt x="187666" y="316571"/>
                    <a:pt x="220934" y="316520"/>
                  </a:cubicBezTo>
                  <a:cubicBezTo>
                    <a:pt x="240277" y="316520"/>
                    <a:pt x="258653" y="312352"/>
                    <a:pt x="275235" y="304861"/>
                  </a:cubicBezTo>
                  <a:cubicBezTo>
                    <a:pt x="293575" y="309152"/>
                    <a:pt x="313674" y="313442"/>
                    <a:pt x="326458" y="316115"/>
                  </a:cubicBezTo>
                  <a:cubicBezTo>
                    <a:pt x="338282" y="318596"/>
                    <a:pt x="349879" y="311023"/>
                    <a:pt x="352360" y="299199"/>
                  </a:cubicBezTo>
                  <a:cubicBezTo>
                    <a:pt x="353016" y="296076"/>
                    <a:pt x="352979" y="292847"/>
                    <a:pt x="352254" y="289738"/>
                  </a:cubicBezTo>
                  <a:cubicBezTo>
                    <a:pt x="349406" y="277377"/>
                    <a:pt x="344904" y="258174"/>
                    <a:pt x="340455" y="240449"/>
                  </a:cubicBezTo>
                  <a:cubicBezTo>
                    <a:pt x="371279" y="174423"/>
                    <a:pt x="342741" y="95912"/>
                    <a:pt x="276715" y="65088"/>
                  </a:cubicBezTo>
                  <a:cubicBezTo>
                    <a:pt x="272592" y="63163"/>
                    <a:pt x="268370" y="61452"/>
                    <a:pt x="264069" y="59963"/>
                  </a:cubicBezTo>
                  <a:cubicBezTo>
                    <a:pt x="270308" y="71302"/>
                    <a:pt x="275038" y="83409"/>
                    <a:pt x="278136" y="95976"/>
                  </a:cubicBezTo>
                  <a:cubicBezTo>
                    <a:pt x="308263" y="115395"/>
                    <a:pt x="326460" y="148792"/>
                    <a:pt x="326440" y="184636"/>
                  </a:cubicBezTo>
                  <a:cubicBezTo>
                    <a:pt x="326440" y="202080"/>
                    <a:pt x="322220" y="218486"/>
                    <a:pt x="314747" y="232941"/>
                  </a:cubicBezTo>
                  <a:lnTo>
                    <a:pt x="312461" y="237390"/>
                  </a:lnTo>
                  <a:lnTo>
                    <a:pt x="313692" y="242243"/>
                  </a:lnTo>
                  <a:cubicBezTo>
                    <a:pt x="317701" y="257981"/>
                    <a:pt x="321904" y="275653"/>
                    <a:pt x="324981" y="288842"/>
                  </a:cubicBezTo>
                  <a:cubicBezTo>
                    <a:pt x="311371" y="285975"/>
                    <a:pt x="293012" y="281984"/>
                    <a:pt x="276800" y="278115"/>
                  </a:cubicBezTo>
                  <a:lnTo>
                    <a:pt x="272157" y="277025"/>
                  </a:lnTo>
                  <a:lnTo>
                    <a:pt x="267884" y="279153"/>
                  </a:lnTo>
                  <a:cubicBezTo>
                    <a:pt x="253746" y="286186"/>
                    <a:pt x="237815" y="290143"/>
                    <a:pt x="220934" y="290143"/>
                  </a:cubicBezTo>
                  <a:cubicBezTo>
                    <a:pt x="202963" y="290176"/>
                    <a:pt x="185283" y="285599"/>
                    <a:pt x="169587" y="276849"/>
                  </a:cubicBezTo>
                  <a:cubicBezTo>
                    <a:pt x="157057" y="279997"/>
                    <a:pt x="144173" y="281511"/>
                    <a:pt x="131253" y="281351"/>
                  </a:cubicBezTo>
                  <a:close/>
                </a:path>
              </a:pathLst>
            </a:cu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w="3175">
                  <a:noFill/>
                </a:ln>
                <a:solidFill>
                  <a:srgbClr val="FFFFFF"/>
                </a:solidFill>
                <a:effectLst/>
                <a:uLnTx/>
                <a:uFillTx/>
                <a:latin typeface="Segoe UI Semibold"/>
                <a:ea typeface="+mn-ea"/>
                <a:cs typeface="+mn-cs"/>
              </a:endParaRPr>
            </a:p>
          </p:txBody>
        </p:sp>
      </p:grpSp>
      <p:grpSp>
        <p:nvGrpSpPr>
          <p:cNvPr id="9" name="Group 8">
            <a:extLst>
              <a:ext uri="{FF2B5EF4-FFF2-40B4-BE49-F238E27FC236}">
                <a16:creationId xmlns:a16="http://schemas.microsoft.com/office/drawing/2014/main" id="{C2F3A1DF-6EC7-4FEB-8E7C-0FC4CB53A511}"/>
              </a:ext>
              <a:ext uri="{C183D7F6-B498-43B3-948B-1728B52AA6E4}">
                <adec:decorative xmlns:adec="http://schemas.microsoft.com/office/drawing/2017/decorative" val="1"/>
              </a:ext>
            </a:extLst>
          </p:cNvPr>
          <p:cNvGrpSpPr/>
          <p:nvPr/>
        </p:nvGrpSpPr>
        <p:grpSpPr>
          <a:xfrm>
            <a:off x="5645389" y="3487011"/>
            <a:ext cx="901222" cy="901219"/>
            <a:chOff x="5645389" y="3511043"/>
            <a:chExt cx="901222" cy="901219"/>
          </a:xfrm>
          <a:effectLst>
            <a:outerShdw blurRad="190500" sx="104000" sy="104000" algn="ctr" rotWithShape="0">
              <a:prstClr val="black">
                <a:alpha val="40000"/>
              </a:prstClr>
            </a:outerShdw>
          </a:effectLst>
        </p:grpSpPr>
        <p:sp>
          <p:nvSpPr>
            <p:cNvPr id="10" name="Oval 9">
              <a:extLst>
                <a:ext uri="{FF2B5EF4-FFF2-40B4-BE49-F238E27FC236}">
                  <a16:creationId xmlns:a16="http://schemas.microsoft.com/office/drawing/2014/main" id="{C4316E08-AED2-5ED9-F515-063E0FBF1092}"/>
                </a:ext>
              </a:extLst>
            </p:cNvPr>
            <p:cNvSpPr>
              <a:spLocks/>
            </p:cNvSpPr>
            <p:nvPr/>
          </p:nvSpPr>
          <p:spPr bwMode="auto">
            <a:xfrm>
              <a:off x="5645389" y="3511043"/>
              <a:ext cx="901222" cy="901219"/>
            </a:xfrm>
            <a:prstGeom prst="ellipse">
              <a:avLst/>
            </a:prstGeom>
            <a:gradFill flip="none" rotWithShape="1">
              <a:gsLst>
                <a:gs pos="4196">
                  <a:srgbClr val="D59ED7"/>
                </a:gs>
                <a:gs pos="41000">
                  <a:srgbClr val="C03BC4"/>
                </a:gs>
                <a:gs pos="99000">
                  <a:srgbClr val="702573"/>
                </a:gs>
              </a:gsLst>
              <a:path path="circle">
                <a:fillToRect r="100000" b="100000"/>
              </a:path>
              <a:tileRect l="-100000" t="-100000"/>
            </a:gradFill>
            <a:ln w="12700" cap="rnd">
              <a:noFill/>
              <a:prstDash val="solid"/>
              <a:round/>
            </a:ln>
            <a:effectLst/>
          </p:spPr>
          <p:txBody>
            <a:bodyPr rot="0" spcFirstLastPara="0" vertOverflow="overflow" horzOverflow="overflow" vert="horz" wrap="square" lIns="914401" tIns="261258" rIns="914401" bIns="391886" numCol="1" spcCol="0" rtlCol="0" fromWordArt="0" anchor="ctr" anchorCtr="0" forceAA="0" compatLnSpc="1">
              <a:prstTxWarp prst="textNoShape">
                <a:avLst/>
              </a:prstTxWarp>
              <a:noAutofit/>
            </a:bodyPr>
            <a:lstStyle/>
            <a:p>
              <a:pPr algn="ctr" defTabSz="3447426">
                <a:spcBef>
                  <a:spcPts val="1205"/>
                </a:spcBef>
                <a:tabLst>
                  <a:tab pos="5665570" algn="l"/>
                </a:tabLst>
              </a:pPr>
              <a:endParaRPr lang="en-US" sz="5141"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endParaRPr>
            </a:p>
          </p:txBody>
        </p:sp>
        <p:pic>
          <p:nvPicPr>
            <p:cNvPr id="11" name="Graphic 10">
              <a:extLst>
                <a:ext uri="{FF2B5EF4-FFF2-40B4-BE49-F238E27FC236}">
                  <a16:creationId xmlns:a16="http://schemas.microsoft.com/office/drawing/2014/main" id="{78A66862-603E-1495-0B6D-812223F165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3188" y="3761587"/>
              <a:ext cx="385625" cy="385625"/>
            </a:xfrm>
            <a:prstGeom prst="rect">
              <a:avLst/>
            </a:prstGeom>
          </p:spPr>
        </p:pic>
      </p:grpSp>
      <p:grpSp>
        <p:nvGrpSpPr>
          <p:cNvPr id="12" name="Group 11">
            <a:extLst>
              <a:ext uri="{FF2B5EF4-FFF2-40B4-BE49-F238E27FC236}">
                <a16:creationId xmlns:a16="http://schemas.microsoft.com/office/drawing/2014/main" id="{4DF1244C-934A-5706-61C2-7D78ECBBD623}"/>
              </a:ext>
              <a:ext uri="{C183D7F6-B498-43B3-948B-1728B52AA6E4}">
                <adec:decorative xmlns:adec="http://schemas.microsoft.com/office/drawing/2017/decorative" val="1"/>
              </a:ext>
            </a:extLst>
          </p:cNvPr>
          <p:cNvGrpSpPr/>
          <p:nvPr/>
        </p:nvGrpSpPr>
        <p:grpSpPr>
          <a:xfrm>
            <a:off x="8473430" y="3487011"/>
            <a:ext cx="901222" cy="901219"/>
            <a:chOff x="8428369" y="3465982"/>
            <a:chExt cx="991344" cy="991341"/>
          </a:xfrm>
          <a:effectLst>
            <a:outerShdw blurRad="190500" sx="104000" sy="104000" algn="ctr" rotWithShape="0">
              <a:prstClr val="black">
                <a:alpha val="40000"/>
              </a:prstClr>
            </a:outerShdw>
          </a:effectLst>
        </p:grpSpPr>
        <p:sp>
          <p:nvSpPr>
            <p:cNvPr id="13" name="Oval 12">
              <a:extLst>
                <a:ext uri="{FF2B5EF4-FFF2-40B4-BE49-F238E27FC236}">
                  <a16:creationId xmlns:a16="http://schemas.microsoft.com/office/drawing/2014/main" id="{BB4F4513-E703-7D30-64B8-4368D26BBC0B}"/>
                </a:ext>
              </a:extLst>
            </p:cNvPr>
            <p:cNvSpPr>
              <a:spLocks/>
            </p:cNvSpPr>
            <p:nvPr/>
          </p:nvSpPr>
          <p:spPr bwMode="auto">
            <a:xfrm>
              <a:off x="8428369" y="3465982"/>
              <a:ext cx="991344" cy="991341"/>
            </a:xfrm>
            <a:prstGeom prst="ellipse">
              <a:avLst/>
            </a:prstGeom>
            <a:gradFill flip="none" rotWithShape="1">
              <a:gsLst>
                <a:gs pos="699">
                  <a:srgbClr val="8DC8E8"/>
                </a:gs>
                <a:gs pos="38000">
                  <a:srgbClr val="0078D4"/>
                </a:gs>
                <a:gs pos="100000">
                  <a:schemeClr val="accent6">
                    <a:lumMod val="75000"/>
                  </a:schemeClr>
                </a:gs>
              </a:gsLst>
              <a:path path="circle">
                <a:fillToRect r="100000" b="100000"/>
              </a:path>
              <a:tileRect l="-100000" t="-100000"/>
            </a:gradFill>
            <a:ln w="12700" cap="rnd">
              <a:noFill/>
              <a:prstDash val="solid"/>
              <a:round/>
            </a:ln>
            <a:effectLst/>
          </p:spPr>
          <p:txBody>
            <a:bodyPr rot="0" spcFirstLastPara="0" vertOverflow="overflow" horzOverflow="overflow" vert="horz" wrap="square" lIns="914401" tIns="261258" rIns="914401" bIns="391886" numCol="1" spcCol="0" rtlCol="0" fromWordArt="0" anchor="ctr" anchorCtr="0" forceAA="0" compatLnSpc="1">
              <a:prstTxWarp prst="textNoShape">
                <a:avLst/>
              </a:prstTxWarp>
              <a:noAutofit/>
            </a:bodyPr>
            <a:lstStyle/>
            <a:p>
              <a:pPr algn="ctr" defTabSz="3447426">
                <a:spcBef>
                  <a:spcPts val="1205"/>
                </a:spcBef>
                <a:tabLst>
                  <a:tab pos="5665570" algn="l"/>
                </a:tabLst>
              </a:pPr>
              <a:endParaRPr lang="en-US" sz="5141"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endParaRPr>
            </a:p>
          </p:txBody>
        </p:sp>
        <p:sp>
          <p:nvSpPr>
            <p:cNvPr id="14" name="Graphic 12">
              <a:extLst>
                <a:ext uri="{FF2B5EF4-FFF2-40B4-BE49-F238E27FC236}">
                  <a16:creationId xmlns:a16="http://schemas.microsoft.com/office/drawing/2014/main" id="{2FBACEDF-E762-C44C-4DEC-5EA4C252AE98}"/>
                </a:ext>
              </a:extLst>
            </p:cNvPr>
            <p:cNvSpPr/>
            <p:nvPr/>
          </p:nvSpPr>
          <p:spPr>
            <a:xfrm>
              <a:off x="8744079" y="3774239"/>
              <a:ext cx="359924" cy="374826"/>
            </a:xfrm>
            <a:custGeom>
              <a:avLst/>
              <a:gdLst>
                <a:gd name="connsiteX0" fmla="*/ 164812 w 329254"/>
                <a:gd name="connsiteY0" fmla="*/ 0 h 342886"/>
                <a:gd name="connsiteX1" fmla="*/ 203181 w 329254"/>
                <a:gd name="connsiteY1" fmla="*/ 4449 h 342886"/>
                <a:gd name="connsiteX2" fmla="*/ 213415 w 329254"/>
                <a:gd name="connsiteY2" fmla="*/ 15861 h 342886"/>
                <a:gd name="connsiteX3" fmla="*/ 216405 w 329254"/>
                <a:gd name="connsiteY3" fmla="*/ 42713 h 342886"/>
                <a:gd name="connsiteX4" fmla="*/ 243288 w 329254"/>
                <a:gd name="connsiteY4" fmla="*/ 64203 h 342886"/>
                <a:gd name="connsiteX5" fmla="*/ 250290 w 329254"/>
                <a:gd name="connsiteY5" fmla="*/ 62337 h 342886"/>
                <a:gd name="connsiteX6" fmla="*/ 274926 w 329254"/>
                <a:gd name="connsiteY6" fmla="*/ 51522 h 342886"/>
                <a:gd name="connsiteX7" fmla="*/ 289872 w 329254"/>
                <a:gd name="connsiteY7" fmla="*/ 54582 h 342886"/>
                <a:gd name="connsiteX8" fmla="*/ 328628 w 329254"/>
                <a:gd name="connsiteY8" fmla="*/ 121262 h 342886"/>
                <a:gd name="connsiteX9" fmla="*/ 323863 w 329254"/>
                <a:gd name="connsiteY9" fmla="*/ 135769 h 342886"/>
                <a:gd name="connsiteX10" fmla="*/ 302023 w 329254"/>
                <a:gd name="connsiteY10" fmla="*/ 151877 h 342886"/>
                <a:gd name="connsiteX11" fmla="*/ 296829 w 329254"/>
                <a:gd name="connsiteY11" fmla="*/ 185825 h 342886"/>
                <a:gd name="connsiteX12" fmla="*/ 302023 w 329254"/>
                <a:gd name="connsiteY12" fmla="*/ 191020 h 342886"/>
                <a:gd name="connsiteX13" fmla="*/ 323881 w 329254"/>
                <a:gd name="connsiteY13" fmla="*/ 207109 h 342886"/>
                <a:gd name="connsiteX14" fmla="*/ 328664 w 329254"/>
                <a:gd name="connsiteY14" fmla="*/ 221634 h 342886"/>
                <a:gd name="connsiteX15" fmla="*/ 289907 w 329254"/>
                <a:gd name="connsiteY15" fmla="*/ 288314 h 342886"/>
                <a:gd name="connsiteX16" fmla="*/ 274996 w 329254"/>
                <a:gd name="connsiteY16" fmla="*/ 291391 h 342886"/>
                <a:gd name="connsiteX17" fmla="*/ 250255 w 329254"/>
                <a:gd name="connsiteY17" fmla="*/ 280542 h 342886"/>
                <a:gd name="connsiteX18" fmla="*/ 218286 w 329254"/>
                <a:gd name="connsiteY18" fmla="*/ 293021 h 342886"/>
                <a:gd name="connsiteX19" fmla="*/ 216387 w 329254"/>
                <a:gd name="connsiteY19" fmla="*/ 300131 h 342886"/>
                <a:gd name="connsiteX20" fmla="*/ 213415 w 329254"/>
                <a:gd name="connsiteY20" fmla="*/ 326965 h 342886"/>
                <a:gd name="connsiteX21" fmla="*/ 203357 w 329254"/>
                <a:gd name="connsiteY21" fmla="*/ 338342 h 342886"/>
                <a:gd name="connsiteX22" fmla="*/ 125880 w 329254"/>
                <a:gd name="connsiteY22" fmla="*/ 338342 h 342886"/>
                <a:gd name="connsiteX23" fmla="*/ 115822 w 329254"/>
                <a:gd name="connsiteY23" fmla="*/ 326965 h 342886"/>
                <a:gd name="connsiteX24" fmla="*/ 112868 w 329254"/>
                <a:gd name="connsiteY24" fmla="*/ 300166 h 342886"/>
                <a:gd name="connsiteX25" fmla="*/ 85969 w 329254"/>
                <a:gd name="connsiteY25" fmla="*/ 278775 h 342886"/>
                <a:gd name="connsiteX26" fmla="*/ 79000 w 329254"/>
                <a:gd name="connsiteY26" fmla="*/ 280647 h 342886"/>
                <a:gd name="connsiteX27" fmla="*/ 54276 w 329254"/>
                <a:gd name="connsiteY27" fmla="*/ 291479 h 342886"/>
                <a:gd name="connsiteX28" fmla="*/ 39347 w 329254"/>
                <a:gd name="connsiteY28" fmla="*/ 288402 h 342886"/>
                <a:gd name="connsiteX29" fmla="*/ 591 w 329254"/>
                <a:gd name="connsiteY29" fmla="*/ 221652 h 342886"/>
                <a:gd name="connsiteX30" fmla="*/ 5374 w 329254"/>
                <a:gd name="connsiteY30" fmla="*/ 207127 h 342886"/>
                <a:gd name="connsiteX31" fmla="*/ 27231 w 329254"/>
                <a:gd name="connsiteY31" fmla="*/ 191020 h 342886"/>
                <a:gd name="connsiteX32" fmla="*/ 32456 w 329254"/>
                <a:gd name="connsiteY32" fmla="*/ 157101 h 342886"/>
                <a:gd name="connsiteX33" fmla="*/ 27231 w 329254"/>
                <a:gd name="connsiteY33" fmla="*/ 151877 h 342886"/>
                <a:gd name="connsiteX34" fmla="*/ 5374 w 329254"/>
                <a:gd name="connsiteY34" fmla="*/ 135804 h 342886"/>
                <a:gd name="connsiteX35" fmla="*/ 609 w 329254"/>
                <a:gd name="connsiteY35" fmla="*/ 121280 h 342886"/>
                <a:gd name="connsiteX36" fmla="*/ 39365 w 329254"/>
                <a:gd name="connsiteY36" fmla="*/ 54600 h 342886"/>
                <a:gd name="connsiteX37" fmla="*/ 54311 w 329254"/>
                <a:gd name="connsiteY37" fmla="*/ 51540 h 342886"/>
                <a:gd name="connsiteX38" fmla="*/ 78930 w 329254"/>
                <a:gd name="connsiteY38" fmla="*/ 62354 h 342886"/>
                <a:gd name="connsiteX39" fmla="*/ 111007 w 329254"/>
                <a:gd name="connsiteY39" fmla="*/ 49677 h 342886"/>
                <a:gd name="connsiteX40" fmla="*/ 112868 w 329254"/>
                <a:gd name="connsiteY40" fmla="*/ 42695 h 342886"/>
                <a:gd name="connsiteX41" fmla="*/ 115857 w 329254"/>
                <a:gd name="connsiteY41" fmla="*/ 15861 h 342886"/>
                <a:gd name="connsiteX42" fmla="*/ 126109 w 329254"/>
                <a:gd name="connsiteY42" fmla="*/ 4431 h 342886"/>
                <a:gd name="connsiteX43" fmla="*/ 164812 w 329254"/>
                <a:gd name="connsiteY43" fmla="*/ 0 h 342886"/>
                <a:gd name="connsiteX44" fmla="*/ 164601 w 329254"/>
                <a:gd name="connsiteY44" fmla="*/ 118695 h 342886"/>
                <a:gd name="connsiteX45" fmla="*/ 111848 w 329254"/>
                <a:gd name="connsiteY45" fmla="*/ 171448 h 342886"/>
                <a:gd name="connsiteX46" fmla="*/ 164601 w 329254"/>
                <a:gd name="connsiteY46" fmla="*/ 224201 h 342886"/>
                <a:gd name="connsiteX47" fmla="*/ 217354 w 329254"/>
                <a:gd name="connsiteY47" fmla="*/ 171448 h 342886"/>
                <a:gd name="connsiteX48" fmla="*/ 164601 w 329254"/>
                <a:gd name="connsiteY48" fmla="*/ 118695 h 3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9254" h="342886">
                  <a:moveTo>
                    <a:pt x="164812" y="0"/>
                  </a:moveTo>
                  <a:cubicBezTo>
                    <a:pt x="177719" y="141"/>
                    <a:pt x="190573" y="1635"/>
                    <a:pt x="203181" y="4449"/>
                  </a:cubicBezTo>
                  <a:cubicBezTo>
                    <a:pt x="208680" y="5676"/>
                    <a:pt x="212791" y="10262"/>
                    <a:pt x="213415" y="15861"/>
                  </a:cubicBezTo>
                  <a:lnTo>
                    <a:pt x="216405" y="42713"/>
                  </a:lnTo>
                  <a:cubicBezTo>
                    <a:pt x="217894" y="56071"/>
                    <a:pt x="229931" y="65692"/>
                    <a:pt x="243288" y="64203"/>
                  </a:cubicBezTo>
                  <a:cubicBezTo>
                    <a:pt x="245702" y="63934"/>
                    <a:pt x="248062" y="63305"/>
                    <a:pt x="250290" y="62337"/>
                  </a:cubicBezTo>
                  <a:lnTo>
                    <a:pt x="274926" y="51522"/>
                  </a:lnTo>
                  <a:cubicBezTo>
                    <a:pt x="280051" y="49265"/>
                    <a:pt x="286046" y="50491"/>
                    <a:pt x="289872" y="54582"/>
                  </a:cubicBezTo>
                  <a:cubicBezTo>
                    <a:pt x="307666" y="73592"/>
                    <a:pt x="320918" y="96391"/>
                    <a:pt x="328628" y="121262"/>
                  </a:cubicBezTo>
                  <a:cubicBezTo>
                    <a:pt x="330285" y="126619"/>
                    <a:pt x="328373" y="132438"/>
                    <a:pt x="323863" y="135769"/>
                  </a:cubicBezTo>
                  <a:lnTo>
                    <a:pt x="302023" y="151877"/>
                  </a:lnTo>
                  <a:cubicBezTo>
                    <a:pt x="291214" y="159816"/>
                    <a:pt x="288888" y="175016"/>
                    <a:pt x="296829" y="185825"/>
                  </a:cubicBezTo>
                  <a:cubicBezTo>
                    <a:pt x="298286" y="187809"/>
                    <a:pt x="300038" y="189562"/>
                    <a:pt x="302023" y="191020"/>
                  </a:cubicBezTo>
                  <a:lnTo>
                    <a:pt x="323881" y="207109"/>
                  </a:lnTo>
                  <a:cubicBezTo>
                    <a:pt x="328405" y="210438"/>
                    <a:pt x="330325" y="216267"/>
                    <a:pt x="328664" y="221634"/>
                  </a:cubicBezTo>
                  <a:cubicBezTo>
                    <a:pt x="320949" y="246504"/>
                    <a:pt x="307699" y="269302"/>
                    <a:pt x="289907" y="288314"/>
                  </a:cubicBezTo>
                  <a:cubicBezTo>
                    <a:pt x="286090" y="292395"/>
                    <a:pt x="280116" y="293628"/>
                    <a:pt x="274996" y="291391"/>
                  </a:cubicBezTo>
                  <a:lnTo>
                    <a:pt x="250255" y="280542"/>
                  </a:lnTo>
                  <a:cubicBezTo>
                    <a:pt x="237981" y="275159"/>
                    <a:pt x="223667" y="280748"/>
                    <a:pt x="218286" y="293021"/>
                  </a:cubicBezTo>
                  <a:cubicBezTo>
                    <a:pt x="217296" y="295281"/>
                    <a:pt x="216654" y="297678"/>
                    <a:pt x="216387" y="300131"/>
                  </a:cubicBezTo>
                  <a:lnTo>
                    <a:pt x="213415" y="326965"/>
                  </a:lnTo>
                  <a:cubicBezTo>
                    <a:pt x="212802" y="332500"/>
                    <a:pt x="208777" y="337055"/>
                    <a:pt x="203357" y="338342"/>
                  </a:cubicBezTo>
                  <a:cubicBezTo>
                    <a:pt x="177886" y="344401"/>
                    <a:pt x="151351" y="344401"/>
                    <a:pt x="125880" y="338342"/>
                  </a:cubicBezTo>
                  <a:cubicBezTo>
                    <a:pt x="120461" y="337055"/>
                    <a:pt x="116436" y="332500"/>
                    <a:pt x="115822" y="326965"/>
                  </a:cubicBezTo>
                  <a:lnTo>
                    <a:pt x="112868" y="300166"/>
                  </a:lnTo>
                  <a:cubicBezTo>
                    <a:pt x="111347" y="286832"/>
                    <a:pt x="99304" y="277254"/>
                    <a:pt x="85969" y="278775"/>
                  </a:cubicBezTo>
                  <a:cubicBezTo>
                    <a:pt x="83566" y="279049"/>
                    <a:pt x="81217" y="279680"/>
                    <a:pt x="79000" y="280647"/>
                  </a:cubicBezTo>
                  <a:lnTo>
                    <a:pt x="54276" y="291479"/>
                  </a:lnTo>
                  <a:cubicBezTo>
                    <a:pt x="49151" y="293725"/>
                    <a:pt x="43167" y="292490"/>
                    <a:pt x="39347" y="288402"/>
                  </a:cubicBezTo>
                  <a:cubicBezTo>
                    <a:pt x="21547" y="269369"/>
                    <a:pt x="8295" y="246546"/>
                    <a:pt x="591" y="221652"/>
                  </a:cubicBezTo>
                  <a:cubicBezTo>
                    <a:pt x="-1071" y="216285"/>
                    <a:pt x="849" y="210456"/>
                    <a:pt x="5374" y="207127"/>
                  </a:cubicBezTo>
                  <a:lnTo>
                    <a:pt x="27231" y="191020"/>
                  </a:lnTo>
                  <a:cubicBezTo>
                    <a:pt x="38040" y="183096"/>
                    <a:pt x="40380" y="167910"/>
                    <a:pt x="32456" y="157101"/>
                  </a:cubicBezTo>
                  <a:cubicBezTo>
                    <a:pt x="30992" y="155103"/>
                    <a:pt x="29230" y="153341"/>
                    <a:pt x="27231" y="151877"/>
                  </a:cubicBezTo>
                  <a:lnTo>
                    <a:pt x="5374" y="135804"/>
                  </a:lnTo>
                  <a:cubicBezTo>
                    <a:pt x="856" y="132471"/>
                    <a:pt x="-1057" y="126642"/>
                    <a:pt x="609" y="121280"/>
                  </a:cubicBezTo>
                  <a:cubicBezTo>
                    <a:pt x="8320" y="96409"/>
                    <a:pt x="21571" y="73610"/>
                    <a:pt x="39365" y="54600"/>
                  </a:cubicBezTo>
                  <a:cubicBezTo>
                    <a:pt x="43192" y="50509"/>
                    <a:pt x="49185" y="49282"/>
                    <a:pt x="54311" y="51540"/>
                  </a:cubicBezTo>
                  <a:lnTo>
                    <a:pt x="78930" y="62354"/>
                  </a:lnTo>
                  <a:cubicBezTo>
                    <a:pt x="91289" y="67712"/>
                    <a:pt x="105650" y="62036"/>
                    <a:pt x="111007" y="49677"/>
                  </a:cubicBezTo>
                  <a:cubicBezTo>
                    <a:pt x="111971" y="47455"/>
                    <a:pt x="112598" y="45102"/>
                    <a:pt x="112868" y="42695"/>
                  </a:cubicBezTo>
                  <a:lnTo>
                    <a:pt x="115857" y="15861"/>
                  </a:lnTo>
                  <a:cubicBezTo>
                    <a:pt x="116476" y="10250"/>
                    <a:pt x="120597" y="5654"/>
                    <a:pt x="126109" y="4431"/>
                  </a:cubicBezTo>
                  <a:cubicBezTo>
                    <a:pt x="138717" y="1635"/>
                    <a:pt x="151606" y="158"/>
                    <a:pt x="164812" y="0"/>
                  </a:cubicBezTo>
                  <a:close/>
                  <a:moveTo>
                    <a:pt x="164601" y="118695"/>
                  </a:moveTo>
                  <a:cubicBezTo>
                    <a:pt x="135465" y="118695"/>
                    <a:pt x="111848" y="142312"/>
                    <a:pt x="111848" y="171448"/>
                  </a:cubicBezTo>
                  <a:cubicBezTo>
                    <a:pt x="111848" y="200584"/>
                    <a:pt x="135465" y="224201"/>
                    <a:pt x="164601" y="224201"/>
                  </a:cubicBezTo>
                  <a:cubicBezTo>
                    <a:pt x="193737" y="224201"/>
                    <a:pt x="217354" y="200584"/>
                    <a:pt x="217354" y="171448"/>
                  </a:cubicBezTo>
                  <a:cubicBezTo>
                    <a:pt x="217354" y="142312"/>
                    <a:pt x="193737" y="118695"/>
                    <a:pt x="164601" y="118695"/>
                  </a:cubicBezTo>
                  <a:close/>
                </a:path>
              </a:pathLst>
            </a:cu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491019" fontAlgn="base">
                <a:spcBef>
                  <a:spcPct val="0"/>
                </a:spcBef>
                <a:spcAft>
                  <a:spcPct val="0"/>
                </a:spcAft>
              </a:pPr>
              <a:endParaRPr lang="en-US" sz="2000">
                <a:ln w="3175">
                  <a:noFill/>
                </a:ln>
                <a:solidFill>
                  <a:srgbClr val="FFFFFF"/>
                </a:solidFill>
                <a:latin typeface="Segoe UI Semibold"/>
              </a:endParaRPr>
            </a:p>
          </p:txBody>
        </p:sp>
      </p:grpSp>
      <p:sp>
        <p:nvSpPr>
          <p:cNvPr id="21" name="TextBox 20">
            <a:extLst>
              <a:ext uri="{FF2B5EF4-FFF2-40B4-BE49-F238E27FC236}">
                <a16:creationId xmlns:a16="http://schemas.microsoft.com/office/drawing/2014/main" id="{9D45BBFB-5B77-036D-688B-21B6AAB9F706}"/>
              </a:ext>
            </a:extLst>
          </p:cNvPr>
          <p:cNvSpPr txBox="1">
            <a:spLocks/>
          </p:cNvSpPr>
          <p:nvPr/>
        </p:nvSpPr>
        <p:spPr>
          <a:xfrm>
            <a:off x="1854090" y="2091628"/>
            <a:ext cx="2826385" cy="215444"/>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i="0" u="none" strike="noStrike" kern="1200" cap="none" spc="0" normalizeH="0" baseline="0" noProof="0">
                <a:ln w="3175">
                  <a:noFill/>
                </a:ln>
                <a:solidFill>
                  <a:srgbClr val="FF5C39"/>
                </a:solidFill>
                <a:effectLst/>
                <a:uLnTx/>
                <a:uFillTx/>
                <a:latin typeface="Segoe UI Semibold"/>
                <a:ea typeface="+mn-ea"/>
                <a:cs typeface="Segoe UI" pitchFamily="34" charset="0"/>
              </a:rPr>
              <a:t>IT Helpdesk agent</a:t>
            </a:r>
          </a:p>
        </p:txBody>
      </p:sp>
      <p:sp>
        <p:nvSpPr>
          <p:cNvPr id="15" name="Rectangle: Rounded Corners 14">
            <a:extLst>
              <a:ext uri="{FF2B5EF4-FFF2-40B4-BE49-F238E27FC236}">
                <a16:creationId xmlns:a16="http://schemas.microsoft.com/office/drawing/2014/main" id="{19AED43D-EA21-3434-CD04-521F2727FC58}"/>
              </a:ext>
              <a:ext uri="{C183D7F6-B498-43B3-948B-1728B52AA6E4}">
                <adec:decorative xmlns:adec="http://schemas.microsoft.com/office/drawing/2017/decorative" val="0"/>
              </a:ext>
            </a:extLst>
          </p:cNvPr>
          <p:cNvSpPr>
            <a:spLocks/>
          </p:cNvSpPr>
          <p:nvPr/>
        </p:nvSpPr>
        <p:spPr bwMode="auto">
          <a:xfrm>
            <a:off x="2121377" y="2390341"/>
            <a:ext cx="2285064" cy="916857"/>
          </a:xfrm>
          <a:prstGeom prst="roundRect">
            <a:avLst>
              <a:gd name="adj" fmla="val 6945"/>
            </a:avLst>
          </a:prstGeom>
          <a:solidFill>
            <a:schemeClr val="bg1"/>
          </a:solidFill>
          <a:ln w="12700">
            <a:solidFill>
              <a:schemeClr val="bg1">
                <a:lumMod val="85000"/>
                <a:alpha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dirty="0">
                <a:ln w="3175">
                  <a:noFill/>
                </a:ln>
                <a:solidFill>
                  <a:schemeClr val="tx1"/>
                </a:solidFill>
                <a:effectLst/>
                <a:uLnTx/>
                <a:uFillTx/>
                <a:latin typeface="Segoe UI" panose="020B0502040204020203" pitchFamily="34" charset="0"/>
                <a:cs typeface="Segoe UI" panose="020B0502040204020203" pitchFamily="34" charset="0"/>
              </a:rPr>
              <a:t>How do I connect to the corporate network?</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dirty="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16" name="Graphic 15">
            <a:extLst>
              <a:ext uri="{FF2B5EF4-FFF2-40B4-BE49-F238E27FC236}">
                <a16:creationId xmlns:a16="http://schemas.microsoft.com/office/drawing/2014/main" id="{61FB60A0-129D-C2C2-C303-74AADA7FD89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9152" y="3034153"/>
            <a:ext cx="141171" cy="141171"/>
          </a:xfrm>
          <a:prstGeom prst="rect">
            <a:avLst/>
          </a:prstGeom>
        </p:spPr>
      </p:pic>
      <p:grpSp>
        <p:nvGrpSpPr>
          <p:cNvPr id="17" name="Group 16">
            <a:extLst>
              <a:ext uri="{FF2B5EF4-FFF2-40B4-BE49-F238E27FC236}">
                <a16:creationId xmlns:a16="http://schemas.microsoft.com/office/drawing/2014/main" id="{8EC0422A-EA24-6CE2-C73D-8DB367107A91}"/>
              </a:ext>
              <a:ext uri="{C183D7F6-B498-43B3-948B-1728B52AA6E4}">
                <adec:decorative xmlns:adec="http://schemas.microsoft.com/office/drawing/2017/decorative" val="1"/>
              </a:ext>
            </a:extLst>
          </p:cNvPr>
          <p:cNvGrpSpPr>
            <a:grpSpLocks/>
          </p:cNvGrpSpPr>
          <p:nvPr/>
        </p:nvGrpSpPr>
        <p:grpSpPr>
          <a:xfrm>
            <a:off x="2233137" y="3034153"/>
            <a:ext cx="426949" cy="141171"/>
            <a:chOff x="696092" y="2359438"/>
            <a:chExt cx="426949" cy="141171"/>
          </a:xfrm>
        </p:grpSpPr>
        <p:pic>
          <p:nvPicPr>
            <p:cNvPr id="18" name="Graphic 17">
              <a:extLst>
                <a:ext uri="{FF2B5EF4-FFF2-40B4-BE49-F238E27FC236}">
                  <a16:creationId xmlns:a16="http://schemas.microsoft.com/office/drawing/2014/main" id="{FDECA5CD-CA81-9063-8298-4C3EB8F5C8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398" y="2359438"/>
              <a:ext cx="117643" cy="141171"/>
            </a:xfrm>
            <a:prstGeom prst="rect">
              <a:avLst/>
            </a:prstGeom>
          </p:spPr>
        </p:pic>
        <p:pic>
          <p:nvPicPr>
            <p:cNvPr id="19" name="Graphic 18">
              <a:extLst>
                <a:ext uri="{FF2B5EF4-FFF2-40B4-BE49-F238E27FC236}">
                  <a16:creationId xmlns:a16="http://schemas.microsoft.com/office/drawing/2014/main" id="{230AD519-7335-2616-C748-D6E9820D8E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092" y="2368751"/>
              <a:ext cx="117643" cy="117643"/>
            </a:xfrm>
            <a:prstGeom prst="rect">
              <a:avLst/>
            </a:prstGeom>
          </p:spPr>
        </p:pic>
      </p:grpSp>
      <p:cxnSp>
        <p:nvCxnSpPr>
          <p:cNvPr id="20" name="Straight Connector 19">
            <a:extLst>
              <a:ext uri="{FF2B5EF4-FFF2-40B4-BE49-F238E27FC236}">
                <a16:creationId xmlns:a16="http://schemas.microsoft.com/office/drawing/2014/main" id="{7DD270D4-2D83-EFDF-2A46-A8CBD386A44C}"/>
              </a:ext>
              <a:ext uri="{C183D7F6-B498-43B3-948B-1728B52AA6E4}">
                <adec:decorative xmlns:adec="http://schemas.microsoft.com/office/drawing/2017/decorative" val="1"/>
              </a:ext>
            </a:extLst>
          </p:cNvPr>
          <p:cNvCxnSpPr>
            <a:cxnSpLocks/>
            <a:stCxn id="15" idx="2"/>
            <a:endCxn id="7" idx="0"/>
          </p:cNvCxnSpPr>
          <p:nvPr/>
        </p:nvCxnSpPr>
        <p:spPr>
          <a:xfrm>
            <a:off x="3263909" y="3307198"/>
            <a:ext cx="2621" cy="179813"/>
          </a:xfrm>
          <a:prstGeom prst="line">
            <a:avLst/>
          </a:prstGeom>
          <a:ln w="6350">
            <a:solidFill>
              <a:srgbClr val="FF5C39"/>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ED8894B-3434-6FA7-DC0E-EDC8B93C27A1}"/>
              </a:ext>
            </a:extLst>
          </p:cNvPr>
          <p:cNvSpPr txBox="1">
            <a:spLocks/>
          </p:cNvSpPr>
          <p:nvPr/>
        </p:nvSpPr>
        <p:spPr>
          <a:xfrm>
            <a:off x="4687796" y="2091628"/>
            <a:ext cx="2826385" cy="215444"/>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C03BC4"/>
                </a:solidFill>
                <a:effectLst/>
                <a:uLnTx/>
                <a:uFillTx/>
                <a:latin typeface="Segoe UI Semibold"/>
                <a:ea typeface="+mn-ea"/>
                <a:cs typeface="Segoe UI" pitchFamily="34" charset="0"/>
              </a:rPr>
              <a:t>Device Refresh agent</a:t>
            </a:r>
          </a:p>
        </p:txBody>
      </p:sp>
      <p:sp>
        <p:nvSpPr>
          <p:cNvPr id="24" name="Rectangle: Rounded Corners 23">
            <a:extLst>
              <a:ext uri="{FF2B5EF4-FFF2-40B4-BE49-F238E27FC236}">
                <a16:creationId xmlns:a16="http://schemas.microsoft.com/office/drawing/2014/main" id="{B3ADDD9D-44CB-4B44-55DF-44560D150977}"/>
              </a:ext>
              <a:ext uri="{C183D7F6-B498-43B3-948B-1728B52AA6E4}">
                <adec:decorative xmlns:adec="http://schemas.microsoft.com/office/drawing/2017/decorative" val="0"/>
              </a:ext>
            </a:extLst>
          </p:cNvPr>
          <p:cNvSpPr>
            <a:spLocks/>
          </p:cNvSpPr>
          <p:nvPr/>
        </p:nvSpPr>
        <p:spPr bwMode="auto">
          <a:xfrm>
            <a:off x="4954961" y="2356370"/>
            <a:ext cx="2285064" cy="947099"/>
          </a:xfrm>
          <a:prstGeom prst="roundRect">
            <a:avLst>
              <a:gd name="adj" fmla="val 6945"/>
            </a:avLst>
          </a:prstGeom>
          <a:solidFill>
            <a:schemeClr val="bg1"/>
          </a:solidFill>
          <a:ln w="12700">
            <a:solidFill>
              <a:schemeClr val="bg1">
                <a:lumMod val="85000"/>
                <a:alpha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spcAft>
                <a:spcPts val="800"/>
              </a:spcAft>
              <a:defRPr/>
            </a:pPr>
            <a:r>
              <a:rPr lang="en-US" sz="1200" dirty="0">
                <a:ln w="3175">
                  <a:noFill/>
                </a:ln>
                <a:solidFill>
                  <a:schemeClr val="tx1"/>
                </a:solidFill>
                <a:latin typeface="Segoe UI" panose="020B0502040204020203" pitchFamily="34" charset="0"/>
                <a:cs typeface="Segoe UI" panose="020B0502040204020203" pitchFamily="34" charset="0"/>
              </a:rPr>
              <a:t>Request a new laptop and send approvals via IT Service tool.</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dirty="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23" name="TextBox 22">
            <a:extLst>
              <a:ext uri="{FF2B5EF4-FFF2-40B4-BE49-F238E27FC236}">
                <a16:creationId xmlns:a16="http://schemas.microsoft.com/office/drawing/2014/main" id="{7CADDE3E-F51F-6ABB-2C32-72E067478C53}"/>
              </a:ext>
            </a:extLst>
          </p:cNvPr>
          <p:cNvSpPr txBox="1">
            <a:spLocks/>
          </p:cNvSpPr>
          <p:nvPr/>
        </p:nvSpPr>
        <p:spPr>
          <a:xfrm>
            <a:off x="7499896" y="2104493"/>
            <a:ext cx="2826385" cy="215444"/>
          </a:xfrm>
          <a:prstGeom prst="rect">
            <a:avLst/>
          </a:prstGeom>
        </p:spPr>
        <p:txBody>
          <a:bodyPr vert="horz" wrap="square" lIns="0" tIns="0" rIns="0" bIns="0" rtlCol="0" anchor="b">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a:ln w="3175">
                  <a:noFill/>
                </a:ln>
                <a:solidFill>
                  <a:srgbClr val="0078D4"/>
                </a:solidFill>
                <a:effectLst/>
                <a:uLnTx/>
                <a:uFillTx/>
                <a:latin typeface="Segoe UI Semibold"/>
                <a:ea typeface="+mn-ea"/>
                <a:cs typeface="Segoe UI" pitchFamily="34" charset="0"/>
              </a:rPr>
              <a:t>Lead Gen agent</a:t>
            </a:r>
          </a:p>
        </p:txBody>
      </p:sp>
      <p:pic>
        <p:nvPicPr>
          <p:cNvPr id="25" name="Graphic 24">
            <a:extLst>
              <a:ext uri="{FF2B5EF4-FFF2-40B4-BE49-F238E27FC236}">
                <a16:creationId xmlns:a16="http://schemas.microsoft.com/office/drawing/2014/main" id="{E810A731-870F-2DEE-A8C7-302D3BD22E9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2736" y="3030424"/>
            <a:ext cx="141171" cy="141171"/>
          </a:xfrm>
          <a:prstGeom prst="rect">
            <a:avLst/>
          </a:prstGeom>
        </p:spPr>
      </p:pic>
      <p:grpSp>
        <p:nvGrpSpPr>
          <p:cNvPr id="26" name="Group 25">
            <a:extLst>
              <a:ext uri="{FF2B5EF4-FFF2-40B4-BE49-F238E27FC236}">
                <a16:creationId xmlns:a16="http://schemas.microsoft.com/office/drawing/2014/main" id="{56F9C1FF-A097-DD7B-824D-F01F247FDF6C}"/>
              </a:ext>
              <a:ext uri="{C183D7F6-B498-43B3-948B-1728B52AA6E4}">
                <adec:decorative xmlns:adec="http://schemas.microsoft.com/office/drawing/2017/decorative" val="1"/>
              </a:ext>
            </a:extLst>
          </p:cNvPr>
          <p:cNvGrpSpPr>
            <a:grpSpLocks/>
          </p:cNvGrpSpPr>
          <p:nvPr/>
        </p:nvGrpSpPr>
        <p:grpSpPr>
          <a:xfrm>
            <a:off x="5066721" y="3030424"/>
            <a:ext cx="426949" cy="141171"/>
            <a:chOff x="696092" y="2359438"/>
            <a:chExt cx="426949" cy="141171"/>
          </a:xfrm>
        </p:grpSpPr>
        <p:pic>
          <p:nvPicPr>
            <p:cNvPr id="27" name="Graphic 26">
              <a:extLst>
                <a:ext uri="{FF2B5EF4-FFF2-40B4-BE49-F238E27FC236}">
                  <a16:creationId xmlns:a16="http://schemas.microsoft.com/office/drawing/2014/main" id="{208B7A25-05CE-ED7D-37A9-8FE1F79147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398" y="2359438"/>
              <a:ext cx="117643" cy="141171"/>
            </a:xfrm>
            <a:prstGeom prst="rect">
              <a:avLst/>
            </a:prstGeom>
          </p:spPr>
        </p:pic>
        <p:pic>
          <p:nvPicPr>
            <p:cNvPr id="28" name="Graphic 27">
              <a:extLst>
                <a:ext uri="{FF2B5EF4-FFF2-40B4-BE49-F238E27FC236}">
                  <a16:creationId xmlns:a16="http://schemas.microsoft.com/office/drawing/2014/main" id="{7A090802-C05F-412F-96E6-5FF1694C4D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092" y="2368751"/>
              <a:ext cx="117643" cy="117643"/>
            </a:xfrm>
            <a:prstGeom prst="rect">
              <a:avLst/>
            </a:prstGeom>
          </p:spPr>
        </p:pic>
      </p:grpSp>
      <p:cxnSp>
        <p:nvCxnSpPr>
          <p:cNvPr id="60" name="Straight Connector 59">
            <a:extLst>
              <a:ext uri="{FF2B5EF4-FFF2-40B4-BE49-F238E27FC236}">
                <a16:creationId xmlns:a16="http://schemas.microsoft.com/office/drawing/2014/main" id="{466439A2-DCE3-3883-7BA6-593F8A909CA2}"/>
              </a:ext>
              <a:ext uri="{C183D7F6-B498-43B3-948B-1728B52AA6E4}">
                <adec:decorative xmlns:adec="http://schemas.microsoft.com/office/drawing/2017/decorative" val="1"/>
              </a:ext>
            </a:extLst>
          </p:cNvPr>
          <p:cNvCxnSpPr>
            <a:cxnSpLocks/>
            <a:stCxn id="24" idx="2"/>
          </p:cNvCxnSpPr>
          <p:nvPr/>
        </p:nvCxnSpPr>
        <p:spPr>
          <a:xfrm flipH="1">
            <a:off x="6096000" y="3303469"/>
            <a:ext cx="1493" cy="501042"/>
          </a:xfrm>
          <a:prstGeom prst="line">
            <a:avLst/>
          </a:prstGeom>
          <a:ln w="6350">
            <a:solidFill>
              <a:srgbClr val="C03BC4"/>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55A5B320-4B96-0FB6-563C-3C1D5450AF89}"/>
              </a:ext>
              <a:ext uri="{C183D7F6-B498-43B3-948B-1728B52AA6E4}">
                <adec:decorative xmlns:adec="http://schemas.microsoft.com/office/drawing/2017/decorative" val="0"/>
              </a:ext>
            </a:extLst>
          </p:cNvPr>
          <p:cNvSpPr>
            <a:spLocks/>
          </p:cNvSpPr>
          <p:nvPr/>
        </p:nvSpPr>
        <p:spPr bwMode="auto">
          <a:xfrm>
            <a:off x="7777591" y="2357587"/>
            <a:ext cx="2285064" cy="945883"/>
          </a:xfrm>
          <a:prstGeom prst="roundRect">
            <a:avLst>
              <a:gd name="adj" fmla="val 6945"/>
            </a:avLst>
          </a:prstGeom>
          <a:solidFill>
            <a:schemeClr val="bg1"/>
          </a:solidFill>
          <a:ln w="12700">
            <a:solidFill>
              <a:schemeClr val="bg1">
                <a:lumMod val="85000"/>
                <a:alpha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w="3175">
                  <a:noFill/>
                </a:ln>
                <a:solidFill>
                  <a:schemeClr val="tx1"/>
                </a:solidFill>
                <a:effectLst/>
                <a:uLnTx/>
                <a:uFillTx/>
                <a:latin typeface="Segoe UI" panose="020B0502040204020203" pitchFamily="34" charset="0"/>
                <a:cs typeface="Segoe UI" panose="020B0502040204020203" pitchFamily="34" charset="0"/>
              </a:rPr>
              <a:t>The agent has identified and researched 15 new leads for you to review.</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dirty="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pic>
        <p:nvPicPr>
          <p:cNvPr id="62" name="Graphic 61">
            <a:extLst>
              <a:ext uri="{FF2B5EF4-FFF2-40B4-BE49-F238E27FC236}">
                <a16:creationId xmlns:a16="http://schemas.microsoft.com/office/drawing/2014/main" id="{3E962AAD-A2E9-7223-C2E4-CFA291062D8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5366" y="3030424"/>
            <a:ext cx="141171" cy="141171"/>
          </a:xfrm>
          <a:prstGeom prst="rect">
            <a:avLst/>
          </a:prstGeom>
        </p:spPr>
      </p:pic>
      <p:grpSp>
        <p:nvGrpSpPr>
          <p:cNvPr id="63" name="Group 62">
            <a:extLst>
              <a:ext uri="{FF2B5EF4-FFF2-40B4-BE49-F238E27FC236}">
                <a16:creationId xmlns:a16="http://schemas.microsoft.com/office/drawing/2014/main" id="{EC7B3490-627C-B05F-0621-537DE0FE804B}"/>
              </a:ext>
              <a:ext uri="{C183D7F6-B498-43B3-948B-1728B52AA6E4}">
                <adec:decorative xmlns:adec="http://schemas.microsoft.com/office/drawing/2017/decorative" val="1"/>
              </a:ext>
            </a:extLst>
          </p:cNvPr>
          <p:cNvGrpSpPr>
            <a:grpSpLocks/>
          </p:cNvGrpSpPr>
          <p:nvPr/>
        </p:nvGrpSpPr>
        <p:grpSpPr>
          <a:xfrm>
            <a:off x="7889351" y="3030424"/>
            <a:ext cx="426949" cy="141171"/>
            <a:chOff x="696092" y="2359438"/>
            <a:chExt cx="426949" cy="141171"/>
          </a:xfrm>
        </p:grpSpPr>
        <p:pic>
          <p:nvPicPr>
            <p:cNvPr id="64" name="Graphic 63">
              <a:extLst>
                <a:ext uri="{FF2B5EF4-FFF2-40B4-BE49-F238E27FC236}">
                  <a16:creationId xmlns:a16="http://schemas.microsoft.com/office/drawing/2014/main" id="{FF157497-6EC7-EBD0-9A43-183E015078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398" y="2359438"/>
              <a:ext cx="117643" cy="141171"/>
            </a:xfrm>
            <a:prstGeom prst="rect">
              <a:avLst/>
            </a:prstGeom>
          </p:spPr>
        </p:pic>
        <p:pic>
          <p:nvPicPr>
            <p:cNvPr id="65" name="Graphic 64">
              <a:extLst>
                <a:ext uri="{FF2B5EF4-FFF2-40B4-BE49-F238E27FC236}">
                  <a16:creationId xmlns:a16="http://schemas.microsoft.com/office/drawing/2014/main" id="{734BAF34-2A09-9B55-A2A0-1792C80ABD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092" y="2368751"/>
              <a:ext cx="117643" cy="117643"/>
            </a:xfrm>
            <a:prstGeom prst="rect">
              <a:avLst/>
            </a:prstGeom>
          </p:spPr>
        </p:pic>
      </p:grpSp>
      <p:sp>
        <p:nvSpPr>
          <p:cNvPr id="66" name="TextBox 65">
            <a:extLst>
              <a:ext uri="{FF2B5EF4-FFF2-40B4-BE49-F238E27FC236}">
                <a16:creationId xmlns:a16="http://schemas.microsoft.com/office/drawing/2014/main" id="{771B6651-4C2D-7669-01E0-669E6C27747E}"/>
              </a:ext>
              <a:ext uri="{C183D7F6-B498-43B3-948B-1728B52AA6E4}">
                <adec:decorative xmlns:adec="http://schemas.microsoft.com/office/drawing/2017/decorative" val="1"/>
              </a:ext>
            </a:extLst>
          </p:cNvPr>
          <p:cNvSpPr txBox="1">
            <a:spLocks/>
          </p:cNvSpPr>
          <p:nvPr/>
        </p:nvSpPr>
        <p:spPr>
          <a:xfrm>
            <a:off x="2121377" y="4611199"/>
            <a:ext cx="2285064" cy="1420910"/>
          </a:xfrm>
          <a:prstGeom prst="roundRect">
            <a:avLst>
              <a:gd name="adj" fmla="val 4700"/>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000000"/>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67" name="TextBox 66">
            <a:extLst>
              <a:ext uri="{FF2B5EF4-FFF2-40B4-BE49-F238E27FC236}">
                <a16:creationId xmlns:a16="http://schemas.microsoft.com/office/drawing/2014/main" id="{A8BEC864-CC87-2F5E-1492-6DFE86EA6070}"/>
              </a:ext>
              <a:ext uri="{C183D7F6-B498-43B3-948B-1728B52AA6E4}">
                <adec:decorative xmlns:adec="http://schemas.microsoft.com/office/drawing/2017/decorative" val="1"/>
              </a:ext>
            </a:extLst>
          </p:cNvPr>
          <p:cNvSpPr txBox="1">
            <a:spLocks/>
          </p:cNvSpPr>
          <p:nvPr/>
        </p:nvSpPr>
        <p:spPr>
          <a:xfrm>
            <a:off x="4954961" y="4589325"/>
            <a:ext cx="2285064" cy="1442784"/>
          </a:xfrm>
          <a:prstGeom prst="roundRect">
            <a:avLst>
              <a:gd name="adj" fmla="val 4700"/>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000000"/>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68" name="TextBox 67">
            <a:extLst>
              <a:ext uri="{FF2B5EF4-FFF2-40B4-BE49-F238E27FC236}">
                <a16:creationId xmlns:a16="http://schemas.microsoft.com/office/drawing/2014/main" id="{C797AA4D-5DEC-5E35-CF71-1AAC07D1D858}"/>
              </a:ext>
              <a:ext uri="{C183D7F6-B498-43B3-948B-1728B52AA6E4}">
                <adec:decorative xmlns:adec="http://schemas.microsoft.com/office/drawing/2017/decorative" val="1"/>
              </a:ext>
            </a:extLst>
          </p:cNvPr>
          <p:cNvSpPr txBox="1">
            <a:spLocks/>
          </p:cNvSpPr>
          <p:nvPr/>
        </p:nvSpPr>
        <p:spPr>
          <a:xfrm>
            <a:off x="7770557" y="4611200"/>
            <a:ext cx="2285064" cy="1420909"/>
          </a:xfrm>
          <a:prstGeom prst="roundRect">
            <a:avLst>
              <a:gd name="adj" fmla="val 4700"/>
            </a:avLst>
          </a:prstGeom>
          <a:solidFill>
            <a:schemeClr val="bg1"/>
          </a:solid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000000"/>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69" name="Rectangle: Top Corners Rounded 68">
            <a:extLst>
              <a:ext uri="{FF2B5EF4-FFF2-40B4-BE49-F238E27FC236}">
                <a16:creationId xmlns:a16="http://schemas.microsoft.com/office/drawing/2014/main" id="{46CD596A-A248-0E1E-1673-39DD08CB7D76}"/>
              </a:ext>
              <a:ext uri="{C183D7F6-B498-43B3-948B-1728B52AA6E4}">
                <adec:decorative xmlns:adec="http://schemas.microsoft.com/office/drawing/2017/decorative" val="1"/>
              </a:ext>
            </a:extLst>
          </p:cNvPr>
          <p:cNvSpPr/>
          <p:nvPr/>
        </p:nvSpPr>
        <p:spPr bwMode="auto">
          <a:xfrm>
            <a:off x="2911654" y="4543393"/>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Rectangle: Top Corners Rounded 69">
            <a:extLst>
              <a:ext uri="{FF2B5EF4-FFF2-40B4-BE49-F238E27FC236}">
                <a16:creationId xmlns:a16="http://schemas.microsoft.com/office/drawing/2014/main" id="{B2CED758-7FE0-8219-FF87-167CAC8E2612}"/>
              </a:ext>
              <a:ext uri="{C183D7F6-B498-43B3-948B-1728B52AA6E4}">
                <adec:decorative xmlns:adec="http://schemas.microsoft.com/office/drawing/2017/decorative" val="1"/>
              </a:ext>
            </a:extLst>
          </p:cNvPr>
          <p:cNvSpPr/>
          <p:nvPr/>
        </p:nvSpPr>
        <p:spPr bwMode="auto">
          <a:xfrm>
            <a:off x="5706050" y="4536798"/>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Rectangle: Top Corners Rounded 70">
            <a:extLst>
              <a:ext uri="{FF2B5EF4-FFF2-40B4-BE49-F238E27FC236}">
                <a16:creationId xmlns:a16="http://schemas.microsoft.com/office/drawing/2014/main" id="{DC61AEEC-6DAC-7DA9-BBDF-C42EA1E611F1}"/>
              </a:ext>
              <a:ext uri="{C183D7F6-B498-43B3-948B-1728B52AA6E4}">
                <adec:decorative xmlns:adec="http://schemas.microsoft.com/office/drawing/2017/decorative" val="1"/>
              </a:ext>
            </a:extLst>
          </p:cNvPr>
          <p:cNvSpPr>
            <a:spLocks/>
          </p:cNvSpPr>
          <p:nvPr/>
        </p:nvSpPr>
        <p:spPr bwMode="auto">
          <a:xfrm>
            <a:off x="8544906" y="4551553"/>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TextBox 71">
            <a:extLst>
              <a:ext uri="{FF2B5EF4-FFF2-40B4-BE49-F238E27FC236}">
                <a16:creationId xmlns:a16="http://schemas.microsoft.com/office/drawing/2014/main" id="{BF7829F4-1C93-AF72-045B-854E93169C3A}"/>
              </a:ext>
            </a:extLst>
          </p:cNvPr>
          <p:cNvSpPr txBox="1">
            <a:spLocks/>
          </p:cNvSpPr>
          <p:nvPr/>
        </p:nvSpPr>
        <p:spPr>
          <a:xfrm>
            <a:off x="2233137" y="4679006"/>
            <a:ext cx="2089474" cy="1177245"/>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F4364C"/>
                </a:solidFill>
                <a:effectLst/>
                <a:uLnTx/>
                <a:uFillTx/>
                <a:latin typeface="Segoe UI Semibold"/>
                <a:ea typeface="+mn-ea"/>
                <a:cs typeface="Segoe Sans Display Semibold" pitchFamily="2" charset="0"/>
              </a:rPr>
              <a:t>Retrieval</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Retrieve information</a:t>
            </a:r>
            <a:r>
              <a:rPr kumimoji="0" lang="en-US" sz="14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400" b="0" i="0" u="none" strike="noStrike" kern="1200" cap="none" spc="0" normalizeH="0" baseline="0" noProof="0">
                <a:ln>
                  <a:noFill/>
                </a:ln>
                <a:solidFill>
                  <a:srgbClr val="000000"/>
                </a:solidFill>
                <a:effectLst/>
                <a:uLnTx/>
                <a:uFillTx/>
                <a:latin typeface="Segoe UI"/>
                <a:ea typeface="+mn-ea"/>
                <a:cs typeface="Segoe Sans Display" pitchFamily="2" charset="0"/>
              </a:rPr>
              <a:t>from grounding data, reason, summarize, and answer</a:t>
            </a:r>
            <a:br>
              <a:rPr kumimoji="0" lang="en-US" sz="1400" b="0" i="0" u="none" strike="noStrike" kern="1200" cap="none" spc="0" normalizeH="0" baseline="0" noProof="0">
                <a:ln>
                  <a:noFill/>
                </a:ln>
                <a:solidFill>
                  <a:srgbClr val="000000"/>
                </a:solidFill>
                <a:effectLst/>
                <a:uLnTx/>
                <a:uFillTx/>
                <a:latin typeface="Segoe UI"/>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UI"/>
                <a:ea typeface="+mn-ea"/>
                <a:cs typeface="Segoe Sans Display" pitchFamily="2" charset="0"/>
              </a:rPr>
              <a:t>user questions</a:t>
            </a:r>
          </a:p>
        </p:txBody>
      </p:sp>
      <p:sp>
        <p:nvSpPr>
          <p:cNvPr id="73" name="TextBox 72">
            <a:extLst>
              <a:ext uri="{FF2B5EF4-FFF2-40B4-BE49-F238E27FC236}">
                <a16:creationId xmlns:a16="http://schemas.microsoft.com/office/drawing/2014/main" id="{E3CC0827-F0A8-A0F4-AD27-EA84561C946B}"/>
              </a:ext>
            </a:extLst>
          </p:cNvPr>
          <p:cNvSpPr txBox="1">
            <a:spLocks/>
          </p:cNvSpPr>
          <p:nvPr/>
        </p:nvSpPr>
        <p:spPr>
          <a:xfrm>
            <a:off x="5050005" y="4679006"/>
            <a:ext cx="2124518" cy="1177245"/>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C03BC4"/>
                </a:solidFill>
                <a:effectLst/>
                <a:uLnTx/>
                <a:uFillTx/>
                <a:latin typeface="Segoe UI Semibold"/>
                <a:ea typeface="+mn-ea"/>
                <a:cs typeface="Segoe Sans Display Semibold" pitchFamily="2" charset="0"/>
              </a:rPr>
              <a:t>Task</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1400" b="1">
                <a:solidFill>
                  <a:srgbClr val="000000"/>
                </a:solidFill>
                <a:latin typeface="Segoe UI"/>
                <a:cs typeface="Segoe Sans Display" pitchFamily="2" charset="0"/>
              </a:rPr>
              <a:t>Take actions </a:t>
            </a:r>
            <a:r>
              <a:rPr lang="en-US" sz="1400">
                <a:solidFill>
                  <a:srgbClr val="000000"/>
                </a:solidFill>
                <a:latin typeface="Segoe UI"/>
                <a:cs typeface="Segoe Sans Display" pitchFamily="2" charset="0"/>
              </a:rPr>
              <a:t>when asked, automate workflows, and replace repetitive tasks for users</a:t>
            </a:r>
          </a:p>
        </p:txBody>
      </p:sp>
      <p:sp>
        <p:nvSpPr>
          <p:cNvPr id="74" name="TextBox 73">
            <a:extLst>
              <a:ext uri="{FF2B5EF4-FFF2-40B4-BE49-F238E27FC236}">
                <a16:creationId xmlns:a16="http://schemas.microsoft.com/office/drawing/2014/main" id="{F17F196E-CDE3-3734-10AA-1484CDD2D409}"/>
              </a:ext>
            </a:extLst>
          </p:cNvPr>
          <p:cNvSpPr txBox="1">
            <a:spLocks/>
          </p:cNvSpPr>
          <p:nvPr/>
        </p:nvSpPr>
        <p:spPr>
          <a:xfrm>
            <a:off x="7882318" y="4679006"/>
            <a:ext cx="2047186" cy="1177245"/>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Semibold"/>
                <a:ea typeface="+mn-ea"/>
                <a:cs typeface="Segoe Sans Display Semibold" pitchFamily="2" charset="0"/>
              </a:rPr>
              <a:t>Autonomous</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Operate independently</a:t>
            </a:r>
            <a:r>
              <a:rPr kumimoji="0" lang="en-US" sz="14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400" b="0" i="0" u="none" strike="noStrike" kern="1200" cap="none" spc="0" normalizeH="0" baseline="0" noProof="0">
                <a:ln>
                  <a:noFill/>
                </a:ln>
                <a:solidFill>
                  <a:srgbClr val="000000"/>
                </a:solidFill>
                <a:effectLst/>
                <a:uLnTx/>
                <a:uFillTx/>
                <a:latin typeface="Segoe UI"/>
                <a:ea typeface="+mn-ea"/>
                <a:cs typeface="Segoe Sans Display" pitchFamily="2" charset="0"/>
              </a:rPr>
              <a:t>dynamically plan, orchestrate other agents, learn and escalate</a:t>
            </a:r>
          </a:p>
        </p:txBody>
      </p:sp>
      <p:cxnSp>
        <p:nvCxnSpPr>
          <p:cNvPr id="75" name="Straight Connector 74">
            <a:extLst>
              <a:ext uri="{FF2B5EF4-FFF2-40B4-BE49-F238E27FC236}">
                <a16:creationId xmlns:a16="http://schemas.microsoft.com/office/drawing/2014/main" id="{CD52372A-ABE5-332E-F742-F1F0A3D07877}"/>
              </a:ext>
              <a:ext uri="{C183D7F6-B498-43B3-948B-1728B52AA6E4}">
                <adec:decorative xmlns:adec="http://schemas.microsoft.com/office/drawing/2017/decorative" val="1"/>
              </a:ext>
            </a:extLst>
          </p:cNvPr>
          <p:cNvCxnSpPr>
            <a:cxnSpLocks/>
            <a:stCxn id="61" idx="2"/>
            <a:endCxn id="13" idx="0"/>
          </p:cNvCxnSpPr>
          <p:nvPr/>
        </p:nvCxnSpPr>
        <p:spPr>
          <a:xfrm>
            <a:off x="8920123" y="3303470"/>
            <a:ext cx="3918" cy="183541"/>
          </a:xfrm>
          <a:prstGeom prst="line">
            <a:avLst/>
          </a:prstGeom>
          <a:ln w="6350">
            <a:solidFill>
              <a:srgbClr val="0078D4"/>
            </a:solidFill>
            <a:prstDash val="lgDash"/>
            <a:headEnd type="oval" w="sm" len="sm"/>
            <a:tailEnd type="none" w="lg" len="med"/>
          </a:ln>
        </p:spPr>
        <p:style>
          <a:lnRef idx="1">
            <a:schemeClr val="accent1"/>
          </a:lnRef>
          <a:fillRef idx="0">
            <a:schemeClr val="accent1"/>
          </a:fillRef>
          <a:effectRef idx="0">
            <a:schemeClr val="accent1"/>
          </a:effectRef>
          <a:fontRef idx="minor">
            <a:schemeClr val="tx1"/>
          </a:fontRef>
        </p:style>
      </p:cxnSp>
      <p:grpSp>
        <p:nvGrpSpPr>
          <p:cNvPr id="81" name="Group 80" descr="Agents vary in complexity">
            <a:extLst>
              <a:ext uri="{FF2B5EF4-FFF2-40B4-BE49-F238E27FC236}">
                <a16:creationId xmlns:a16="http://schemas.microsoft.com/office/drawing/2014/main" id="{F58B8AF1-8293-FCB5-49C4-AD6F91F1A692}"/>
              </a:ext>
            </a:extLst>
          </p:cNvPr>
          <p:cNvGrpSpPr/>
          <p:nvPr/>
        </p:nvGrpSpPr>
        <p:grpSpPr>
          <a:xfrm>
            <a:off x="587376" y="6299668"/>
            <a:ext cx="11012422" cy="276999"/>
            <a:chOff x="587376" y="5600016"/>
            <a:chExt cx="11012422" cy="276999"/>
          </a:xfrm>
        </p:grpSpPr>
        <p:sp>
          <p:nvSpPr>
            <p:cNvPr id="82" name="Rounded Rectangle 62">
              <a:extLst>
                <a:ext uri="{FF2B5EF4-FFF2-40B4-BE49-F238E27FC236}">
                  <a16:creationId xmlns:a16="http://schemas.microsoft.com/office/drawing/2014/main" id="{74D64335-6200-9B1C-25FC-4A7DFC74342A}"/>
                </a:ext>
                <a:ext uri="{C183D7F6-B498-43B3-948B-1728B52AA6E4}">
                  <adec:decorative xmlns:adec="http://schemas.microsoft.com/office/drawing/2017/decorative" val="1"/>
                </a:ext>
              </a:extLst>
            </p:cNvPr>
            <p:cNvSpPr/>
            <p:nvPr/>
          </p:nvSpPr>
          <p:spPr bwMode="auto">
            <a:xfrm>
              <a:off x="2888391" y="5600016"/>
              <a:ext cx="6415218" cy="276999"/>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1" i="0" u="none" strike="noStrike" kern="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t>Agents vary complexity and capabilities depending on your need</a:t>
              </a:r>
            </a:p>
          </p:txBody>
        </p:sp>
        <p:grpSp>
          <p:nvGrpSpPr>
            <p:cNvPr id="83" name="Group 82">
              <a:extLst>
                <a:ext uri="{FF2B5EF4-FFF2-40B4-BE49-F238E27FC236}">
                  <a16:creationId xmlns:a16="http://schemas.microsoft.com/office/drawing/2014/main" id="{70D86BFD-8CDB-91EC-DA9D-01F1973D04AF}"/>
                </a:ext>
                <a:ext uri="{C183D7F6-B498-43B3-948B-1728B52AA6E4}">
                  <adec:decorative xmlns:adec="http://schemas.microsoft.com/office/drawing/2017/decorative" val="1"/>
                </a:ext>
              </a:extLst>
            </p:cNvPr>
            <p:cNvGrpSpPr/>
            <p:nvPr/>
          </p:nvGrpSpPr>
          <p:grpSpPr>
            <a:xfrm rot="16200000" flipH="1">
              <a:off x="1552050" y="4708500"/>
              <a:ext cx="130681" cy="2060030"/>
              <a:chOff x="25259549" y="2977192"/>
              <a:chExt cx="697327" cy="13435118"/>
            </a:xfrm>
          </p:grpSpPr>
          <p:cxnSp>
            <p:nvCxnSpPr>
              <p:cNvPr id="88" name="Straight Arrow Connector 87">
                <a:extLst>
                  <a:ext uri="{FF2B5EF4-FFF2-40B4-BE49-F238E27FC236}">
                    <a16:creationId xmlns:a16="http://schemas.microsoft.com/office/drawing/2014/main" id="{5F17EDC2-29F8-C7AE-2409-8B3780D32CBB}"/>
                  </a:ext>
                  <a:ext uri="{C183D7F6-B498-43B3-948B-1728B52AA6E4}">
                    <adec:decorative xmlns:adec="http://schemas.microsoft.com/office/drawing/2017/decorative" val="1"/>
                  </a:ext>
                </a:extLst>
              </p:cNvPr>
              <p:cNvCxnSpPr>
                <a:cxnSpLocks/>
              </p:cNvCxnSpPr>
              <p:nvPr/>
            </p:nvCxnSpPr>
            <p:spPr>
              <a:xfrm rot="16200000">
                <a:off x="18901395" y="9710493"/>
                <a:ext cx="13403634" cy="0"/>
              </a:xfrm>
              <a:prstGeom prst="straightConnector1">
                <a:avLst/>
              </a:prstGeom>
              <a:ln w="12700" cap="rnd">
                <a:gradFill flip="none" rotWithShape="1">
                  <a:gsLst>
                    <a:gs pos="100000">
                      <a:srgbClr val="FF5C39"/>
                    </a:gs>
                    <a:gs pos="0">
                      <a:srgbClr val="F4364C"/>
                    </a:gs>
                  </a:gsLst>
                  <a:lin ang="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24BD9DA-5086-C3BD-FACA-4B30FA4D178F}"/>
                  </a:ext>
                  <a:ext uri="{C183D7F6-B498-43B3-948B-1728B52AA6E4}">
                    <adec:decorative xmlns:adec="http://schemas.microsoft.com/office/drawing/2017/decorative" val="1"/>
                  </a:ext>
                </a:extLst>
              </p:cNvPr>
              <p:cNvCxnSpPr>
                <a:cxnSpLocks/>
              </p:cNvCxnSpPr>
              <p:nvPr/>
            </p:nvCxnSpPr>
            <p:spPr>
              <a:xfrm rot="16200000">
                <a:off x="25269481" y="2967260"/>
                <a:ext cx="321682" cy="341545"/>
              </a:xfrm>
              <a:prstGeom prst="line">
                <a:avLst/>
              </a:prstGeom>
              <a:ln w="12700" cap="rnd">
                <a:solidFill>
                  <a:srgbClr val="FF5C3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3F8D8C9-73E6-8E00-1F9C-AA1D9E837015}"/>
                  </a:ext>
                  <a:ext uri="{C183D7F6-B498-43B3-948B-1728B52AA6E4}">
                    <adec:decorative xmlns:adec="http://schemas.microsoft.com/office/drawing/2017/decorative" val="1"/>
                  </a:ext>
                </a:extLst>
              </p:cNvPr>
              <p:cNvCxnSpPr>
                <a:cxnSpLocks/>
              </p:cNvCxnSpPr>
              <p:nvPr/>
            </p:nvCxnSpPr>
            <p:spPr>
              <a:xfrm rot="16200000" flipV="1">
                <a:off x="25625264" y="2967262"/>
                <a:ext cx="321682" cy="341542"/>
              </a:xfrm>
              <a:prstGeom prst="line">
                <a:avLst/>
              </a:prstGeom>
              <a:ln w="12700" cap="rnd">
                <a:solidFill>
                  <a:srgbClr val="FF5C3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DAA2CCC3-F4F7-B738-253D-69EA325A772A}"/>
                </a:ext>
                <a:ext uri="{C183D7F6-B498-43B3-948B-1728B52AA6E4}">
                  <adec:decorative xmlns:adec="http://schemas.microsoft.com/office/drawing/2017/decorative" val="1"/>
                </a:ext>
              </a:extLst>
            </p:cNvPr>
            <p:cNvGrpSpPr/>
            <p:nvPr/>
          </p:nvGrpSpPr>
          <p:grpSpPr>
            <a:xfrm rot="5400000">
              <a:off x="10504442" y="4708500"/>
              <a:ext cx="130681" cy="2060030"/>
              <a:chOff x="25259549" y="2977192"/>
              <a:chExt cx="697327" cy="13435118"/>
            </a:xfrm>
          </p:grpSpPr>
          <p:cxnSp>
            <p:nvCxnSpPr>
              <p:cNvPr id="85" name="Straight Arrow Connector 84">
                <a:extLst>
                  <a:ext uri="{FF2B5EF4-FFF2-40B4-BE49-F238E27FC236}">
                    <a16:creationId xmlns:a16="http://schemas.microsoft.com/office/drawing/2014/main" id="{E93E9850-79CB-454E-45AB-EA3075EDD38C}"/>
                  </a:ext>
                  <a:ext uri="{C183D7F6-B498-43B3-948B-1728B52AA6E4}">
                    <adec:decorative xmlns:adec="http://schemas.microsoft.com/office/drawing/2017/decorative" val="1"/>
                  </a:ext>
                </a:extLst>
              </p:cNvPr>
              <p:cNvCxnSpPr>
                <a:cxnSpLocks/>
              </p:cNvCxnSpPr>
              <p:nvPr/>
            </p:nvCxnSpPr>
            <p:spPr>
              <a:xfrm rot="16200000">
                <a:off x="18901395" y="9710493"/>
                <a:ext cx="13403634" cy="0"/>
              </a:xfrm>
              <a:prstGeom prst="straightConnector1">
                <a:avLst/>
              </a:prstGeom>
              <a:ln w="12700" cap="rnd">
                <a:gradFill flip="none" rotWithShape="1">
                  <a:gsLst>
                    <a:gs pos="0">
                      <a:srgbClr val="0078D4"/>
                    </a:gs>
                    <a:gs pos="100000">
                      <a:srgbClr val="49C5B1"/>
                    </a:gs>
                  </a:gsLst>
                  <a:lin ang="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3D0A84D-AC2E-D794-F97E-A935C9A82155}"/>
                  </a:ext>
                  <a:ext uri="{C183D7F6-B498-43B3-948B-1728B52AA6E4}">
                    <adec:decorative xmlns:adec="http://schemas.microsoft.com/office/drawing/2017/decorative" val="1"/>
                  </a:ext>
                </a:extLst>
              </p:cNvPr>
              <p:cNvCxnSpPr>
                <a:cxnSpLocks/>
              </p:cNvCxnSpPr>
              <p:nvPr/>
            </p:nvCxnSpPr>
            <p:spPr>
              <a:xfrm rot="16200000">
                <a:off x="25269481" y="2967260"/>
                <a:ext cx="321682" cy="341545"/>
              </a:xfrm>
              <a:prstGeom prst="line">
                <a:avLst/>
              </a:prstGeom>
              <a:ln w="12700"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0B2748-2A31-B60C-3EDB-0644C90585B1}"/>
                  </a:ext>
                  <a:ext uri="{C183D7F6-B498-43B3-948B-1728B52AA6E4}">
                    <adec:decorative xmlns:adec="http://schemas.microsoft.com/office/drawing/2017/decorative" val="1"/>
                  </a:ext>
                </a:extLst>
              </p:cNvPr>
              <p:cNvCxnSpPr>
                <a:cxnSpLocks/>
              </p:cNvCxnSpPr>
              <p:nvPr/>
            </p:nvCxnSpPr>
            <p:spPr>
              <a:xfrm rot="16200000" flipV="1">
                <a:off x="25625264" y="2967262"/>
                <a:ext cx="321682" cy="341542"/>
              </a:xfrm>
              <a:prstGeom prst="line">
                <a:avLst/>
              </a:prstGeom>
              <a:ln w="12700"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8049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42" presetClass="path" presetSubtype="0" decel="100000" fill="hold" grpId="1" nodeType="withEffect">
                                  <p:stCondLst>
                                    <p:cond delay="100"/>
                                  </p:stCondLst>
                                  <p:childTnLst>
                                    <p:animMotion origin="layout" path="M 0 -2.59259E-6 L 0 0.03542 " pathEditMode="relative" rAng="0" ptsTypes="AA">
                                      <p:cBhvr>
                                        <p:cTn id="9" dur="700" spd="-100000" fill="hold"/>
                                        <p:tgtEl>
                                          <p:spTgt spid="76"/>
                                        </p:tgtEl>
                                        <p:attrNameLst>
                                          <p:attrName>ppt_x</p:attrName>
                                          <p:attrName>ppt_y</p:attrName>
                                        </p:attrNameLst>
                                      </p:cBhvr>
                                      <p:rCtr x="0" y="1759"/>
                                    </p:animMotion>
                                  </p:childTnLst>
                                </p:cTn>
                              </p:par>
                            </p:childTnLst>
                          </p:cTn>
                        </p:par>
                        <p:par>
                          <p:cTn id="10" fill="hold">
                            <p:stCondLst>
                              <p:cond delay="800"/>
                            </p:stCondLst>
                            <p:childTnLst>
                              <p:par>
                                <p:cTn id="11" presetID="16" presetClass="entr" presetSubtype="37"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barn(outVertical)">
                                      <p:cBhvr>
                                        <p:cTn id="13" dur="500"/>
                                        <p:tgtEl>
                                          <p:spTgt spid="81"/>
                                        </p:tgtEl>
                                      </p:cBhvr>
                                    </p:animEffect>
                                  </p:childTnLst>
                                </p:cTn>
                              </p:par>
                              <p:par>
                                <p:cTn id="14" presetID="42" presetClass="path" presetSubtype="0" decel="100000" fill="hold" nodeType="withEffect">
                                  <p:stCondLst>
                                    <p:cond delay="0"/>
                                  </p:stCondLst>
                                  <p:childTnLst>
                                    <p:animMotion origin="layout" path="M 4.16667E-7 3.33333E-6 L 4.16667E-7 0.03541 " pathEditMode="relative" rAng="0" ptsTypes="AA">
                                      <p:cBhvr>
                                        <p:cTn id="15" dur="700" spd="-100000" fill="hold"/>
                                        <p:tgtEl>
                                          <p:spTgt spid="81"/>
                                        </p:tgtEl>
                                        <p:attrNameLst>
                                          <p:attrName>ppt_x</p:attrName>
                                          <p:attrName>ppt_y</p:attrName>
                                        </p:attrNameLst>
                                      </p:cBhvr>
                                      <p:rCtr x="0" y="1759"/>
                                    </p:animMotion>
                                  </p:childTnLst>
                                </p:cTn>
                              </p:par>
                              <p:par>
                                <p:cTn id="16" presetID="10" presetClass="entr" presetSubtype="0" fill="hold" grpId="0" nodeType="withEffect">
                                  <p:stCondLst>
                                    <p:cond delay="1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42" presetClass="path" presetSubtype="0" decel="100000" fill="hold" grpId="1" nodeType="withEffect">
                                  <p:stCondLst>
                                    <p:cond delay="100"/>
                                  </p:stCondLst>
                                  <p:childTnLst>
                                    <p:animMotion origin="layout" path="M 0 3.7037E-7 L 0 0.03542 " pathEditMode="relative" rAng="0" ptsTypes="AA">
                                      <p:cBhvr>
                                        <p:cTn id="20" dur="700" spd="-100000" fill="hold"/>
                                        <p:tgtEl>
                                          <p:spTgt spid="21"/>
                                        </p:tgtEl>
                                        <p:attrNameLst>
                                          <p:attrName>ppt_x</p:attrName>
                                          <p:attrName>ppt_y</p:attrName>
                                        </p:attrNameLst>
                                      </p:cBhvr>
                                      <p:rCtr x="0" y="1759"/>
                                    </p:animMotion>
                                  </p:childTnLst>
                                </p:cTn>
                              </p:par>
                              <p:par>
                                <p:cTn id="21" presetID="10" presetClass="entr" presetSubtype="0" fill="hold" grpId="0" nodeType="withEffect">
                                  <p:stCondLst>
                                    <p:cond delay="1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42" presetClass="path" presetSubtype="0" decel="100000" fill="hold" grpId="1" nodeType="withEffect">
                                  <p:stCondLst>
                                    <p:cond delay="100"/>
                                  </p:stCondLst>
                                  <p:childTnLst>
                                    <p:animMotion origin="layout" path="M 0 3.7037E-7 L 0 0.03542 " pathEditMode="relative" rAng="0" ptsTypes="AA">
                                      <p:cBhvr>
                                        <p:cTn id="25" dur="700" spd="-100000" fill="hold"/>
                                        <p:tgtEl>
                                          <p:spTgt spid="15"/>
                                        </p:tgtEl>
                                        <p:attrNameLst>
                                          <p:attrName>ppt_x</p:attrName>
                                          <p:attrName>ppt_y</p:attrName>
                                        </p:attrNameLst>
                                      </p:cBhvr>
                                      <p:rCtr x="0" y="1759"/>
                                    </p:animMotion>
                                  </p:childTnLst>
                                </p:cTn>
                              </p:par>
                              <p:par>
                                <p:cTn id="26" presetID="10" presetClass="entr" presetSubtype="0" fill="hold" grpId="0" nodeType="withEffect">
                                  <p:stCondLst>
                                    <p:cond delay="1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42" presetClass="path" presetSubtype="0" decel="100000" fill="hold" grpId="1" nodeType="withEffect">
                                  <p:stCondLst>
                                    <p:cond delay="100"/>
                                  </p:stCondLst>
                                  <p:childTnLst>
                                    <p:animMotion origin="layout" path="M 0 3.7037E-7 L 0 0.03542 " pathEditMode="relative" rAng="0" ptsTypes="AA">
                                      <p:cBhvr>
                                        <p:cTn id="30" dur="700" spd="-100000" fill="hold"/>
                                        <p:tgtEl>
                                          <p:spTgt spid="22"/>
                                        </p:tgtEl>
                                        <p:attrNameLst>
                                          <p:attrName>ppt_x</p:attrName>
                                          <p:attrName>ppt_y</p:attrName>
                                        </p:attrNameLst>
                                      </p:cBhvr>
                                      <p:rCtr x="0" y="1759"/>
                                    </p:animMotion>
                                  </p:childTnLst>
                                </p:cTn>
                              </p:par>
                              <p:par>
                                <p:cTn id="31" presetID="10" presetClass="entr" presetSubtype="0" fill="hold" grpId="0" nodeType="withEffect">
                                  <p:stCondLst>
                                    <p:cond delay="1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42" presetClass="path" presetSubtype="0" decel="100000" fill="hold" grpId="1" nodeType="withEffect">
                                  <p:stCondLst>
                                    <p:cond delay="100"/>
                                  </p:stCondLst>
                                  <p:childTnLst>
                                    <p:animMotion origin="layout" path="M 0 3.7037E-7 L 0 0.03542 " pathEditMode="relative" rAng="0" ptsTypes="AA">
                                      <p:cBhvr>
                                        <p:cTn id="35" dur="700" spd="-100000" fill="hold"/>
                                        <p:tgtEl>
                                          <p:spTgt spid="24"/>
                                        </p:tgtEl>
                                        <p:attrNameLst>
                                          <p:attrName>ppt_x</p:attrName>
                                          <p:attrName>ppt_y</p:attrName>
                                        </p:attrNameLst>
                                      </p:cBhvr>
                                      <p:rCtr x="0" y="1759"/>
                                    </p:animMotion>
                                  </p:childTnLst>
                                </p:cTn>
                              </p:par>
                              <p:par>
                                <p:cTn id="36" presetID="10" presetClass="entr" presetSubtype="0" fill="hold" grpId="0" nodeType="withEffect">
                                  <p:stCondLst>
                                    <p:cond delay="1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42" presetClass="path" presetSubtype="0" decel="100000" fill="hold" grpId="1" nodeType="withEffect">
                                  <p:stCondLst>
                                    <p:cond delay="100"/>
                                  </p:stCondLst>
                                  <p:childTnLst>
                                    <p:animMotion origin="layout" path="M 0 3.7037E-7 L 0 0.03542 " pathEditMode="relative" rAng="0" ptsTypes="AA">
                                      <p:cBhvr>
                                        <p:cTn id="40" dur="700" spd="-100000" fill="hold"/>
                                        <p:tgtEl>
                                          <p:spTgt spid="23"/>
                                        </p:tgtEl>
                                        <p:attrNameLst>
                                          <p:attrName>ppt_x</p:attrName>
                                          <p:attrName>ppt_y</p:attrName>
                                        </p:attrNameLst>
                                      </p:cBhvr>
                                      <p:rCtr x="0" y="1759"/>
                                    </p:animMotion>
                                  </p:childTnLst>
                                </p:cTn>
                              </p:par>
                              <p:par>
                                <p:cTn id="41" presetID="10" presetClass="entr" presetSubtype="0" fill="hold" grpId="0" nodeType="withEffect">
                                  <p:stCondLst>
                                    <p:cond delay="10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42" presetClass="path" presetSubtype="0" decel="100000" fill="hold" grpId="1" nodeType="withEffect">
                                  <p:stCondLst>
                                    <p:cond delay="100"/>
                                  </p:stCondLst>
                                  <p:childTnLst>
                                    <p:animMotion origin="layout" path="M 0 3.7037E-7 L 0 0.03542 " pathEditMode="relative" rAng="0" ptsTypes="AA">
                                      <p:cBhvr>
                                        <p:cTn id="45" dur="700" spd="-100000" fill="hold"/>
                                        <p:tgtEl>
                                          <p:spTgt spid="61"/>
                                        </p:tgtEl>
                                        <p:attrNameLst>
                                          <p:attrName>ppt_x</p:attrName>
                                          <p:attrName>ppt_y</p:attrName>
                                        </p:attrNameLst>
                                      </p:cBhvr>
                                      <p:rCtr x="0" y="1759"/>
                                    </p:animMotion>
                                  </p:childTnLst>
                                </p:cTn>
                              </p:par>
                              <p:par>
                                <p:cTn id="46" presetID="10" presetClass="entr" presetSubtype="0" fill="hold" nodeType="withEffect">
                                  <p:stCondLst>
                                    <p:cond delay="10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42" presetClass="path" presetSubtype="0" decel="100000" fill="hold" nodeType="withEffect">
                                  <p:stCondLst>
                                    <p:cond delay="100"/>
                                  </p:stCondLst>
                                  <p:childTnLst>
                                    <p:animMotion origin="layout" path="M 0 3.7037E-7 L 0 0.03542 " pathEditMode="relative" rAng="0" ptsTypes="AA">
                                      <p:cBhvr>
                                        <p:cTn id="50" dur="700" spd="-100000" fill="hold"/>
                                        <p:tgtEl>
                                          <p:spTgt spid="20"/>
                                        </p:tgtEl>
                                        <p:attrNameLst>
                                          <p:attrName>ppt_x</p:attrName>
                                          <p:attrName>ppt_y</p:attrName>
                                        </p:attrNameLst>
                                      </p:cBhvr>
                                      <p:rCtr x="0" y="1759"/>
                                    </p:animMotion>
                                  </p:childTnLst>
                                </p:cTn>
                              </p:par>
                              <p:par>
                                <p:cTn id="51" presetID="10" presetClass="entr" presetSubtype="0" fill="hold" nodeType="withEffect">
                                  <p:stCondLst>
                                    <p:cond delay="10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42" presetClass="path" presetSubtype="0" decel="100000" fill="hold" nodeType="withEffect">
                                  <p:stCondLst>
                                    <p:cond delay="100"/>
                                  </p:stCondLst>
                                  <p:childTnLst>
                                    <p:animMotion origin="layout" path="M 0 3.7037E-7 L 0 0.03542 " pathEditMode="relative" rAng="0" ptsTypes="AA">
                                      <p:cBhvr>
                                        <p:cTn id="55" dur="700" spd="-100000" fill="hold"/>
                                        <p:tgtEl>
                                          <p:spTgt spid="60"/>
                                        </p:tgtEl>
                                        <p:attrNameLst>
                                          <p:attrName>ppt_x</p:attrName>
                                          <p:attrName>ppt_y</p:attrName>
                                        </p:attrNameLst>
                                      </p:cBhvr>
                                      <p:rCtr x="0" y="1759"/>
                                    </p:animMotion>
                                  </p:childTnLst>
                                </p:cTn>
                              </p:par>
                              <p:par>
                                <p:cTn id="56" presetID="10" presetClass="entr" presetSubtype="0" fill="hold" nodeType="withEffect">
                                  <p:stCondLst>
                                    <p:cond delay="10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42" presetClass="path" presetSubtype="0" decel="100000" fill="hold" nodeType="withEffect">
                                  <p:stCondLst>
                                    <p:cond delay="100"/>
                                  </p:stCondLst>
                                  <p:childTnLst>
                                    <p:animMotion origin="layout" path="M 0 3.7037E-7 L 0 0.03542 " pathEditMode="relative" rAng="0" ptsTypes="AA">
                                      <p:cBhvr>
                                        <p:cTn id="60" dur="700" spd="-100000" fill="hold"/>
                                        <p:tgtEl>
                                          <p:spTgt spid="75"/>
                                        </p:tgtEl>
                                        <p:attrNameLst>
                                          <p:attrName>ppt_x</p:attrName>
                                          <p:attrName>ppt_y</p:attrName>
                                        </p:attrNameLst>
                                      </p:cBhvr>
                                      <p:rCtr x="0" y="1759"/>
                                    </p:animMotion>
                                  </p:childTnLst>
                                </p:cTn>
                              </p:par>
                              <p:par>
                                <p:cTn id="61" presetID="10" presetClass="entr" presetSubtype="0" fill="hold" nodeType="withEffect">
                                  <p:stCondLst>
                                    <p:cond delay="10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42" presetClass="path" presetSubtype="0" decel="100000" fill="hold" nodeType="withEffect">
                                  <p:stCondLst>
                                    <p:cond delay="100"/>
                                  </p:stCondLst>
                                  <p:childTnLst>
                                    <p:animMotion origin="layout" path="M 0 3.7037E-7 L 0 0.03542 " pathEditMode="relative" rAng="0" ptsTypes="AA">
                                      <p:cBhvr>
                                        <p:cTn id="65" dur="700" spd="-100000" fill="hold"/>
                                        <p:tgtEl>
                                          <p:spTgt spid="2"/>
                                        </p:tgtEl>
                                        <p:attrNameLst>
                                          <p:attrName>ppt_x</p:attrName>
                                          <p:attrName>ppt_y</p:attrName>
                                        </p:attrNameLst>
                                      </p:cBhvr>
                                      <p:rCtr x="0" y="1759"/>
                                    </p:animMotion>
                                  </p:childTnLst>
                                </p:cTn>
                              </p:par>
                              <p:par>
                                <p:cTn id="66" presetID="10" presetClass="entr" presetSubtype="0" fill="hold" nodeType="withEffect">
                                  <p:stCondLst>
                                    <p:cond delay="10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par>
                                <p:cTn id="69" presetID="42" presetClass="path" presetSubtype="0" decel="100000" fill="hold" nodeType="withEffect">
                                  <p:stCondLst>
                                    <p:cond delay="100"/>
                                  </p:stCondLst>
                                  <p:childTnLst>
                                    <p:animMotion origin="layout" path="M 0 3.7037E-7 L 0 0.03542 " pathEditMode="relative" rAng="0" ptsTypes="AA">
                                      <p:cBhvr>
                                        <p:cTn id="70" dur="700" spd="-100000" fill="hold"/>
                                        <p:tgtEl>
                                          <p:spTgt spid="6"/>
                                        </p:tgtEl>
                                        <p:attrNameLst>
                                          <p:attrName>ppt_x</p:attrName>
                                          <p:attrName>ppt_y</p:attrName>
                                        </p:attrNameLst>
                                      </p:cBhvr>
                                      <p:rCtr x="0" y="1759"/>
                                    </p:animMotion>
                                  </p:childTnLst>
                                </p:cTn>
                              </p:par>
                              <p:par>
                                <p:cTn id="71" presetID="10" presetClass="entr" presetSubtype="0" fill="hold" nodeType="withEffect">
                                  <p:stCondLst>
                                    <p:cond delay="10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42" presetClass="path" presetSubtype="0" decel="100000" fill="hold" nodeType="withEffect">
                                  <p:stCondLst>
                                    <p:cond delay="100"/>
                                  </p:stCondLst>
                                  <p:childTnLst>
                                    <p:animMotion origin="layout" path="M 0 3.7037E-7 L 0 0.03542 " pathEditMode="relative" rAng="0" ptsTypes="AA">
                                      <p:cBhvr>
                                        <p:cTn id="75" dur="700" spd="-100000" fill="hold"/>
                                        <p:tgtEl>
                                          <p:spTgt spid="9"/>
                                        </p:tgtEl>
                                        <p:attrNameLst>
                                          <p:attrName>ppt_x</p:attrName>
                                          <p:attrName>ppt_y</p:attrName>
                                        </p:attrNameLst>
                                      </p:cBhvr>
                                      <p:rCtr x="0" y="1759"/>
                                    </p:animMotion>
                                  </p:childTnLst>
                                </p:cTn>
                              </p:par>
                              <p:par>
                                <p:cTn id="76" presetID="10" presetClass="entr" presetSubtype="0" fill="hold" nodeType="withEffect">
                                  <p:stCondLst>
                                    <p:cond delay="10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par>
                                <p:cTn id="79" presetID="42" presetClass="path" presetSubtype="0" decel="100000" fill="hold" nodeType="withEffect">
                                  <p:stCondLst>
                                    <p:cond delay="100"/>
                                  </p:stCondLst>
                                  <p:childTnLst>
                                    <p:animMotion origin="layout" path="M 0 3.7037E-7 L 0 0.03542 " pathEditMode="relative" rAng="0" ptsTypes="AA">
                                      <p:cBhvr>
                                        <p:cTn id="80" dur="700" spd="-100000" fill="hold"/>
                                        <p:tgtEl>
                                          <p:spTgt spid="12"/>
                                        </p:tgtEl>
                                        <p:attrNameLst>
                                          <p:attrName>ppt_x</p:attrName>
                                          <p:attrName>ppt_y</p:attrName>
                                        </p:attrNameLst>
                                      </p:cBhvr>
                                      <p:rCtr x="0" y="1759"/>
                                    </p:animMotion>
                                  </p:childTnLst>
                                </p:cTn>
                              </p:par>
                              <p:par>
                                <p:cTn id="81" presetID="10" presetClass="entr" presetSubtype="0" fill="hold" grpId="0" nodeType="withEffect">
                                  <p:stCondLst>
                                    <p:cond delay="100"/>
                                  </p:stCondLst>
                                  <p:childTnLst>
                                    <p:set>
                                      <p:cBhvr>
                                        <p:cTn id="82" dur="1" fill="hold">
                                          <p:stCondLst>
                                            <p:cond delay="0"/>
                                          </p:stCondLst>
                                        </p:cTn>
                                        <p:tgtEl>
                                          <p:spTgt spid="69"/>
                                        </p:tgtEl>
                                        <p:attrNameLst>
                                          <p:attrName>style.visibility</p:attrName>
                                        </p:attrNameLst>
                                      </p:cBhvr>
                                      <p:to>
                                        <p:strVal val="visible"/>
                                      </p:to>
                                    </p:set>
                                    <p:animEffect transition="in" filter="fade">
                                      <p:cBhvr>
                                        <p:cTn id="83" dur="500"/>
                                        <p:tgtEl>
                                          <p:spTgt spid="69"/>
                                        </p:tgtEl>
                                      </p:cBhvr>
                                    </p:animEffect>
                                  </p:childTnLst>
                                </p:cTn>
                              </p:par>
                              <p:par>
                                <p:cTn id="84" presetID="42" presetClass="path" presetSubtype="0" decel="100000" fill="hold" grpId="1" nodeType="withEffect">
                                  <p:stCondLst>
                                    <p:cond delay="100"/>
                                  </p:stCondLst>
                                  <p:childTnLst>
                                    <p:animMotion origin="layout" path="M 0 3.7037E-7 L 0 0.03542 " pathEditMode="relative" rAng="0" ptsTypes="AA">
                                      <p:cBhvr>
                                        <p:cTn id="85" dur="700" spd="-100000" fill="hold"/>
                                        <p:tgtEl>
                                          <p:spTgt spid="69"/>
                                        </p:tgtEl>
                                        <p:attrNameLst>
                                          <p:attrName>ppt_x</p:attrName>
                                          <p:attrName>ppt_y</p:attrName>
                                        </p:attrNameLst>
                                      </p:cBhvr>
                                      <p:rCtr x="0" y="1759"/>
                                    </p:animMotion>
                                  </p:childTnLst>
                                </p:cTn>
                              </p:par>
                              <p:par>
                                <p:cTn id="86" presetID="10" presetClass="entr" presetSubtype="0" fill="hold" grpId="0" nodeType="withEffect">
                                  <p:stCondLst>
                                    <p:cond delay="10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500"/>
                                        <p:tgtEl>
                                          <p:spTgt spid="70"/>
                                        </p:tgtEl>
                                      </p:cBhvr>
                                    </p:animEffect>
                                  </p:childTnLst>
                                </p:cTn>
                              </p:par>
                              <p:par>
                                <p:cTn id="89" presetID="42" presetClass="path" presetSubtype="0" decel="100000" fill="hold" grpId="1" nodeType="withEffect">
                                  <p:stCondLst>
                                    <p:cond delay="100"/>
                                  </p:stCondLst>
                                  <p:childTnLst>
                                    <p:animMotion origin="layout" path="M 0 3.7037E-7 L 0 0.03542 " pathEditMode="relative" rAng="0" ptsTypes="AA">
                                      <p:cBhvr>
                                        <p:cTn id="90" dur="700" spd="-100000" fill="hold"/>
                                        <p:tgtEl>
                                          <p:spTgt spid="70"/>
                                        </p:tgtEl>
                                        <p:attrNameLst>
                                          <p:attrName>ppt_x</p:attrName>
                                          <p:attrName>ppt_y</p:attrName>
                                        </p:attrNameLst>
                                      </p:cBhvr>
                                      <p:rCtr x="0" y="1759"/>
                                    </p:animMotion>
                                  </p:childTnLst>
                                </p:cTn>
                              </p:par>
                              <p:par>
                                <p:cTn id="91" presetID="10" presetClass="entr" presetSubtype="0" fill="hold" grpId="0" nodeType="withEffect">
                                  <p:stCondLst>
                                    <p:cond delay="100"/>
                                  </p:stCondLst>
                                  <p:childTnLst>
                                    <p:set>
                                      <p:cBhvr>
                                        <p:cTn id="92" dur="1" fill="hold">
                                          <p:stCondLst>
                                            <p:cond delay="0"/>
                                          </p:stCondLst>
                                        </p:cTn>
                                        <p:tgtEl>
                                          <p:spTgt spid="72"/>
                                        </p:tgtEl>
                                        <p:attrNameLst>
                                          <p:attrName>style.visibility</p:attrName>
                                        </p:attrNameLst>
                                      </p:cBhvr>
                                      <p:to>
                                        <p:strVal val="visible"/>
                                      </p:to>
                                    </p:set>
                                    <p:animEffect transition="in" filter="fade">
                                      <p:cBhvr>
                                        <p:cTn id="93" dur="500"/>
                                        <p:tgtEl>
                                          <p:spTgt spid="72"/>
                                        </p:tgtEl>
                                      </p:cBhvr>
                                    </p:animEffect>
                                  </p:childTnLst>
                                </p:cTn>
                              </p:par>
                              <p:par>
                                <p:cTn id="94" presetID="42" presetClass="path" presetSubtype="0" decel="100000" fill="hold" grpId="1" nodeType="withEffect">
                                  <p:stCondLst>
                                    <p:cond delay="100"/>
                                  </p:stCondLst>
                                  <p:childTnLst>
                                    <p:animMotion origin="layout" path="M 0 3.7037E-7 L 0 0.03542 " pathEditMode="relative" rAng="0" ptsTypes="AA">
                                      <p:cBhvr>
                                        <p:cTn id="95" dur="700" spd="-100000" fill="hold"/>
                                        <p:tgtEl>
                                          <p:spTgt spid="72"/>
                                        </p:tgtEl>
                                        <p:attrNameLst>
                                          <p:attrName>ppt_x</p:attrName>
                                          <p:attrName>ppt_y</p:attrName>
                                        </p:attrNameLst>
                                      </p:cBhvr>
                                      <p:rCtr x="0" y="1759"/>
                                    </p:animMotion>
                                  </p:childTnLst>
                                </p:cTn>
                              </p:par>
                              <p:par>
                                <p:cTn id="96" presetID="10" presetClass="entr" presetSubtype="0" fill="hold" grpId="0" nodeType="withEffect">
                                  <p:stCondLst>
                                    <p:cond delay="10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par>
                                <p:cTn id="99" presetID="42" presetClass="path" presetSubtype="0" decel="100000" fill="hold" grpId="1" nodeType="withEffect">
                                  <p:stCondLst>
                                    <p:cond delay="100"/>
                                  </p:stCondLst>
                                  <p:childTnLst>
                                    <p:animMotion origin="layout" path="M 0 3.7037E-7 L 0 0.03542 " pathEditMode="relative" rAng="0" ptsTypes="AA">
                                      <p:cBhvr>
                                        <p:cTn id="100" dur="700" spd="-100000" fill="hold"/>
                                        <p:tgtEl>
                                          <p:spTgt spid="66"/>
                                        </p:tgtEl>
                                        <p:attrNameLst>
                                          <p:attrName>ppt_x</p:attrName>
                                          <p:attrName>ppt_y</p:attrName>
                                        </p:attrNameLst>
                                      </p:cBhvr>
                                      <p:rCtr x="0" y="1759"/>
                                    </p:animMotion>
                                  </p:childTnLst>
                                </p:cTn>
                              </p:par>
                              <p:par>
                                <p:cTn id="101" presetID="10" presetClass="entr" presetSubtype="0" fill="hold" grpId="0" nodeType="withEffect">
                                  <p:stCondLst>
                                    <p:cond delay="100"/>
                                  </p:stCondLst>
                                  <p:childTnLst>
                                    <p:set>
                                      <p:cBhvr>
                                        <p:cTn id="102" dur="1" fill="hold">
                                          <p:stCondLst>
                                            <p:cond delay="0"/>
                                          </p:stCondLst>
                                        </p:cTn>
                                        <p:tgtEl>
                                          <p:spTgt spid="71"/>
                                        </p:tgtEl>
                                        <p:attrNameLst>
                                          <p:attrName>style.visibility</p:attrName>
                                        </p:attrNameLst>
                                      </p:cBhvr>
                                      <p:to>
                                        <p:strVal val="visible"/>
                                      </p:to>
                                    </p:set>
                                    <p:animEffect transition="in" filter="fade">
                                      <p:cBhvr>
                                        <p:cTn id="103" dur="500"/>
                                        <p:tgtEl>
                                          <p:spTgt spid="71"/>
                                        </p:tgtEl>
                                      </p:cBhvr>
                                    </p:animEffect>
                                  </p:childTnLst>
                                </p:cTn>
                              </p:par>
                              <p:par>
                                <p:cTn id="104" presetID="42" presetClass="path" presetSubtype="0" decel="100000" fill="hold" grpId="1" nodeType="withEffect">
                                  <p:stCondLst>
                                    <p:cond delay="100"/>
                                  </p:stCondLst>
                                  <p:childTnLst>
                                    <p:animMotion origin="layout" path="M 0 3.7037E-7 L 0 0.03542 " pathEditMode="relative" rAng="0" ptsTypes="AA">
                                      <p:cBhvr>
                                        <p:cTn id="105" dur="700" spd="-100000" fill="hold"/>
                                        <p:tgtEl>
                                          <p:spTgt spid="71"/>
                                        </p:tgtEl>
                                        <p:attrNameLst>
                                          <p:attrName>ppt_x</p:attrName>
                                          <p:attrName>ppt_y</p:attrName>
                                        </p:attrNameLst>
                                      </p:cBhvr>
                                      <p:rCtr x="0" y="1759"/>
                                    </p:animMotion>
                                  </p:childTnLst>
                                </p:cTn>
                              </p:par>
                              <p:par>
                                <p:cTn id="106" presetID="10" presetClass="entr" presetSubtype="0" fill="hold" grpId="0" nodeType="withEffect">
                                  <p:stCondLst>
                                    <p:cond delay="100"/>
                                  </p:stCondLst>
                                  <p:childTnLst>
                                    <p:set>
                                      <p:cBhvr>
                                        <p:cTn id="107" dur="1" fill="hold">
                                          <p:stCondLst>
                                            <p:cond delay="0"/>
                                          </p:stCondLst>
                                        </p:cTn>
                                        <p:tgtEl>
                                          <p:spTgt spid="73"/>
                                        </p:tgtEl>
                                        <p:attrNameLst>
                                          <p:attrName>style.visibility</p:attrName>
                                        </p:attrNameLst>
                                      </p:cBhvr>
                                      <p:to>
                                        <p:strVal val="visible"/>
                                      </p:to>
                                    </p:set>
                                    <p:animEffect transition="in" filter="fade">
                                      <p:cBhvr>
                                        <p:cTn id="108" dur="500"/>
                                        <p:tgtEl>
                                          <p:spTgt spid="73"/>
                                        </p:tgtEl>
                                      </p:cBhvr>
                                    </p:animEffect>
                                  </p:childTnLst>
                                </p:cTn>
                              </p:par>
                              <p:par>
                                <p:cTn id="109" presetID="42" presetClass="path" presetSubtype="0" decel="100000" fill="hold" grpId="1" nodeType="withEffect">
                                  <p:stCondLst>
                                    <p:cond delay="100"/>
                                  </p:stCondLst>
                                  <p:childTnLst>
                                    <p:animMotion origin="layout" path="M 0 3.7037E-7 L 0 0.03542 " pathEditMode="relative" rAng="0" ptsTypes="AA">
                                      <p:cBhvr>
                                        <p:cTn id="110" dur="700" spd="-100000" fill="hold"/>
                                        <p:tgtEl>
                                          <p:spTgt spid="73"/>
                                        </p:tgtEl>
                                        <p:attrNameLst>
                                          <p:attrName>ppt_x</p:attrName>
                                          <p:attrName>ppt_y</p:attrName>
                                        </p:attrNameLst>
                                      </p:cBhvr>
                                      <p:rCtr x="0" y="1759"/>
                                    </p:animMotion>
                                  </p:childTnLst>
                                </p:cTn>
                              </p:par>
                              <p:par>
                                <p:cTn id="111" presetID="10" presetClass="entr" presetSubtype="0" fill="hold" grpId="0" nodeType="withEffect">
                                  <p:stCondLst>
                                    <p:cond delay="100"/>
                                  </p:stCondLst>
                                  <p:childTnLst>
                                    <p:set>
                                      <p:cBhvr>
                                        <p:cTn id="112" dur="1" fill="hold">
                                          <p:stCondLst>
                                            <p:cond delay="0"/>
                                          </p:stCondLst>
                                        </p:cTn>
                                        <p:tgtEl>
                                          <p:spTgt spid="67"/>
                                        </p:tgtEl>
                                        <p:attrNameLst>
                                          <p:attrName>style.visibility</p:attrName>
                                        </p:attrNameLst>
                                      </p:cBhvr>
                                      <p:to>
                                        <p:strVal val="visible"/>
                                      </p:to>
                                    </p:set>
                                    <p:animEffect transition="in" filter="fade">
                                      <p:cBhvr>
                                        <p:cTn id="113" dur="500"/>
                                        <p:tgtEl>
                                          <p:spTgt spid="67"/>
                                        </p:tgtEl>
                                      </p:cBhvr>
                                    </p:animEffect>
                                  </p:childTnLst>
                                </p:cTn>
                              </p:par>
                              <p:par>
                                <p:cTn id="114" presetID="42" presetClass="path" presetSubtype="0" decel="100000" fill="hold" grpId="1" nodeType="withEffect">
                                  <p:stCondLst>
                                    <p:cond delay="100"/>
                                  </p:stCondLst>
                                  <p:childTnLst>
                                    <p:animMotion origin="layout" path="M 0 3.7037E-7 L 0 0.03542 " pathEditMode="relative" rAng="0" ptsTypes="AA">
                                      <p:cBhvr>
                                        <p:cTn id="115" dur="700" spd="-100000" fill="hold"/>
                                        <p:tgtEl>
                                          <p:spTgt spid="67"/>
                                        </p:tgtEl>
                                        <p:attrNameLst>
                                          <p:attrName>ppt_x</p:attrName>
                                          <p:attrName>ppt_y</p:attrName>
                                        </p:attrNameLst>
                                      </p:cBhvr>
                                      <p:rCtr x="0" y="1759"/>
                                    </p:animMotion>
                                  </p:childTnLst>
                                </p:cTn>
                              </p:par>
                              <p:par>
                                <p:cTn id="116" presetID="10" presetClass="entr" presetSubtype="0" fill="hold" grpId="0" nodeType="withEffect">
                                  <p:stCondLst>
                                    <p:cond delay="100"/>
                                  </p:stCondLst>
                                  <p:childTnLst>
                                    <p:set>
                                      <p:cBhvr>
                                        <p:cTn id="117" dur="1" fill="hold">
                                          <p:stCondLst>
                                            <p:cond delay="0"/>
                                          </p:stCondLst>
                                        </p:cTn>
                                        <p:tgtEl>
                                          <p:spTgt spid="74"/>
                                        </p:tgtEl>
                                        <p:attrNameLst>
                                          <p:attrName>style.visibility</p:attrName>
                                        </p:attrNameLst>
                                      </p:cBhvr>
                                      <p:to>
                                        <p:strVal val="visible"/>
                                      </p:to>
                                    </p:set>
                                    <p:animEffect transition="in" filter="fade">
                                      <p:cBhvr>
                                        <p:cTn id="118" dur="500"/>
                                        <p:tgtEl>
                                          <p:spTgt spid="74"/>
                                        </p:tgtEl>
                                      </p:cBhvr>
                                    </p:animEffect>
                                  </p:childTnLst>
                                </p:cTn>
                              </p:par>
                              <p:par>
                                <p:cTn id="119" presetID="42" presetClass="path" presetSubtype="0" decel="100000" fill="hold" grpId="1" nodeType="withEffect">
                                  <p:stCondLst>
                                    <p:cond delay="100"/>
                                  </p:stCondLst>
                                  <p:childTnLst>
                                    <p:animMotion origin="layout" path="M 0 3.7037E-7 L 0 0.03542 " pathEditMode="relative" rAng="0" ptsTypes="AA">
                                      <p:cBhvr>
                                        <p:cTn id="120" dur="700" spd="-100000" fill="hold"/>
                                        <p:tgtEl>
                                          <p:spTgt spid="74"/>
                                        </p:tgtEl>
                                        <p:attrNameLst>
                                          <p:attrName>ppt_x</p:attrName>
                                          <p:attrName>ppt_y</p:attrName>
                                        </p:attrNameLst>
                                      </p:cBhvr>
                                      <p:rCtr x="0" y="1759"/>
                                    </p:animMotion>
                                  </p:childTnLst>
                                </p:cTn>
                              </p:par>
                              <p:par>
                                <p:cTn id="121" presetID="10" presetClass="entr" presetSubtype="0" fill="hold" grpId="0" nodeType="withEffect">
                                  <p:stCondLst>
                                    <p:cond delay="100"/>
                                  </p:stCondLst>
                                  <p:childTnLst>
                                    <p:set>
                                      <p:cBhvr>
                                        <p:cTn id="122" dur="1" fill="hold">
                                          <p:stCondLst>
                                            <p:cond delay="0"/>
                                          </p:stCondLst>
                                        </p:cTn>
                                        <p:tgtEl>
                                          <p:spTgt spid="68"/>
                                        </p:tgtEl>
                                        <p:attrNameLst>
                                          <p:attrName>style.visibility</p:attrName>
                                        </p:attrNameLst>
                                      </p:cBhvr>
                                      <p:to>
                                        <p:strVal val="visible"/>
                                      </p:to>
                                    </p:set>
                                    <p:animEffect transition="in" filter="fade">
                                      <p:cBhvr>
                                        <p:cTn id="123" dur="500"/>
                                        <p:tgtEl>
                                          <p:spTgt spid="68"/>
                                        </p:tgtEl>
                                      </p:cBhvr>
                                    </p:animEffect>
                                  </p:childTnLst>
                                </p:cTn>
                              </p:par>
                              <p:par>
                                <p:cTn id="124" presetID="42" presetClass="path" presetSubtype="0" decel="100000" fill="hold" grpId="1" nodeType="withEffect">
                                  <p:stCondLst>
                                    <p:cond delay="100"/>
                                  </p:stCondLst>
                                  <p:childTnLst>
                                    <p:animMotion origin="layout" path="M 0 3.7037E-7 L 0 0.03542 " pathEditMode="relative" rAng="0" ptsTypes="AA">
                                      <p:cBhvr>
                                        <p:cTn id="125" dur="700" spd="-100000" fill="hold"/>
                                        <p:tgtEl>
                                          <p:spTgt spid="6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6" grpId="1"/>
      <p:bldP spid="21" grpId="0"/>
      <p:bldP spid="21" grpId="1"/>
      <p:bldP spid="15" grpId="0" animBg="1"/>
      <p:bldP spid="15" grpId="1" animBg="1"/>
      <p:bldP spid="22" grpId="0"/>
      <p:bldP spid="22" grpId="1"/>
      <p:bldP spid="24" grpId="0" animBg="1"/>
      <p:bldP spid="24" grpId="1" animBg="1"/>
      <p:bldP spid="23" grpId="0"/>
      <p:bldP spid="23" grpId="1"/>
      <p:bldP spid="61" grpId="0" animBg="1"/>
      <p:bldP spid="61"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p:bldP spid="72" grpId="1"/>
      <p:bldP spid="73" grpId="0"/>
      <p:bldP spid="73" grpId="1"/>
      <p:bldP spid="74" grpId="0"/>
      <p:bldP spid="7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79C20-8C29-F9B4-D8CF-EE3ED29994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DBA295-3F1E-935A-E469-D67D1F44AB8B}"/>
              </a:ext>
            </a:extLst>
          </p:cNvPr>
          <p:cNvSpPr>
            <a:spLocks noGrp="1"/>
          </p:cNvSpPr>
          <p:nvPr>
            <p:ph type="title"/>
          </p:nvPr>
        </p:nvSpPr>
        <p:spPr/>
        <p:txBody>
          <a:bodyPr/>
          <a:lstStyle/>
          <a:p>
            <a:r>
              <a:rPr lang="en-US" dirty="0"/>
              <a:t>Document sensitivity Labels </a:t>
            </a:r>
          </a:p>
        </p:txBody>
      </p:sp>
      <p:sp>
        <p:nvSpPr>
          <p:cNvPr id="14" name="TextBox 13">
            <a:extLst>
              <a:ext uri="{FF2B5EF4-FFF2-40B4-BE49-F238E27FC236}">
                <a16:creationId xmlns:a16="http://schemas.microsoft.com/office/drawing/2014/main" id="{D71E479E-8F83-59FA-069C-46D3295AD224}"/>
              </a:ext>
            </a:extLst>
          </p:cNvPr>
          <p:cNvSpPr txBox="1"/>
          <p:nvPr/>
        </p:nvSpPr>
        <p:spPr>
          <a:xfrm>
            <a:off x="563186" y="1749203"/>
            <a:ext cx="4313614" cy="3693319"/>
          </a:xfrm>
          <a:prstGeom prst="rect">
            <a:avLst/>
          </a:prstGeom>
          <a:noFill/>
        </p:spPr>
        <p:txBody>
          <a:bodyPr wrap="square" lIns="0" tIns="0" rIns="0" bIns="0" anchor="t">
            <a:spAutoFit/>
          </a:bodyPr>
          <a:lstStyle/>
          <a:p>
            <a:pPr>
              <a:spcAft>
                <a:spcPts val="1200"/>
              </a:spcAft>
            </a:pPr>
            <a:r>
              <a:rPr lang="en-US" sz="2200" dirty="0">
                <a:solidFill>
                  <a:schemeClr val="bg1"/>
                </a:solidFill>
              </a:rPr>
              <a:t>When the sensitivity label applies encryption, users must have Extract usage rights, as well as VIEW for Copilot to return the data.</a:t>
            </a:r>
          </a:p>
          <a:p>
            <a:pPr>
              <a:spcAft>
                <a:spcPts val="1200"/>
              </a:spcAft>
            </a:pPr>
            <a:endParaRPr lang="en-US" sz="2200" dirty="0">
              <a:solidFill>
                <a:schemeClr val="bg1"/>
              </a:solidFill>
            </a:endParaRPr>
          </a:p>
          <a:p>
            <a:pPr>
              <a:spcAft>
                <a:spcPts val="1200"/>
              </a:spcAft>
            </a:pPr>
            <a:r>
              <a:rPr lang="en-US" sz="2200" dirty="0">
                <a:solidFill>
                  <a:schemeClr val="bg1"/>
                </a:solidFill>
              </a:rPr>
              <a:t>Usage right that determines whether Microsoft 365 Copilot can display text to the user from encrypted content</a:t>
            </a:r>
          </a:p>
        </p:txBody>
      </p:sp>
      <p:sp>
        <p:nvSpPr>
          <p:cNvPr id="7" name="TextBox 6">
            <a:extLst>
              <a:ext uri="{FF2B5EF4-FFF2-40B4-BE49-F238E27FC236}">
                <a16:creationId xmlns:a16="http://schemas.microsoft.com/office/drawing/2014/main" id="{8210E7B8-7CBD-6494-8FC3-5A1CEB843ACE}"/>
              </a:ext>
            </a:extLst>
          </p:cNvPr>
          <p:cNvSpPr txBox="1"/>
          <p:nvPr/>
        </p:nvSpPr>
        <p:spPr>
          <a:xfrm>
            <a:off x="5458018" y="911660"/>
            <a:ext cx="6362745" cy="584775"/>
          </a:xfrm>
          <a:prstGeom prst="rect">
            <a:avLst/>
          </a:prstGeom>
          <a:noFill/>
        </p:spPr>
        <p:txBody>
          <a:bodyPr wrap="square">
            <a:spAutoFit/>
          </a:bodyPr>
          <a:lstStyle/>
          <a:p>
            <a:pPr algn="ctr"/>
            <a:r>
              <a:rPr lang="en-GB" sz="1600" b="0" i="0" dirty="0">
                <a:solidFill>
                  <a:schemeClr val="bg1"/>
                </a:solidFill>
                <a:effectLst/>
                <a:latin typeface="Segoe UI" panose="020B0502040204020203" pitchFamily="34" charset="0"/>
              </a:rPr>
              <a:t>How Copilot </a:t>
            </a:r>
            <a:r>
              <a:rPr lang="en-GB" sz="1600" b="0" i="0" dirty="0" err="1">
                <a:solidFill>
                  <a:schemeClr val="bg1"/>
                </a:solidFill>
                <a:effectLst/>
                <a:latin typeface="Segoe UI" panose="020B0502040204020203" pitchFamily="34" charset="0"/>
              </a:rPr>
              <a:t>honors</a:t>
            </a:r>
            <a:r>
              <a:rPr lang="en-GB" sz="1600" b="0" i="0" dirty="0">
                <a:solidFill>
                  <a:schemeClr val="bg1"/>
                </a:solidFill>
                <a:effectLst/>
                <a:latin typeface="Segoe UI" panose="020B0502040204020203" pitchFamily="34" charset="0"/>
              </a:rPr>
              <a:t> your information protection controls using sensitivity labels and encryption.</a:t>
            </a:r>
            <a:endParaRPr lang="en-GB" sz="1600" dirty="0">
              <a:solidFill>
                <a:schemeClr val="bg1"/>
              </a:solidFill>
            </a:endParaRPr>
          </a:p>
        </p:txBody>
      </p:sp>
      <p:pic>
        <p:nvPicPr>
          <p:cNvPr id="2" name="Picture 1">
            <a:extLst>
              <a:ext uri="{FF2B5EF4-FFF2-40B4-BE49-F238E27FC236}">
                <a16:creationId xmlns:a16="http://schemas.microsoft.com/office/drawing/2014/main" id="{B7079324-673C-B11E-4AB8-16232DEB87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85676" y="1821808"/>
            <a:ext cx="3682909" cy="3004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A0D51822-DB65-8D49-9315-82D50AD1783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7461" y="1821808"/>
            <a:ext cx="2969702" cy="3886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ounded Rectangle 12">
            <a:extLst>
              <a:ext uri="{FF2B5EF4-FFF2-40B4-BE49-F238E27FC236}">
                <a16:creationId xmlns:a16="http://schemas.microsoft.com/office/drawing/2014/main" id="{C19EAFC1-A7B3-EDDF-9713-E9075FB32FD0}"/>
              </a:ext>
              <a:ext uri="{C183D7F6-B498-43B3-948B-1728B52AA6E4}">
                <adec:decorative xmlns:adec="http://schemas.microsoft.com/office/drawing/2017/decorative" val="1"/>
              </a:ext>
            </a:extLst>
          </p:cNvPr>
          <p:cNvSpPr/>
          <p:nvPr/>
        </p:nvSpPr>
        <p:spPr>
          <a:xfrm>
            <a:off x="5191408" y="3453340"/>
            <a:ext cx="3430077" cy="673917"/>
          </a:xfrm>
          <a:prstGeom prst="roundRect">
            <a:avLst>
              <a:gd name="adj" fmla="val 23575"/>
            </a:avLst>
          </a:prstGeom>
          <a:noFill/>
          <a:ln w="1905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182880" bIns="40640" numCol="1" spcCol="0" rtlCol="0" fromWordArt="0" anchor="t" anchorCtr="0" forceAA="0" compatLnSpc="1">
            <a:prstTxWarp prst="textNoShape">
              <a:avLst/>
            </a:prstTxWarp>
            <a:noAutofit/>
          </a:bodyPr>
          <a:lstStyle/>
          <a:p>
            <a:pPr marL="0" marR="0" lvl="0" indent="0" algn="l" defTabSz="698548"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333333"/>
              </a:solidFill>
              <a:effectLst/>
              <a:uLnTx/>
              <a:uFillTx/>
              <a:latin typeface="Segoe UI" panose="020B0502040204020203" pitchFamily="34" charset="0"/>
              <a:ea typeface="+mn-ea"/>
              <a:cs typeface="+mn-cs"/>
            </a:endParaRPr>
          </a:p>
        </p:txBody>
      </p:sp>
      <p:sp>
        <p:nvSpPr>
          <p:cNvPr id="9" name="Rounded Rectangle 12">
            <a:extLst>
              <a:ext uri="{FF2B5EF4-FFF2-40B4-BE49-F238E27FC236}">
                <a16:creationId xmlns:a16="http://schemas.microsoft.com/office/drawing/2014/main" id="{AA3FBAD0-5EC7-1E80-EFAB-1DF7786EB5EA}"/>
              </a:ext>
              <a:ext uri="{C183D7F6-B498-43B3-948B-1728B52AA6E4}">
                <adec:decorative xmlns:adec="http://schemas.microsoft.com/office/drawing/2017/decorative" val="1"/>
              </a:ext>
            </a:extLst>
          </p:cNvPr>
          <p:cNvSpPr/>
          <p:nvPr/>
        </p:nvSpPr>
        <p:spPr>
          <a:xfrm>
            <a:off x="9043968" y="3377140"/>
            <a:ext cx="1558717" cy="152400"/>
          </a:xfrm>
          <a:prstGeom prst="roundRect">
            <a:avLst>
              <a:gd name="adj" fmla="val 23575"/>
            </a:avLst>
          </a:prstGeom>
          <a:noFill/>
          <a:ln w="1905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182880" bIns="40640" numCol="1" spcCol="0" rtlCol="0" fromWordArt="0" anchor="t" anchorCtr="0" forceAA="0" compatLnSpc="1">
            <a:prstTxWarp prst="textNoShape">
              <a:avLst/>
            </a:prstTxWarp>
            <a:noAutofit/>
          </a:bodyPr>
          <a:lstStyle/>
          <a:p>
            <a:pPr marL="0" marR="0" lvl="0" indent="0" algn="l" defTabSz="698548"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33333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9178995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95DCF-FE0D-76DD-AAA5-9E56BE4CA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F1961-81B2-CFA3-5C22-33B3A6F2A63D}"/>
              </a:ext>
            </a:extLst>
          </p:cNvPr>
          <p:cNvSpPr>
            <a:spLocks noGrp="1"/>
          </p:cNvSpPr>
          <p:nvPr>
            <p:ph type="title"/>
          </p:nvPr>
        </p:nvSpPr>
        <p:spPr>
          <a:xfrm>
            <a:off x="571499" y="2792795"/>
            <a:ext cx="5945679" cy="1200329"/>
          </a:xfrm>
          <a:prstGeom prst="rect">
            <a:avLst/>
          </a:prstGeom>
        </p:spPr>
        <p:txBody>
          <a:bodyPr/>
          <a:lstStyle/>
          <a:p>
            <a:r>
              <a:rPr lang="en-US">
                <a:latin typeface="Segoe UI Semibold" panose="020B0702040204020203" pitchFamily="34" charset="0"/>
                <a:cs typeface="Segoe UI Semibold" panose="020B0702040204020203" pitchFamily="34" charset="0"/>
              </a:rPr>
              <a:t>Reporting &amp; Monitoring</a:t>
            </a:r>
            <a:endParaRPr lang="en-US" spc="0"/>
          </a:p>
        </p:txBody>
      </p:sp>
    </p:spTree>
    <p:extLst>
      <p:ext uri="{BB962C8B-B14F-4D97-AF65-F5344CB8AC3E}">
        <p14:creationId xmlns:p14="http://schemas.microsoft.com/office/powerpoint/2010/main" val="135891072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0E21-C376-CEB4-4D98-A3E685FD2B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5BAAB6-76ED-520A-858B-2DBD0DD5F198}"/>
              </a:ext>
            </a:extLst>
          </p:cNvPr>
          <p:cNvSpPr>
            <a:spLocks noGrp="1"/>
          </p:cNvSpPr>
          <p:nvPr>
            <p:ph type="title"/>
          </p:nvPr>
        </p:nvSpPr>
        <p:spPr/>
        <p:txBody>
          <a:bodyPr/>
          <a:lstStyle/>
          <a:p>
            <a:r>
              <a:rPr lang="en-US"/>
              <a:t>Agents Usage (Preview)</a:t>
            </a:r>
          </a:p>
        </p:txBody>
      </p:sp>
      <p:sp>
        <p:nvSpPr>
          <p:cNvPr id="14" name="TextBox 13">
            <a:extLst>
              <a:ext uri="{FF2B5EF4-FFF2-40B4-BE49-F238E27FC236}">
                <a16:creationId xmlns:a16="http://schemas.microsoft.com/office/drawing/2014/main" id="{0A8C479D-E291-2E7C-5F5E-F5A8B0FA4063}"/>
              </a:ext>
            </a:extLst>
          </p:cNvPr>
          <p:cNvSpPr txBox="1"/>
          <p:nvPr/>
        </p:nvSpPr>
        <p:spPr>
          <a:xfrm>
            <a:off x="563186" y="1749203"/>
            <a:ext cx="7388118" cy="4247317"/>
          </a:xfrm>
          <a:prstGeom prst="rect">
            <a:avLst/>
          </a:prstGeom>
          <a:noFill/>
        </p:spPr>
        <p:txBody>
          <a:bodyPr wrap="square" lIns="0" tIns="0" rIns="0" bIns="0" anchor="t">
            <a:spAutoFit/>
          </a:bodyPr>
          <a:lstStyle/>
          <a:p>
            <a:pPr>
              <a:spcAft>
                <a:spcPts val="1200"/>
              </a:spcAft>
            </a:pPr>
            <a:r>
              <a:rPr lang="en-US" sz="2200">
                <a:solidFill>
                  <a:schemeClr val="bg1"/>
                </a:solidFill>
              </a:rPr>
              <a:t>The Agent usage report helps you track how agents are being used in Microsoft 365 Copilot Chat and Microsoft 365 apps.</a:t>
            </a:r>
          </a:p>
          <a:p>
            <a:pPr>
              <a:spcAft>
                <a:spcPts val="1200"/>
              </a:spcAft>
            </a:pPr>
            <a:r>
              <a:rPr lang="en-US" sz="2200">
                <a:solidFill>
                  <a:schemeClr val="bg1"/>
                </a:solidFill>
              </a:rPr>
              <a:t>You can see which agents are being used by both licensed and unlicensed Microsoft 365 Copilot users for 7 or 30 days back</a:t>
            </a:r>
          </a:p>
          <a:p>
            <a:pPr>
              <a:spcAft>
                <a:spcPts val="1200"/>
              </a:spcAft>
            </a:pPr>
            <a:r>
              <a:rPr lang="en-US" sz="2200">
                <a:solidFill>
                  <a:schemeClr val="bg1"/>
                </a:solidFill>
              </a:rPr>
              <a:t>You can view usage within an hour from when users interact with agents, and the report includes key metrics such as:</a:t>
            </a:r>
          </a:p>
          <a:p>
            <a:pPr marL="342900" indent="-342900">
              <a:spcAft>
                <a:spcPts val="600"/>
              </a:spcAft>
              <a:buFont typeface="Arial" panose="020B0604020202020204" pitchFamily="34" charset="0"/>
              <a:buChar char="•"/>
            </a:pPr>
            <a:r>
              <a:rPr lang="en-US" sz="2000">
                <a:solidFill>
                  <a:schemeClr val="bg1"/>
                </a:solidFill>
              </a:rPr>
              <a:t>Total active users and agents</a:t>
            </a:r>
          </a:p>
          <a:p>
            <a:pPr marL="342900" indent="-342900">
              <a:spcAft>
                <a:spcPts val="600"/>
              </a:spcAft>
              <a:buFont typeface="Arial" panose="020B0604020202020204" pitchFamily="34" charset="0"/>
              <a:buChar char="•"/>
            </a:pPr>
            <a:r>
              <a:rPr lang="en-US" sz="2000">
                <a:solidFill>
                  <a:schemeClr val="bg1"/>
                </a:solidFill>
              </a:rPr>
              <a:t>Summary and daily time series</a:t>
            </a:r>
          </a:p>
          <a:p>
            <a:pPr marL="342900" indent="-342900">
              <a:spcAft>
                <a:spcPts val="600"/>
              </a:spcAft>
              <a:buFont typeface="Arial" panose="020B0604020202020204" pitchFamily="34" charset="0"/>
              <a:buChar char="•"/>
            </a:pPr>
            <a:r>
              <a:rPr lang="en-US" sz="2000">
                <a:solidFill>
                  <a:schemeClr val="bg1"/>
                </a:solidFill>
              </a:rPr>
              <a:t>Active usage per user, agent and agent-user pair</a:t>
            </a:r>
          </a:p>
        </p:txBody>
      </p:sp>
      <p:pic>
        <p:nvPicPr>
          <p:cNvPr id="6" name="Picture 5">
            <a:extLst>
              <a:ext uri="{FF2B5EF4-FFF2-40B4-BE49-F238E27FC236}">
                <a16:creationId xmlns:a16="http://schemas.microsoft.com/office/drawing/2014/main" id="{EF00D175-2352-B77E-0D87-E9EC9407607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4835" y="1445341"/>
            <a:ext cx="3419022" cy="2978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1B056007-E6D0-6AFD-F3BE-ABCAC3FE942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4835" y="4629072"/>
            <a:ext cx="3419022" cy="1743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957435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87ED3-B1B0-CABB-AC66-7075A89E7D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113ACA-9A71-061C-6268-0DB082DBCC7B}"/>
              </a:ext>
            </a:extLst>
          </p:cNvPr>
          <p:cNvSpPr>
            <a:spLocks noGrp="1"/>
          </p:cNvSpPr>
          <p:nvPr>
            <p:ph type="title"/>
          </p:nvPr>
        </p:nvSpPr>
        <p:spPr/>
        <p:txBody>
          <a:bodyPr/>
          <a:lstStyle/>
          <a:p>
            <a:r>
              <a:rPr lang="en-US"/>
              <a:t>Credits Consumption (Preview)</a:t>
            </a:r>
          </a:p>
        </p:txBody>
      </p:sp>
      <p:sp>
        <p:nvSpPr>
          <p:cNvPr id="14" name="TextBox 13">
            <a:extLst>
              <a:ext uri="{FF2B5EF4-FFF2-40B4-BE49-F238E27FC236}">
                <a16:creationId xmlns:a16="http://schemas.microsoft.com/office/drawing/2014/main" id="{25C2552D-E063-D8FF-23C7-B66E1CD2DB4D}"/>
              </a:ext>
            </a:extLst>
          </p:cNvPr>
          <p:cNvSpPr txBox="1"/>
          <p:nvPr/>
        </p:nvSpPr>
        <p:spPr>
          <a:xfrm>
            <a:off x="563186" y="1749203"/>
            <a:ext cx="5734872" cy="3262432"/>
          </a:xfrm>
          <a:prstGeom prst="rect">
            <a:avLst/>
          </a:prstGeom>
          <a:noFill/>
        </p:spPr>
        <p:txBody>
          <a:bodyPr wrap="square" lIns="0" tIns="0" rIns="0" bIns="0" anchor="t">
            <a:spAutoFit/>
          </a:bodyPr>
          <a:lstStyle/>
          <a:p>
            <a:pPr>
              <a:spcAft>
                <a:spcPts val="1200"/>
              </a:spcAft>
            </a:pPr>
            <a:r>
              <a:rPr lang="en-US" sz="2400">
                <a:solidFill>
                  <a:schemeClr val="bg1"/>
                </a:solidFill>
              </a:rPr>
              <a:t>Admins can monitor declarative‎ agents metered use of agents in ‎MAC</a:t>
            </a:r>
          </a:p>
          <a:p>
            <a:pPr>
              <a:spcAft>
                <a:spcPts val="1200"/>
              </a:spcAft>
            </a:pPr>
            <a:r>
              <a:rPr lang="en-US" sz="2400">
                <a:solidFill>
                  <a:schemeClr val="bg1"/>
                </a:solidFill>
              </a:rPr>
              <a:t>Contains usage of declarative agents using organization data or other billable features like tools (MCS agents only) used by users not having Microsoft 365 Copilot licenses</a:t>
            </a:r>
          </a:p>
          <a:p>
            <a:pPr>
              <a:spcAft>
                <a:spcPts val="1200"/>
              </a:spcAft>
            </a:pPr>
            <a:r>
              <a:rPr lang="en-US" sz="2400">
                <a:solidFill>
                  <a:schemeClr val="bg1"/>
                </a:solidFill>
              </a:rPr>
              <a:t>Able to see usage in users, agents and users &amp; agents level</a:t>
            </a:r>
          </a:p>
        </p:txBody>
      </p:sp>
      <p:pic>
        <p:nvPicPr>
          <p:cNvPr id="2" name="Picture 1">
            <a:extLst>
              <a:ext uri="{FF2B5EF4-FFF2-40B4-BE49-F238E27FC236}">
                <a16:creationId xmlns:a16="http://schemas.microsoft.com/office/drawing/2014/main" id="{00776601-F859-755A-E214-A27858E6F5D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7424" y="3967955"/>
            <a:ext cx="5274508" cy="2550002"/>
          </a:xfrm>
          <a:prstGeom prst="roundRect">
            <a:avLst>
              <a:gd name="adj" fmla="val 4162"/>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1325F40-3B54-BBD3-6447-25784486BE2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1905" y="1086477"/>
            <a:ext cx="3825546" cy="2779079"/>
          </a:xfrm>
          <a:prstGeom prst="roundRect">
            <a:avLst>
              <a:gd name="adj" fmla="val 3201"/>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435142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C047E-3EE7-82C9-DF60-0DAAADE535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D2FAE1-66D7-782F-8CE2-8B1860F36C04}"/>
              </a:ext>
            </a:extLst>
          </p:cNvPr>
          <p:cNvSpPr>
            <a:spLocks noGrp="1"/>
          </p:cNvSpPr>
          <p:nvPr>
            <p:ph type="title"/>
          </p:nvPr>
        </p:nvSpPr>
        <p:spPr/>
        <p:txBody>
          <a:bodyPr/>
          <a:lstStyle/>
          <a:p>
            <a:r>
              <a:rPr lang="en-US"/>
              <a:t>Review credits capacity and consumption (PPAC)</a:t>
            </a:r>
          </a:p>
        </p:txBody>
      </p:sp>
      <p:sp>
        <p:nvSpPr>
          <p:cNvPr id="14" name="TextBox 13">
            <a:extLst>
              <a:ext uri="{FF2B5EF4-FFF2-40B4-BE49-F238E27FC236}">
                <a16:creationId xmlns:a16="http://schemas.microsoft.com/office/drawing/2014/main" id="{6BA13230-480D-5156-686C-1D57978BB588}"/>
              </a:ext>
            </a:extLst>
          </p:cNvPr>
          <p:cNvSpPr txBox="1"/>
          <p:nvPr/>
        </p:nvSpPr>
        <p:spPr>
          <a:xfrm>
            <a:off x="563185" y="1749203"/>
            <a:ext cx="5625579" cy="3354765"/>
          </a:xfrm>
          <a:prstGeom prst="rect">
            <a:avLst/>
          </a:prstGeom>
          <a:noFill/>
        </p:spPr>
        <p:txBody>
          <a:bodyPr wrap="square" lIns="0" tIns="0" rIns="0" bIns="0" anchor="t">
            <a:spAutoFit/>
          </a:bodyPr>
          <a:lstStyle/>
          <a:p>
            <a:pPr>
              <a:spcAft>
                <a:spcPts val="1200"/>
              </a:spcAft>
            </a:pPr>
            <a:r>
              <a:rPr lang="en-US" sz="2200">
                <a:solidFill>
                  <a:schemeClr val="bg1"/>
                </a:solidFill>
              </a:rPr>
              <a:t>You can monitor usage of Copilot Studio messages in the Licensing &gt; Products &gt; Copilot Studio</a:t>
            </a:r>
          </a:p>
          <a:p>
            <a:pPr>
              <a:spcAft>
                <a:spcPts val="1200"/>
              </a:spcAft>
            </a:pPr>
            <a:r>
              <a:rPr lang="en-US" sz="2200">
                <a:solidFill>
                  <a:schemeClr val="bg1"/>
                </a:solidFill>
              </a:rPr>
              <a:t>You are provided with details in the messages capacity tab for both prepaid as well as pay-as-you-go consumption for the current month, two previous months and last 12 months</a:t>
            </a:r>
          </a:p>
          <a:p>
            <a:pPr>
              <a:spcAft>
                <a:spcPts val="1200"/>
              </a:spcAft>
            </a:pPr>
            <a:r>
              <a:rPr lang="en-US" sz="2200">
                <a:solidFill>
                  <a:schemeClr val="bg1"/>
                </a:solidFill>
              </a:rPr>
              <a:t>Reports can be downloaded as Excel reports </a:t>
            </a:r>
          </a:p>
        </p:txBody>
      </p:sp>
      <p:pic>
        <p:nvPicPr>
          <p:cNvPr id="2" name="Picture 1" descr="Image of Copilot Studio message capacity screen">
            <a:extLst>
              <a:ext uri="{FF2B5EF4-FFF2-40B4-BE49-F238E27FC236}">
                <a16:creationId xmlns:a16="http://schemas.microsoft.com/office/drawing/2014/main" id="{B8819659-E1B6-E8D0-3B98-1CE5F7D7ED7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5486" y="1749203"/>
            <a:ext cx="5231055" cy="2941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1974754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EBD5A-F89E-5689-F61B-0F444B4CC9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AF1C57-BCC6-3503-D93A-7606D35185BF}"/>
              </a:ext>
            </a:extLst>
          </p:cNvPr>
          <p:cNvSpPr>
            <a:spLocks noGrp="1"/>
          </p:cNvSpPr>
          <p:nvPr>
            <p:ph type="title"/>
          </p:nvPr>
        </p:nvSpPr>
        <p:spPr/>
        <p:txBody>
          <a:bodyPr/>
          <a:lstStyle/>
          <a:p>
            <a:r>
              <a:rPr lang="en-US"/>
              <a:t>SharePoint Agents Usage Insights </a:t>
            </a:r>
          </a:p>
        </p:txBody>
      </p:sp>
      <p:sp>
        <p:nvSpPr>
          <p:cNvPr id="14" name="TextBox 13">
            <a:extLst>
              <a:ext uri="{FF2B5EF4-FFF2-40B4-BE49-F238E27FC236}">
                <a16:creationId xmlns:a16="http://schemas.microsoft.com/office/drawing/2014/main" id="{45D743BB-44B2-E0E7-5252-B3163551226A}"/>
              </a:ext>
            </a:extLst>
          </p:cNvPr>
          <p:cNvSpPr txBox="1"/>
          <p:nvPr/>
        </p:nvSpPr>
        <p:spPr>
          <a:xfrm>
            <a:off x="563185" y="1749203"/>
            <a:ext cx="6809165" cy="4770537"/>
          </a:xfrm>
          <a:prstGeom prst="rect">
            <a:avLst/>
          </a:prstGeom>
          <a:noFill/>
        </p:spPr>
        <p:txBody>
          <a:bodyPr wrap="square" lIns="0" tIns="0" rIns="0" bIns="0" anchor="t">
            <a:spAutoFit/>
          </a:bodyPr>
          <a:lstStyle/>
          <a:p>
            <a:pPr>
              <a:spcAft>
                <a:spcPts val="1200"/>
              </a:spcAft>
            </a:pPr>
            <a:r>
              <a:rPr lang="en-US" sz="2200">
                <a:solidFill>
                  <a:schemeClr val="bg1"/>
                </a:solidFill>
              </a:rPr>
              <a:t>Agent Insights reports in SharePoint Admin Center provides detailed insights on agent usage across sites.​</a:t>
            </a:r>
          </a:p>
          <a:p>
            <a:pPr>
              <a:spcAft>
                <a:spcPts val="1200"/>
              </a:spcAft>
            </a:pPr>
            <a:r>
              <a:rPr lang="en-US" sz="2200">
                <a:solidFill>
                  <a:schemeClr val="bg1"/>
                </a:solidFill>
              </a:rPr>
              <a:t>Lists the number of agents created, along with details on policies such as Restricted Content Discovery and Restricted Access Control associated with a particular site. ​</a:t>
            </a:r>
          </a:p>
          <a:p>
            <a:pPr>
              <a:spcAft>
                <a:spcPts val="1200"/>
              </a:spcAft>
            </a:pPr>
            <a:r>
              <a:rPr lang="en-US" sz="2200">
                <a:solidFill>
                  <a:schemeClr val="bg1"/>
                </a:solidFill>
              </a:rPr>
              <a:t>Report need to be generated supporting maximum 28 days back ​</a:t>
            </a:r>
          </a:p>
          <a:p>
            <a:pPr>
              <a:spcAft>
                <a:spcPts val="1200"/>
              </a:spcAft>
            </a:pPr>
            <a:r>
              <a:rPr lang="en-US" sz="2200">
                <a:solidFill>
                  <a:schemeClr val="bg1"/>
                </a:solidFill>
              </a:rPr>
              <a:t>Can be downloaded for further analysis​</a:t>
            </a:r>
          </a:p>
          <a:p>
            <a:pPr>
              <a:spcAft>
                <a:spcPts val="600"/>
              </a:spcAft>
            </a:pPr>
            <a:r>
              <a:rPr lang="en-US" sz="2200">
                <a:solidFill>
                  <a:schemeClr val="bg1"/>
                </a:solidFill>
              </a:rPr>
              <a:t>Available also as PowerShell commands​</a:t>
            </a:r>
          </a:p>
          <a:p>
            <a:pPr marL="342900" indent="-342900">
              <a:spcAft>
                <a:spcPts val="600"/>
              </a:spcAft>
              <a:buFont typeface="Arial" panose="020B0604020202020204" pitchFamily="34" charset="0"/>
              <a:buChar char="•"/>
            </a:pPr>
            <a:r>
              <a:rPr lang="en-US" sz="2000">
                <a:solidFill>
                  <a:schemeClr val="bg1"/>
                </a:solidFill>
              </a:rPr>
              <a:t>Start-</a:t>
            </a:r>
            <a:r>
              <a:rPr lang="en-US" sz="2000" err="1">
                <a:solidFill>
                  <a:schemeClr val="bg1"/>
                </a:solidFill>
              </a:rPr>
              <a:t>SPOCopilotAgentInsightsReport</a:t>
            </a:r>
            <a:r>
              <a:rPr lang="en-US" sz="2000">
                <a:solidFill>
                  <a:schemeClr val="bg1"/>
                </a:solidFill>
              </a:rPr>
              <a:t>​</a:t>
            </a:r>
          </a:p>
          <a:p>
            <a:pPr marL="342900" indent="-342900">
              <a:spcAft>
                <a:spcPts val="600"/>
              </a:spcAft>
              <a:buFont typeface="Arial" panose="020B0604020202020204" pitchFamily="34" charset="0"/>
              <a:buChar char="•"/>
            </a:pPr>
            <a:r>
              <a:rPr lang="en-US" sz="2000">
                <a:solidFill>
                  <a:schemeClr val="bg1"/>
                </a:solidFill>
              </a:rPr>
              <a:t>Get-</a:t>
            </a:r>
            <a:r>
              <a:rPr lang="en-US" sz="2000" err="1">
                <a:solidFill>
                  <a:schemeClr val="bg1"/>
                </a:solidFill>
              </a:rPr>
              <a:t>SPOCopilotAgentInsightsReport</a:t>
            </a:r>
            <a:r>
              <a:rPr lang="en-US" sz="2000">
                <a:solidFill>
                  <a:schemeClr val="bg1"/>
                </a:solidFill>
              </a:rPr>
              <a:t> ​</a:t>
            </a:r>
          </a:p>
        </p:txBody>
      </p:sp>
      <p:pic>
        <p:nvPicPr>
          <p:cNvPr id="12" name="Picture 11">
            <a:extLst>
              <a:ext uri="{FF2B5EF4-FFF2-40B4-BE49-F238E27FC236}">
                <a16:creationId xmlns:a16="http://schemas.microsoft.com/office/drawing/2014/main" id="{5467A5BA-9705-DA59-801A-EBA6762A60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62376" y="1574342"/>
            <a:ext cx="4443287" cy="2085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4197830A-7CAA-D650-9E07-C9A4851F758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1769" y="3786121"/>
            <a:ext cx="2624503" cy="2586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427014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5FE07-0937-F796-1F04-08A3DC27CE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7731C6-3EEB-8DE8-7B63-32C908B03467}"/>
              </a:ext>
            </a:extLst>
          </p:cNvPr>
          <p:cNvSpPr>
            <a:spLocks noGrp="1"/>
          </p:cNvSpPr>
          <p:nvPr>
            <p:ph type="title"/>
          </p:nvPr>
        </p:nvSpPr>
        <p:spPr/>
        <p:txBody>
          <a:bodyPr/>
          <a:lstStyle/>
          <a:p>
            <a:r>
              <a:rPr lang="en-US"/>
              <a:t>Viva Insights Copilot Studio agents (Preview) </a:t>
            </a:r>
          </a:p>
        </p:txBody>
      </p:sp>
      <p:sp>
        <p:nvSpPr>
          <p:cNvPr id="14" name="TextBox 13">
            <a:extLst>
              <a:ext uri="{FF2B5EF4-FFF2-40B4-BE49-F238E27FC236}">
                <a16:creationId xmlns:a16="http://schemas.microsoft.com/office/drawing/2014/main" id="{700F15A6-EEC1-4962-D7BF-4D99941776D1}"/>
              </a:ext>
            </a:extLst>
          </p:cNvPr>
          <p:cNvSpPr txBox="1"/>
          <p:nvPr/>
        </p:nvSpPr>
        <p:spPr>
          <a:xfrm>
            <a:off x="563185" y="1749203"/>
            <a:ext cx="4786055" cy="4647426"/>
          </a:xfrm>
          <a:prstGeom prst="rect">
            <a:avLst/>
          </a:prstGeom>
          <a:noFill/>
        </p:spPr>
        <p:txBody>
          <a:bodyPr wrap="square" lIns="0" tIns="0" rIns="0" bIns="0" anchor="t">
            <a:spAutoFit/>
          </a:bodyPr>
          <a:lstStyle/>
          <a:p>
            <a:pPr>
              <a:spcAft>
                <a:spcPts val="1200"/>
              </a:spcAft>
            </a:pPr>
            <a:r>
              <a:rPr lang="en-US" sz="2200">
                <a:solidFill>
                  <a:schemeClr val="bg1"/>
                </a:solidFill>
              </a:rPr>
              <a:t>The Copilot Studio agents report in Viva Insights can help you understand the adoption and impact of agents built in Microsoft Copilot Studio that are deployed across various channels within your organization such as:</a:t>
            </a:r>
          </a:p>
          <a:p>
            <a:pPr marL="342900" indent="-342900">
              <a:spcAft>
                <a:spcPts val="600"/>
              </a:spcAft>
              <a:buFont typeface="Arial" panose="020B0604020202020204" pitchFamily="34" charset="0"/>
              <a:buChar char="•"/>
            </a:pPr>
            <a:r>
              <a:rPr lang="en-US" sz="2000">
                <a:solidFill>
                  <a:schemeClr val="bg1"/>
                </a:solidFill>
              </a:rPr>
              <a:t>Custom and demo websites</a:t>
            </a:r>
          </a:p>
          <a:p>
            <a:pPr marL="342900" indent="-342900">
              <a:spcAft>
                <a:spcPts val="600"/>
              </a:spcAft>
              <a:buFont typeface="Arial" panose="020B0604020202020204" pitchFamily="34" charset="0"/>
              <a:buChar char="•"/>
            </a:pPr>
            <a:r>
              <a:rPr lang="en-US" sz="2000">
                <a:solidFill>
                  <a:schemeClr val="bg1"/>
                </a:solidFill>
              </a:rPr>
              <a:t>Microsoft Teams and Microsoft 365 Copilot</a:t>
            </a:r>
          </a:p>
          <a:p>
            <a:pPr marL="342900" indent="-342900">
              <a:spcAft>
                <a:spcPts val="600"/>
              </a:spcAft>
              <a:buFont typeface="Arial" panose="020B0604020202020204" pitchFamily="34" charset="0"/>
              <a:buChar char="•"/>
            </a:pPr>
            <a:r>
              <a:rPr lang="en-US" sz="2000">
                <a:solidFill>
                  <a:schemeClr val="bg1"/>
                </a:solidFill>
              </a:rPr>
              <a:t>Mobile apps</a:t>
            </a:r>
          </a:p>
          <a:p>
            <a:pPr marL="342900" indent="-342900">
              <a:spcAft>
                <a:spcPts val="600"/>
              </a:spcAft>
              <a:buFont typeface="Arial" panose="020B0604020202020204" pitchFamily="34" charset="0"/>
              <a:buChar char="•"/>
            </a:pPr>
            <a:r>
              <a:rPr lang="en-US" sz="2000">
                <a:solidFill>
                  <a:schemeClr val="bg1"/>
                </a:solidFill>
              </a:rPr>
              <a:t>Facebook</a:t>
            </a:r>
          </a:p>
          <a:p>
            <a:pPr marL="342900" indent="-342900">
              <a:spcAft>
                <a:spcPts val="600"/>
              </a:spcAft>
              <a:buFont typeface="Arial" panose="020B0604020202020204" pitchFamily="34" charset="0"/>
              <a:buChar char="•"/>
            </a:pPr>
            <a:r>
              <a:rPr lang="en-US" sz="2000">
                <a:solidFill>
                  <a:schemeClr val="bg1"/>
                </a:solidFill>
              </a:rPr>
              <a:t>Azure bot service channels such as Skype, Twilio, and Microsoft Cortana</a:t>
            </a:r>
          </a:p>
        </p:txBody>
      </p:sp>
      <p:pic>
        <p:nvPicPr>
          <p:cNvPr id="3" name="Picture 2">
            <a:extLst>
              <a:ext uri="{FF2B5EF4-FFF2-40B4-BE49-F238E27FC236}">
                <a16:creationId xmlns:a16="http://schemas.microsoft.com/office/drawing/2014/main" id="{D526F0EA-0070-3BC6-8700-CB3BB95BA26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3560" y="1749203"/>
            <a:ext cx="6385560" cy="3316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100915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E8FF5-AEA4-3A41-C560-60A2817BDC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109D90-3356-3C6B-ED2F-B56F9E0577DE}"/>
              </a:ext>
            </a:extLst>
          </p:cNvPr>
          <p:cNvSpPr>
            <a:spLocks noGrp="1"/>
          </p:cNvSpPr>
          <p:nvPr>
            <p:ph type="title"/>
          </p:nvPr>
        </p:nvSpPr>
        <p:spPr/>
        <p:txBody>
          <a:bodyPr/>
          <a:lstStyle/>
          <a:p>
            <a:r>
              <a:rPr lang="en-US"/>
              <a:t>Copilot Studio Kit</a:t>
            </a:r>
          </a:p>
        </p:txBody>
      </p:sp>
      <p:sp>
        <p:nvSpPr>
          <p:cNvPr id="14" name="TextBox 13">
            <a:extLst>
              <a:ext uri="{FF2B5EF4-FFF2-40B4-BE49-F238E27FC236}">
                <a16:creationId xmlns:a16="http://schemas.microsoft.com/office/drawing/2014/main" id="{11537ACE-FBFA-36E7-344A-FEA72CA1EBC2}"/>
              </a:ext>
            </a:extLst>
          </p:cNvPr>
          <p:cNvSpPr txBox="1"/>
          <p:nvPr/>
        </p:nvSpPr>
        <p:spPr>
          <a:xfrm>
            <a:off x="563185" y="1749203"/>
            <a:ext cx="5997635" cy="4662815"/>
          </a:xfrm>
          <a:prstGeom prst="rect">
            <a:avLst/>
          </a:prstGeom>
          <a:noFill/>
        </p:spPr>
        <p:txBody>
          <a:bodyPr wrap="square" lIns="0" tIns="0" rIns="0" bIns="0" anchor="t">
            <a:spAutoFit/>
          </a:bodyPr>
          <a:lstStyle/>
          <a:p>
            <a:pPr>
              <a:spcAft>
                <a:spcPts val="1200"/>
              </a:spcAft>
            </a:pPr>
            <a:r>
              <a:rPr lang="en-US" sz="2000">
                <a:solidFill>
                  <a:schemeClr val="bg1"/>
                </a:solidFill>
              </a:rPr>
              <a:t>The Power CAT </a:t>
            </a:r>
            <a:r>
              <a:rPr lang="en-US" sz="2000" b="1">
                <a:solidFill>
                  <a:schemeClr val="bg1"/>
                </a:solidFill>
              </a:rPr>
              <a:t>Copilot Studio Kit</a:t>
            </a:r>
            <a:r>
              <a:rPr lang="en-US" sz="2000">
                <a:solidFill>
                  <a:schemeClr val="bg1"/>
                </a:solidFill>
              </a:rPr>
              <a:t> is a comprehensive set of capabilities designed to augment Microsoft Copilot Studio. </a:t>
            </a:r>
          </a:p>
          <a:p>
            <a:pPr>
              <a:spcAft>
                <a:spcPts val="1200"/>
              </a:spcAft>
            </a:pPr>
            <a:r>
              <a:rPr lang="en-US" sz="2000">
                <a:solidFill>
                  <a:schemeClr val="bg1"/>
                </a:solidFill>
              </a:rPr>
              <a:t>Helps makers develop and test custom agents, use large language model to validate AI-generated content, optimize prompts, and track aggregated key performance indicators of their custom agents.</a:t>
            </a:r>
          </a:p>
          <a:p>
            <a:pPr>
              <a:spcAft>
                <a:spcPts val="300"/>
              </a:spcAft>
            </a:pPr>
            <a:r>
              <a:rPr lang="en-US" sz="2000">
                <a:solidFill>
                  <a:schemeClr val="bg1"/>
                </a:solidFill>
              </a:rPr>
              <a:t>Main features are:</a:t>
            </a:r>
          </a:p>
          <a:p>
            <a:pPr marL="285750" indent="-285750">
              <a:spcAft>
                <a:spcPts val="300"/>
              </a:spcAft>
              <a:buFont typeface="Arial" panose="020B0604020202020204" pitchFamily="34" charset="0"/>
              <a:buChar char="•"/>
            </a:pPr>
            <a:r>
              <a:rPr lang="en-US" sz="1800">
                <a:solidFill>
                  <a:schemeClr val="bg1"/>
                </a:solidFill>
              </a:rPr>
              <a:t>Agent Inventory</a:t>
            </a:r>
          </a:p>
          <a:p>
            <a:pPr marL="285750" indent="-285750">
              <a:spcAft>
                <a:spcPts val="300"/>
              </a:spcAft>
              <a:buFont typeface="Arial" panose="020B0604020202020204" pitchFamily="34" charset="0"/>
              <a:buChar char="•"/>
            </a:pPr>
            <a:r>
              <a:rPr lang="en-US" sz="1800">
                <a:solidFill>
                  <a:schemeClr val="bg1"/>
                </a:solidFill>
              </a:rPr>
              <a:t>Agent Review Tool</a:t>
            </a:r>
          </a:p>
          <a:p>
            <a:pPr marL="285750" indent="-285750">
              <a:spcAft>
                <a:spcPts val="300"/>
              </a:spcAft>
              <a:buFont typeface="Arial" panose="020B0604020202020204" pitchFamily="34" charset="0"/>
              <a:buChar char="•"/>
            </a:pPr>
            <a:r>
              <a:rPr lang="en-US" sz="1800">
                <a:solidFill>
                  <a:schemeClr val="bg1"/>
                </a:solidFill>
              </a:rPr>
              <a:t>Testing capabilities</a:t>
            </a:r>
          </a:p>
          <a:p>
            <a:pPr marL="285750" indent="-285750">
              <a:spcAft>
                <a:spcPts val="300"/>
              </a:spcAft>
              <a:buFont typeface="Arial" panose="020B0604020202020204" pitchFamily="34" charset="0"/>
              <a:buChar char="•"/>
            </a:pPr>
            <a:r>
              <a:rPr lang="en-US" sz="1800">
                <a:solidFill>
                  <a:schemeClr val="bg1"/>
                </a:solidFill>
              </a:rPr>
              <a:t>Conversation KPIs</a:t>
            </a:r>
          </a:p>
          <a:p>
            <a:pPr marL="285750" indent="-285750">
              <a:spcAft>
                <a:spcPts val="300"/>
              </a:spcAft>
              <a:buFont typeface="Arial" panose="020B0604020202020204" pitchFamily="34" charset="0"/>
              <a:buChar char="•"/>
            </a:pPr>
            <a:r>
              <a:rPr lang="en-US" sz="1800">
                <a:solidFill>
                  <a:schemeClr val="bg1"/>
                </a:solidFill>
              </a:rPr>
              <a:t>SharePoint Synchronization</a:t>
            </a:r>
          </a:p>
          <a:p>
            <a:pPr marL="285750" indent="-285750">
              <a:spcAft>
                <a:spcPts val="300"/>
              </a:spcAft>
              <a:buFont typeface="Arial" panose="020B0604020202020204" pitchFamily="34" charset="0"/>
              <a:buChar char="•"/>
            </a:pPr>
            <a:r>
              <a:rPr lang="en-US" sz="1800">
                <a:solidFill>
                  <a:schemeClr val="bg1"/>
                </a:solidFill>
              </a:rPr>
              <a:t>Webchat Playground</a:t>
            </a:r>
            <a:endParaRPr lang="en-US" sz="2000">
              <a:solidFill>
                <a:schemeClr val="bg1"/>
              </a:solidFill>
            </a:endParaRPr>
          </a:p>
        </p:txBody>
      </p:sp>
      <p:pic>
        <p:nvPicPr>
          <p:cNvPr id="2" name="Picture 1">
            <a:extLst>
              <a:ext uri="{FF2B5EF4-FFF2-40B4-BE49-F238E27FC236}">
                <a16:creationId xmlns:a16="http://schemas.microsoft.com/office/drawing/2014/main" id="{61D04E1B-5E83-DAD0-2268-42B205F5E25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3700" y="1749203"/>
            <a:ext cx="5255193" cy="2956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454672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5B501-FBC4-403C-D4DA-FB697A3794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D0057B-9AB4-16EA-ECE8-0CD7FB796E25}"/>
              </a:ext>
            </a:extLst>
          </p:cNvPr>
          <p:cNvSpPr>
            <a:spLocks noGrp="1"/>
          </p:cNvSpPr>
          <p:nvPr>
            <p:ph type="title"/>
          </p:nvPr>
        </p:nvSpPr>
        <p:spPr/>
        <p:txBody>
          <a:bodyPr/>
          <a:lstStyle/>
          <a:p>
            <a:r>
              <a:rPr lang="en-US"/>
              <a:t>Data Security Posture Management for AI (DSPM AI)</a:t>
            </a:r>
          </a:p>
        </p:txBody>
      </p:sp>
      <p:sp>
        <p:nvSpPr>
          <p:cNvPr id="14" name="TextBox 13">
            <a:extLst>
              <a:ext uri="{FF2B5EF4-FFF2-40B4-BE49-F238E27FC236}">
                <a16:creationId xmlns:a16="http://schemas.microsoft.com/office/drawing/2014/main" id="{4339D456-6C0E-CB7B-1FC9-9366DA8287F2}"/>
              </a:ext>
            </a:extLst>
          </p:cNvPr>
          <p:cNvSpPr txBox="1"/>
          <p:nvPr/>
        </p:nvSpPr>
        <p:spPr>
          <a:xfrm>
            <a:off x="563185" y="1909223"/>
            <a:ext cx="7609265" cy="2893100"/>
          </a:xfrm>
          <a:prstGeom prst="rect">
            <a:avLst/>
          </a:prstGeom>
          <a:noFill/>
        </p:spPr>
        <p:txBody>
          <a:bodyPr wrap="square" lIns="0" tIns="0" rIns="0" bIns="0" anchor="t">
            <a:spAutoFit/>
          </a:bodyPr>
          <a:lstStyle/>
          <a:p>
            <a:pPr>
              <a:spcAft>
                <a:spcPts val="1200"/>
              </a:spcAft>
            </a:pPr>
            <a:r>
              <a:rPr lang="en-US" sz="2400">
                <a:solidFill>
                  <a:schemeClr val="bg1"/>
                </a:solidFill>
              </a:rPr>
              <a:t>Provides visibility into data security risks and recommend controls to protect data and proactively monitor AI use. </a:t>
            </a:r>
          </a:p>
          <a:p>
            <a:pPr>
              <a:spcAft>
                <a:spcPts val="1200"/>
              </a:spcAft>
            </a:pPr>
            <a:endParaRPr lang="en-US" sz="2400">
              <a:solidFill>
                <a:schemeClr val="bg1"/>
              </a:solidFill>
            </a:endParaRPr>
          </a:p>
          <a:p>
            <a:pPr>
              <a:spcAft>
                <a:spcPts val="1200"/>
              </a:spcAft>
            </a:pPr>
            <a:r>
              <a:rPr lang="en-US" sz="2400">
                <a:solidFill>
                  <a:schemeClr val="bg1"/>
                </a:solidFill>
              </a:rPr>
              <a:t>Strengthen organization’s data security and compliance for Microsoft 365 Copilot and Microsoft 365 Copilot Chat</a:t>
            </a:r>
          </a:p>
        </p:txBody>
      </p:sp>
      <p:pic>
        <p:nvPicPr>
          <p:cNvPr id="3" name="Picture 2">
            <a:extLst>
              <a:ext uri="{FF2B5EF4-FFF2-40B4-BE49-F238E27FC236}">
                <a16:creationId xmlns:a16="http://schemas.microsoft.com/office/drawing/2014/main" id="{8694AD4A-AD58-6EF7-7D3D-F214CE5DD5A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7882" y="1749203"/>
            <a:ext cx="2990933" cy="4558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3920431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B330E-0331-BC53-62FF-590E5527F7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68EAB1-10B7-8B3C-7F0E-50507DEB4B27}"/>
              </a:ext>
            </a:extLst>
          </p:cNvPr>
          <p:cNvSpPr>
            <a:spLocks noGrp="1"/>
          </p:cNvSpPr>
          <p:nvPr>
            <p:ph type="title"/>
          </p:nvPr>
        </p:nvSpPr>
        <p:spPr/>
        <p:txBody>
          <a:bodyPr/>
          <a:lstStyle/>
          <a:p>
            <a:r>
              <a:rPr lang="en-US"/>
              <a:t>DSPM for AI – Activity Explorer “ View Details” </a:t>
            </a:r>
          </a:p>
        </p:txBody>
      </p:sp>
      <p:sp>
        <p:nvSpPr>
          <p:cNvPr id="14" name="TextBox 13">
            <a:extLst>
              <a:ext uri="{FF2B5EF4-FFF2-40B4-BE49-F238E27FC236}">
                <a16:creationId xmlns:a16="http://schemas.microsoft.com/office/drawing/2014/main" id="{AE30DA64-DB14-7E30-6D08-1DAF49146ABE}"/>
              </a:ext>
            </a:extLst>
          </p:cNvPr>
          <p:cNvSpPr txBox="1"/>
          <p:nvPr/>
        </p:nvSpPr>
        <p:spPr>
          <a:xfrm>
            <a:off x="563185" y="1909223"/>
            <a:ext cx="4036117" cy="4278094"/>
          </a:xfrm>
          <a:prstGeom prst="rect">
            <a:avLst/>
          </a:prstGeom>
          <a:noFill/>
        </p:spPr>
        <p:txBody>
          <a:bodyPr wrap="square" lIns="0" tIns="0" rIns="0" bIns="0" anchor="t">
            <a:spAutoFit/>
          </a:bodyPr>
          <a:lstStyle/>
          <a:p>
            <a:pPr>
              <a:spcAft>
                <a:spcPts val="1200"/>
              </a:spcAft>
            </a:pPr>
            <a:r>
              <a:rPr lang="en-US" sz="2400">
                <a:solidFill>
                  <a:schemeClr val="bg1"/>
                </a:solidFill>
              </a:rPr>
              <a:t>Activity Explorer Monitor data collected from origination's policies  </a:t>
            </a:r>
          </a:p>
          <a:p>
            <a:pPr marL="342900" indent="-342900">
              <a:spcAft>
                <a:spcPts val="1200"/>
              </a:spcAft>
              <a:buFont typeface="Arial" panose="020B0604020202020204" pitchFamily="34" charset="0"/>
              <a:buChar char="•"/>
            </a:pPr>
            <a:r>
              <a:rPr lang="en-US" sz="2000">
                <a:solidFill>
                  <a:schemeClr val="bg1"/>
                </a:solidFill>
              </a:rPr>
              <a:t>AI interactions</a:t>
            </a:r>
          </a:p>
          <a:p>
            <a:pPr marL="342900" indent="-342900">
              <a:spcAft>
                <a:spcPts val="1200"/>
              </a:spcAft>
              <a:buFont typeface="Arial" panose="020B0604020202020204" pitchFamily="34" charset="0"/>
              <a:buChar char="•"/>
            </a:pPr>
            <a:r>
              <a:rPr lang="en-US" sz="2000">
                <a:solidFill>
                  <a:schemeClr val="bg1"/>
                </a:solidFill>
              </a:rPr>
              <a:t>Sensitive info types</a:t>
            </a:r>
          </a:p>
          <a:p>
            <a:pPr marL="342900" indent="-342900">
              <a:spcAft>
                <a:spcPts val="1200"/>
              </a:spcAft>
              <a:buFont typeface="Arial" panose="020B0604020202020204" pitchFamily="34" charset="0"/>
              <a:buChar char="•"/>
            </a:pPr>
            <a:r>
              <a:rPr lang="en-US" sz="2000">
                <a:solidFill>
                  <a:schemeClr val="bg1"/>
                </a:solidFill>
              </a:rPr>
              <a:t>AI websites visit</a:t>
            </a:r>
          </a:p>
          <a:p>
            <a:pPr>
              <a:spcAft>
                <a:spcPts val="1200"/>
              </a:spcAft>
            </a:pPr>
            <a:endParaRPr lang="en-US" sz="2400">
              <a:solidFill>
                <a:schemeClr val="bg1"/>
              </a:solidFill>
            </a:endParaRPr>
          </a:p>
          <a:p>
            <a:pPr>
              <a:spcAft>
                <a:spcPts val="1200"/>
              </a:spcAft>
            </a:pPr>
            <a:r>
              <a:rPr lang="en-US" sz="2400">
                <a:solidFill>
                  <a:schemeClr val="bg1"/>
                </a:solidFill>
              </a:rPr>
              <a:t>Prompts and responses can be viewed using “Interaction data” link</a:t>
            </a:r>
          </a:p>
        </p:txBody>
      </p:sp>
      <p:pic>
        <p:nvPicPr>
          <p:cNvPr id="2" name="Picture 1">
            <a:extLst>
              <a:ext uri="{FF2B5EF4-FFF2-40B4-BE49-F238E27FC236}">
                <a16:creationId xmlns:a16="http://schemas.microsoft.com/office/drawing/2014/main" id="{8313C934-D072-8B9C-1F6B-2788A13379B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6829" y="1909223"/>
            <a:ext cx="1922852" cy="274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B521E7CF-D752-60AE-4762-5E37F57AC4C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9580" y="1909224"/>
            <a:ext cx="4766971" cy="274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23638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200"/>
                                  </p:stCondLst>
                                  <p:childTnLst>
                                    <p:animMotion origin="layout" path="M 8.33333E-7 -4.44444E-6 L 8.33333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200"/>
                                  </p:stCondLst>
                                  <p:childTnLst>
                                    <p:animMotion origin="layout" path="M 4.375E-6 4.07407E-6 L 4.375E-6 0.03541 " pathEditMode="relative" rAng="0" ptsTypes="AA">
                                      <p:cBhvr>
                                        <p:cTn id="14"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8424F-7A12-8B9F-26DF-8E363E29B0BC}"/>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1B81AB2A-4F31-DE88-19AB-26A2BCF3FA74}"/>
              </a:ext>
            </a:extLst>
          </p:cNvPr>
          <p:cNvSpPr>
            <a:spLocks noGrp="1"/>
          </p:cNvSpPr>
          <p:nvPr>
            <p:ph type="title"/>
          </p:nvPr>
        </p:nvSpPr>
        <p:spPr>
          <a:xfrm>
            <a:off x="588263" y="485481"/>
            <a:ext cx="11018520" cy="498598"/>
          </a:xfrm>
        </p:spPr>
        <p:txBody>
          <a:bodyPr/>
          <a:lstStyle/>
          <a:p>
            <a:r>
              <a:rPr lang="en-US"/>
              <a:t>Types of agents</a:t>
            </a:r>
          </a:p>
        </p:txBody>
      </p:sp>
      <p:sp>
        <p:nvSpPr>
          <p:cNvPr id="2" name="Freeform: Shape 115">
            <a:extLst>
              <a:ext uri="{FF2B5EF4-FFF2-40B4-BE49-F238E27FC236}">
                <a16:creationId xmlns:a16="http://schemas.microsoft.com/office/drawing/2014/main" id="{344CD611-4EAB-1E1D-4C63-F1101BAAEC45}"/>
              </a:ext>
              <a:ext uri="{C183D7F6-B498-43B3-948B-1728B52AA6E4}">
                <adec:decorative xmlns:adec="http://schemas.microsoft.com/office/drawing/2017/decorative" val="1"/>
              </a:ext>
            </a:extLst>
          </p:cNvPr>
          <p:cNvSpPr/>
          <p:nvPr/>
        </p:nvSpPr>
        <p:spPr bwMode="auto">
          <a:xfrm>
            <a:off x="3416596" y="1297786"/>
            <a:ext cx="933700" cy="93370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3" name="Freeform: Shape 115">
            <a:extLst>
              <a:ext uri="{FF2B5EF4-FFF2-40B4-BE49-F238E27FC236}">
                <a16:creationId xmlns:a16="http://schemas.microsoft.com/office/drawing/2014/main" id="{20DF6383-B522-86F3-35C8-CB7B0BFA128F}"/>
              </a:ext>
              <a:ext uri="{C183D7F6-B498-43B3-948B-1728B52AA6E4}">
                <adec:decorative xmlns:adec="http://schemas.microsoft.com/office/drawing/2017/decorative" val="1"/>
              </a:ext>
            </a:extLst>
          </p:cNvPr>
          <p:cNvSpPr/>
          <p:nvPr/>
        </p:nvSpPr>
        <p:spPr bwMode="auto">
          <a:xfrm>
            <a:off x="8756003" y="1297786"/>
            <a:ext cx="933700" cy="93370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4" name="Freeform: Shape 3">
            <a:extLst>
              <a:ext uri="{FF2B5EF4-FFF2-40B4-BE49-F238E27FC236}">
                <a16:creationId xmlns:a16="http://schemas.microsoft.com/office/drawing/2014/main" id="{B4AC4F0C-DCAB-122F-0808-A7BE8E9D0813}"/>
              </a:ext>
              <a:ext uri="{C183D7F6-B498-43B3-948B-1728B52AA6E4}">
                <adec:decorative xmlns:adec="http://schemas.microsoft.com/office/drawing/2017/decorative" val="1"/>
              </a:ext>
            </a:extLst>
          </p:cNvPr>
          <p:cNvSpPr>
            <a:spLocks/>
          </p:cNvSpPr>
          <p:nvPr/>
        </p:nvSpPr>
        <p:spPr>
          <a:xfrm>
            <a:off x="1198715" y="2545193"/>
            <a:ext cx="10688839" cy="3992765"/>
          </a:xfrm>
          <a:custGeom>
            <a:avLst/>
            <a:gdLst>
              <a:gd name="connsiteX0" fmla="*/ 138675 w 10985500"/>
              <a:gd name="connsiteY0" fmla="*/ 0 h 2271868"/>
              <a:gd name="connsiteX1" fmla="*/ 165434 w 10985500"/>
              <a:gd name="connsiteY1" fmla="*/ 0 h 2271868"/>
              <a:gd name="connsiteX2" fmla="*/ 169003 w 10985500"/>
              <a:gd name="connsiteY2" fmla="*/ 35408 h 2271868"/>
              <a:gd name="connsiteX3" fmla="*/ 461093 w 10985500"/>
              <a:gd name="connsiteY3" fmla="*/ 273468 h 2271868"/>
              <a:gd name="connsiteX4" fmla="*/ 4870753 w 10985500"/>
              <a:gd name="connsiteY4" fmla="*/ 273469 h 2271868"/>
              <a:gd name="connsiteX5" fmla="*/ 5162843 w 10985500"/>
              <a:gd name="connsiteY5" fmla="*/ 35409 h 2271868"/>
              <a:gd name="connsiteX6" fmla="*/ 5166413 w 10985500"/>
              <a:gd name="connsiteY6" fmla="*/ 0 h 2271868"/>
              <a:gd name="connsiteX7" fmla="*/ 5820309 w 10985500"/>
              <a:gd name="connsiteY7" fmla="*/ 0 h 2271868"/>
              <a:gd name="connsiteX8" fmla="*/ 5823878 w 10985500"/>
              <a:gd name="connsiteY8" fmla="*/ 35408 h 2271868"/>
              <a:gd name="connsiteX9" fmla="*/ 6115968 w 10985500"/>
              <a:gd name="connsiteY9" fmla="*/ 273468 h 2271868"/>
              <a:gd name="connsiteX10" fmla="*/ 10525628 w 10985500"/>
              <a:gd name="connsiteY10" fmla="*/ 273469 h 2271868"/>
              <a:gd name="connsiteX11" fmla="*/ 10817718 w 10985500"/>
              <a:gd name="connsiteY11" fmla="*/ 35409 h 2271868"/>
              <a:gd name="connsiteX12" fmla="*/ 10821287 w 10985500"/>
              <a:gd name="connsiteY12" fmla="*/ 0 h 2271868"/>
              <a:gd name="connsiteX13" fmla="*/ 10846825 w 10985500"/>
              <a:gd name="connsiteY13" fmla="*/ 0 h 2271868"/>
              <a:gd name="connsiteX14" fmla="*/ 10985500 w 10985500"/>
              <a:gd name="connsiteY14" fmla="*/ 138675 h 2271868"/>
              <a:gd name="connsiteX15" fmla="*/ 10985500 w 10985500"/>
              <a:gd name="connsiteY15" fmla="*/ 2133193 h 2271868"/>
              <a:gd name="connsiteX16" fmla="*/ 10846825 w 10985500"/>
              <a:gd name="connsiteY16" fmla="*/ 2271868 h 2271868"/>
              <a:gd name="connsiteX17" fmla="*/ 138675 w 10985500"/>
              <a:gd name="connsiteY17" fmla="*/ 2271868 h 2271868"/>
              <a:gd name="connsiteX18" fmla="*/ 0 w 10985500"/>
              <a:gd name="connsiteY18" fmla="*/ 2133193 h 2271868"/>
              <a:gd name="connsiteX19" fmla="*/ 0 w 10985500"/>
              <a:gd name="connsiteY19" fmla="*/ 138675 h 2271868"/>
              <a:gd name="connsiteX20" fmla="*/ 138675 w 10985500"/>
              <a:gd name="connsiteY20" fmla="*/ 0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19" fmla="*/ 5820309 w 10985500"/>
              <a:gd name="connsiteY19" fmla="*/ 0 h 2271868"/>
              <a:gd name="connsiteX20" fmla="*/ 5915318 w 10985500"/>
              <a:gd name="connsiteY20" fmla="*/ 126848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19" fmla="*/ 5820309 w 10985500"/>
              <a:gd name="connsiteY19" fmla="*/ 0 h 2271868"/>
              <a:gd name="connsiteX0" fmla="*/ 5823878 w 10985500"/>
              <a:gd name="connsiteY0" fmla="*/ 35408 h 2271868"/>
              <a:gd name="connsiteX1" fmla="*/ 5827047 w 10985500"/>
              <a:gd name="connsiteY1" fmla="*/ 87412 h 2271868"/>
              <a:gd name="connsiteX2" fmla="*/ 6115968 w 10985500"/>
              <a:gd name="connsiteY2" fmla="*/ 273468 h 2271868"/>
              <a:gd name="connsiteX3" fmla="*/ 10525628 w 10985500"/>
              <a:gd name="connsiteY3" fmla="*/ 273469 h 2271868"/>
              <a:gd name="connsiteX4" fmla="*/ 10817718 w 10985500"/>
              <a:gd name="connsiteY4" fmla="*/ 35409 h 2271868"/>
              <a:gd name="connsiteX5" fmla="*/ 10821287 w 10985500"/>
              <a:gd name="connsiteY5" fmla="*/ 0 h 2271868"/>
              <a:gd name="connsiteX6" fmla="*/ 10846825 w 10985500"/>
              <a:gd name="connsiteY6" fmla="*/ 0 h 2271868"/>
              <a:gd name="connsiteX7" fmla="*/ 10985500 w 10985500"/>
              <a:gd name="connsiteY7" fmla="*/ 138675 h 2271868"/>
              <a:gd name="connsiteX8" fmla="*/ 10985500 w 10985500"/>
              <a:gd name="connsiteY8" fmla="*/ 2133193 h 2271868"/>
              <a:gd name="connsiteX9" fmla="*/ 10846825 w 10985500"/>
              <a:gd name="connsiteY9" fmla="*/ 2271868 h 2271868"/>
              <a:gd name="connsiteX10" fmla="*/ 138675 w 10985500"/>
              <a:gd name="connsiteY10" fmla="*/ 2271868 h 2271868"/>
              <a:gd name="connsiteX11" fmla="*/ 0 w 10985500"/>
              <a:gd name="connsiteY11" fmla="*/ 2133193 h 2271868"/>
              <a:gd name="connsiteX12" fmla="*/ 0 w 10985500"/>
              <a:gd name="connsiteY12" fmla="*/ 138675 h 2271868"/>
              <a:gd name="connsiteX13" fmla="*/ 138675 w 10985500"/>
              <a:gd name="connsiteY13" fmla="*/ 0 h 2271868"/>
              <a:gd name="connsiteX14" fmla="*/ 165434 w 10985500"/>
              <a:gd name="connsiteY14" fmla="*/ 0 h 2271868"/>
              <a:gd name="connsiteX15" fmla="*/ 169003 w 10985500"/>
              <a:gd name="connsiteY15" fmla="*/ 35408 h 2271868"/>
              <a:gd name="connsiteX16" fmla="*/ 461093 w 10985500"/>
              <a:gd name="connsiteY16" fmla="*/ 273468 h 2271868"/>
              <a:gd name="connsiteX17" fmla="*/ 4870753 w 10985500"/>
              <a:gd name="connsiteY17" fmla="*/ 273469 h 2271868"/>
              <a:gd name="connsiteX18" fmla="*/ 5162843 w 10985500"/>
              <a:gd name="connsiteY18" fmla="*/ 35409 h 2271868"/>
              <a:gd name="connsiteX19" fmla="*/ 5166413 w 10985500"/>
              <a:gd name="connsiteY19" fmla="*/ 0 h 2271868"/>
              <a:gd name="connsiteX20" fmla="*/ 5820309 w 10985500"/>
              <a:gd name="connsiteY20" fmla="*/ 0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19" fmla="*/ 5820309 w 10985500"/>
              <a:gd name="connsiteY19" fmla="*/ 0 h 2271868"/>
              <a:gd name="connsiteX0" fmla="*/ 5823878 w 10985500"/>
              <a:gd name="connsiteY0" fmla="*/ 35408 h 2271868"/>
              <a:gd name="connsiteX1" fmla="*/ 6115968 w 10985500"/>
              <a:gd name="connsiteY1" fmla="*/ 273468 h 2271868"/>
              <a:gd name="connsiteX2" fmla="*/ 10525628 w 10985500"/>
              <a:gd name="connsiteY2" fmla="*/ 273469 h 2271868"/>
              <a:gd name="connsiteX3" fmla="*/ 10817718 w 10985500"/>
              <a:gd name="connsiteY3" fmla="*/ 35409 h 2271868"/>
              <a:gd name="connsiteX4" fmla="*/ 10821287 w 10985500"/>
              <a:gd name="connsiteY4" fmla="*/ 0 h 2271868"/>
              <a:gd name="connsiteX5" fmla="*/ 10846825 w 10985500"/>
              <a:gd name="connsiteY5" fmla="*/ 0 h 2271868"/>
              <a:gd name="connsiteX6" fmla="*/ 10985500 w 10985500"/>
              <a:gd name="connsiteY6" fmla="*/ 138675 h 2271868"/>
              <a:gd name="connsiteX7" fmla="*/ 10985500 w 10985500"/>
              <a:gd name="connsiteY7" fmla="*/ 2133193 h 2271868"/>
              <a:gd name="connsiteX8" fmla="*/ 10846825 w 10985500"/>
              <a:gd name="connsiteY8" fmla="*/ 2271868 h 2271868"/>
              <a:gd name="connsiteX9" fmla="*/ 138675 w 10985500"/>
              <a:gd name="connsiteY9" fmla="*/ 2271868 h 2271868"/>
              <a:gd name="connsiteX10" fmla="*/ 0 w 10985500"/>
              <a:gd name="connsiteY10" fmla="*/ 2133193 h 2271868"/>
              <a:gd name="connsiteX11" fmla="*/ 0 w 10985500"/>
              <a:gd name="connsiteY11" fmla="*/ 138675 h 2271868"/>
              <a:gd name="connsiteX12" fmla="*/ 138675 w 10985500"/>
              <a:gd name="connsiteY12" fmla="*/ 0 h 2271868"/>
              <a:gd name="connsiteX13" fmla="*/ 165434 w 10985500"/>
              <a:gd name="connsiteY13" fmla="*/ 0 h 2271868"/>
              <a:gd name="connsiteX14" fmla="*/ 169003 w 10985500"/>
              <a:gd name="connsiteY14" fmla="*/ 35408 h 2271868"/>
              <a:gd name="connsiteX15" fmla="*/ 461093 w 10985500"/>
              <a:gd name="connsiteY15" fmla="*/ 273468 h 2271868"/>
              <a:gd name="connsiteX16" fmla="*/ 4870753 w 10985500"/>
              <a:gd name="connsiteY16" fmla="*/ 273469 h 2271868"/>
              <a:gd name="connsiteX17" fmla="*/ 5162843 w 10985500"/>
              <a:gd name="connsiteY17" fmla="*/ 35409 h 2271868"/>
              <a:gd name="connsiteX18" fmla="*/ 5166413 w 10985500"/>
              <a:gd name="connsiteY18" fmla="*/ 0 h 2271868"/>
              <a:gd name="connsiteX0" fmla="*/ 5823878 w 10985500"/>
              <a:gd name="connsiteY0" fmla="*/ 35408 h 2271868"/>
              <a:gd name="connsiteX1" fmla="*/ 10525628 w 10985500"/>
              <a:gd name="connsiteY1" fmla="*/ 273469 h 2271868"/>
              <a:gd name="connsiteX2" fmla="*/ 10817718 w 10985500"/>
              <a:gd name="connsiteY2" fmla="*/ 35409 h 2271868"/>
              <a:gd name="connsiteX3" fmla="*/ 10821287 w 10985500"/>
              <a:gd name="connsiteY3" fmla="*/ 0 h 2271868"/>
              <a:gd name="connsiteX4" fmla="*/ 10846825 w 10985500"/>
              <a:gd name="connsiteY4" fmla="*/ 0 h 2271868"/>
              <a:gd name="connsiteX5" fmla="*/ 10985500 w 10985500"/>
              <a:gd name="connsiteY5" fmla="*/ 138675 h 2271868"/>
              <a:gd name="connsiteX6" fmla="*/ 10985500 w 10985500"/>
              <a:gd name="connsiteY6" fmla="*/ 2133193 h 2271868"/>
              <a:gd name="connsiteX7" fmla="*/ 10846825 w 10985500"/>
              <a:gd name="connsiteY7" fmla="*/ 2271868 h 2271868"/>
              <a:gd name="connsiteX8" fmla="*/ 138675 w 10985500"/>
              <a:gd name="connsiteY8" fmla="*/ 2271868 h 2271868"/>
              <a:gd name="connsiteX9" fmla="*/ 0 w 10985500"/>
              <a:gd name="connsiteY9" fmla="*/ 2133193 h 2271868"/>
              <a:gd name="connsiteX10" fmla="*/ 0 w 10985500"/>
              <a:gd name="connsiteY10" fmla="*/ 138675 h 2271868"/>
              <a:gd name="connsiteX11" fmla="*/ 138675 w 10985500"/>
              <a:gd name="connsiteY11" fmla="*/ 0 h 2271868"/>
              <a:gd name="connsiteX12" fmla="*/ 165434 w 10985500"/>
              <a:gd name="connsiteY12" fmla="*/ 0 h 2271868"/>
              <a:gd name="connsiteX13" fmla="*/ 169003 w 10985500"/>
              <a:gd name="connsiteY13" fmla="*/ 35408 h 2271868"/>
              <a:gd name="connsiteX14" fmla="*/ 461093 w 10985500"/>
              <a:gd name="connsiteY14" fmla="*/ 273468 h 2271868"/>
              <a:gd name="connsiteX15" fmla="*/ 4870753 w 10985500"/>
              <a:gd name="connsiteY15" fmla="*/ 273469 h 2271868"/>
              <a:gd name="connsiteX16" fmla="*/ 5162843 w 10985500"/>
              <a:gd name="connsiteY16" fmla="*/ 35409 h 2271868"/>
              <a:gd name="connsiteX17" fmla="*/ 5166413 w 10985500"/>
              <a:gd name="connsiteY17" fmla="*/ 0 h 2271868"/>
              <a:gd name="connsiteX0" fmla="*/ 10525628 w 10985500"/>
              <a:gd name="connsiteY0" fmla="*/ 273469 h 2271868"/>
              <a:gd name="connsiteX1" fmla="*/ 10817718 w 10985500"/>
              <a:gd name="connsiteY1" fmla="*/ 35409 h 2271868"/>
              <a:gd name="connsiteX2" fmla="*/ 10821287 w 10985500"/>
              <a:gd name="connsiteY2" fmla="*/ 0 h 2271868"/>
              <a:gd name="connsiteX3" fmla="*/ 10846825 w 10985500"/>
              <a:gd name="connsiteY3" fmla="*/ 0 h 2271868"/>
              <a:gd name="connsiteX4" fmla="*/ 10985500 w 10985500"/>
              <a:gd name="connsiteY4" fmla="*/ 138675 h 2271868"/>
              <a:gd name="connsiteX5" fmla="*/ 10985500 w 10985500"/>
              <a:gd name="connsiteY5" fmla="*/ 2133193 h 2271868"/>
              <a:gd name="connsiteX6" fmla="*/ 10846825 w 10985500"/>
              <a:gd name="connsiteY6" fmla="*/ 2271868 h 2271868"/>
              <a:gd name="connsiteX7" fmla="*/ 138675 w 10985500"/>
              <a:gd name="connsiteY7" fmla="*/ 2271868 h 2271868"/>
              <a:gd name="connsiteX8" fmla="*/ 0 w 10985500"/>
              <a:gd name="connsiteY8" fmla="*/ 2133193 h 2271868"/>
              <a:gd name="connsiteX9" fmla="*/ 0 w 10985500"/>
              <a:gd name="connsiteY9" fmla="*/ 138675 h 2271868"/>
              <a:gd name="connsiteX10" fmla="*/ 138675 w 10985500"/>
              <a:gd name="connsiteY10" fmla="*/ 0 h 2271868"/>
              <a:gd name="connsiteX11" fmla="*/ 165434 w 10985500"/>
              <a:gd name="connsiteY11" fmla="*/ 0 h 2271868"/>
              <a:gd name="connsiteX12" fmla="*/ 169003 w 10985500"/>
              <a:gd name="connsiteY12" fmla="*/ 35408 h 2271868"/>
              <a:gd name="connsiteX13" fmla="*/ 461093 w 10985500"/>
              <a:gd name="connsiteY13" fmla="*/ 273468 h 2271868"/>
              <a:gd name="connsiteX14" fmla="*/ 4870753 w 10985500"/>
              <a:gd name="connsiteY14" fmla="*/ 273469 h 2271868"/>
              <a:gd name="connsiteX15" fmla="*/ 5162843 w 10985500"/>
              <a:gd name="connsiteY15" fmla="*/ 35409 h 2271868"/>
              <a:gd name="connsiteX16" fmla="*/ 5166413 w 10985500"/>
              <a:gd name="connsiteY16" fmla="*/ 0 h 2271868"/>
              <a:gd name="connsiteX0" fmla="*/ 10817718 w 10985500"/>
              <a:gd name="connsiteY0" fmla="*/ 35409 h 2271868"/>
              <a:gd name="connsiteX1" fmla="*/ 10821287 w 10985500"/>
              <a:gd name="connsiteY1" fmla="*/ 0 h 2271868"/>
              <a:gd name="connsiteX2" fmla="*/ 10846825 w 10985500"/>
              <a:gd name="connsiteY2" fmla="*/ 0 h 2271868"/>
              <a:gd name="connsiteX3" fmla="*/ 10985500 w 10985500"/>
              <a:gd name="connsiteY3" fmla="*/ 138675 h 2271868"/>
              <a:gd name="connsiteX4" fmla="*/ 10985500 w 10985500"/>
              <a:gd name="connsiteY4" fmla="*/ 2133193 h 2271868"/>
              <a:gd name="connsiteX5" fmla="*/ 10846825 w 10985500"/>
              <a:gd name="connsiteY5" fmla="*/ 2271868 h 2271868"/>
              <a:gd name="connsiteX6" fmla="*/ 138675 w 10985500"/>
              <a:gd name="connsiteY6" fmla="*/ 2271868 h 2271868"/>
              <a:gd name="connsiteX7" fmla="*/ 0 w 10985500"/>
              <a:gd name="connsiteY7" fmla="*/ 2133193 h 2271868"/>
              <a:gd name="connsiteX8" fmla="*/ 0 w 10985500"/>
              <a:gd name="connsiteY8" fmla="*/ 138675 h 2271868"/>
              <a:gd name="connsiteX9" fmla="*/ 138675 w 10985500"/>
              <a:gd name="connsiteY9" fmla="*/ 0 h 2271868"/>
              <a:gd name="connsiteX10" fmla="*/ 165434 w 10985500"/>
              <a:gd name="connsiteY10" fmla="*/ 0 h 2271868"/>
              <a:gd name="connsiteX11" fmla="*/ 169003 w 10985500"/>
              <a:gd name="connsiteY11" fmla="*/ 35408 h 2271868"/>
              <a:gd name="connsiteX12" fmla="*/ 461093 w 10985500"/>
              <a:gd name="connsiteY12" fmla="*/ 273468 h 2271868"/>
              <a:gd name="connsiteX13" fmla="*/ 4870753 w 10985500"/>
              <a:gd name="connsiteY13" fmla="*/ 273469 h 2271868"/>
              <a:gd name="connsiteX14" fmla="*/ 5162843 w 10985500"/>
              <a:gd name="connsiteY14" fmla="*/ 35409 h 2271868"/>
              <a:gd name="connsiteX15" fmla="*/ 5166413 w 10985500"/>
              <a:gd name="connsiteY15" fmla="*/ 0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12" fmla="*/ 4870753 w 10985500"/>
              <a:gd name="connsiteY12" fmla="*/ 273469 h 2271868"/>
              <a:gd name="connsiteX13" fmla="*/ 5162843 w 10985500"/>
              <a:gd name="connsiteY13" fmla="*/ 35409 h 2271868"/>
              <a:gd name="connsiteX14" fmla="*/ 5166413 w 10985500"/>
              <a:gd name="connsiteY14" fmla="*/ 0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12" fmla="*/ 4870753 w 10985500"/>
              <a:gd name="connsiteY12" fmla="*/ 273469 h 2271868"/>
              <a:gd name="connsiteX13" fmla="*/ 5162843 w 10985500"/>
              <a:gd name="connsiteY13" fmla="*/ 35409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12" fmla="*/ 4870753 w 10985500"/>
              <a:gd name="connsiteY12" fmla="*/ 273469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11" fmla="*/ 461093 w 10985500"/>
              <a:gd name="connsiteY11" fmla="*/ 273468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10" fmla="*/ 169003 w 10985500"/>
              <a:gd name="connsiteY10" fmla="*/ 35408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9" fmla="*/ 165434 w 10985500"/>
              <a:gd name="connsiteY9" fmla="*/ 0 h 2271868"/>
              <a:gd name="connsiteX0" fmla="*/ 10821287 w 10985500"/>
              <a:gd name="connsiteY0" fmla="*/ 0 h 2271868"/>
              <a:gd name="connsiteX1" fmla="*/ 10846825 w 10985500"/>
              <a:gd name="connsiteY1" fmla="*/ 0 h 2271868"/>
              <a:gd name="connsiteX2" fmla="*/ 10985500 w 10985500"/>
              <a:gd name="connsiteY2" fmla="*/ 138675 h 2271868"/>
              <a:gd name="connsiteX3" fmla="*/ 10985500 w 10985500"/>
              <a:gd name="connsiteY3" fmla="*/ 2133193 h 2271868"/>
              <a:gd name="connsiteX4" fmla="*/ 10846825 w 10985500"/>
              <a:gd name="connsiteY4" fmla="*/ 2271868 h 2271868"/>
              <a:gd name="connsiteX5" fmla="*/ 138675 w 10985500"/>
              <a:gd name="connsiteY5" fmla="*/ 2271868 h 2271868"/>
              <a:gd name="connsiteX6" fmla="*/ 0 w 10985500"/>
              <a:gd name="connsiteY6" fmla="*/ 2133193 h 2271868"/>
              <a:gd name="connsiteX7" fmla="*/ 0 w 10985500"/>
              <a:gd name="connsiteY7" fmla="*/ 138675 h 2271868"/>
              <a:gd name="connsiteX8" fmla="*/ 138675 w 10985500"/>
              <a:gd name="connsiteY8" fmla="*/ 0 h 2271868"/>
              <a:gd name="connsiteX0" fmla="*/ 10846825 w 10985500"/>
              <a:gd name="connsiteY0" fmla="*/ 0 h 2271868"/>
              <a:gd name="connsiteX1" fmla="*/ 10985500 w 10985500"/>
              <a:gd name="connsiteY1" fmla="*/ 138675 h 2271868"/>
              <a:gd name="connsiteX2" fmla="*/ 10985500 w 10985500"/>
              <a:gd name="connsiteY2" fmla="*/ 2133193 h 2271868"/>
              <a:gd name="connsiteX3" fmla="*/ 10846825 w 10985500"/>
              <a:gd name="connsiteY3" fmla="*/ 2271868 h 2271868"/>
              <a:gd name="connsiteX4" fmla="*/ 138675 w 10985500"/>
              <a:gd name="connsiteY4" fmla="*/ 2271868 h 2271868"/>
              <a:gd name="connsiteX5" fmla="*/ 0 w 10985500"/>
              <a:gd name="connsiteY5" fmla="*/ 2133193 h 2271868"/>
              <a:gd name="connsiteX6" fmla="*/ 0 w 10985500"/>
              <a:gd name="connsiteY6" fmla="*/ 138675 h 2271868"/>
              <a:gd name="connsiteX7" fmla="*/ 138675 w 10985500"/>
              <a:gd name="connsiteY7" fmla="*/ 0 h 227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5500" h="2271868">
                <a:moveTo>
                  <a:pt x="10846825" y="0"/>
                </a:moveTo>
                <a:cubicBezTo>
                  <a:pt x="10923413" y="0"/>
                  <a:pt x="10985500" y="62087"/>
                  <a:pt x="10985500" y="138675"/>
                </a:cubicBezTo>
                <a:lnTo>
                  <a:pt x="10985500" y="2133193"/>
                </a:lnTo>
                <a:cubicBezTo>
                  <a:pt x="10985500" y="2209781"/>
                  <a:pt x="10923413" y="2271868"/>
                  <a:pt x="10846825" y="2271868"/>
                </a:cubicBezTo>
                <a:lnTo>
                  <a:pt x="138675" y="2271868"/>
                </a:lnTo>
                <a:cubicBezTo>
                  <a:pt x="62087" y="2271868"/>
                  <a:pt x="0" y="2209781"/>
                  <a:pt x="0" y="2133193"/>
                </a:cubicBezTo>
                <a:lnTo>
                  <a:pt x="0" y="138675"/>
                </a:lnTo>
                <a:cubicBezTo>
                  <a:pt x="0" y="62087"/>
                  <a:pt x="62087" y="0"/>
                  <a:pt x="138675" y="0"/>
                </a:cubicBezTo>
              </a:path>
            </a:pathLst>
          </a:cu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pic>
        <p:nvPicPr>
          <p:cNvPr id="5" name="Picture 4" descr="Copilot logo">
            <a:extLst>
              <a:ext uri="{FF2B5EF4-FFF2-40B4-BE49-F238E27FC236}">
                <a16:creationId xmlns:a16="http://schemas.microsoft.com/office/drawing/2014/main" id="{9100FAE4-549E-1817-32DB-C4394176C454}"/>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3603233" y="1496074"/>
            <a:ext cx="560426" cy="537124"/>
          </a:xfrm>
          <a:prstGeom prst="rect">
            <a:avLst/>
          </a:prstGeom>
        </p:spPr>
      </p:pic>
      <p:sp>
        <p:nvSpPr>
          <p:cNvPr id="6" name="Freeform: Shape 5" descr="Icon od tool">
            <a:extLst>
              <a:ext uri="{FF2B5EF4-FFF2-40B4-BE49-F238E27FC236}">
                <a16:creationId xmlns:a16="http://schemas.microsoft.com/office/drawing/2014/main" id="{B4AE0085-E043-6972-909A-C3B993FE936E}"/>
              </a:ext>
            </a:extLst>
          </p:cNvPr>
          <p:cNvSpPr/>
          <p:nvPr/>
        </p:nvSpPr>
        <p:spPr>
          <a:xfrm>
            <a:off x="8969306" y="1493686"/>
            <a:ext cx="571238" cy="541900"/>
          </a:xfrm>
          <a:custGeom>
            <a:avLst/>
            <a:gdLst>
              <a:gd name="connsiteX0" fmla="*/ 2780277 w 3304874"/>
              <a:gd name="connsiteY0" fmla="*/ 1098192 h 3135152"/>
              <a:gd name="connsiteX1" fmla="*/ 2855454 w 3304874"/>
              <a:gd name="connsiteY1" fmla="*/ 1106858 h 3135152"/>
              <a:gd name="connsiteX2" fmla="*/ 2596037 w 3304874"/>
              <a:gd name="connsiteY2" fmla="*/ 1555959 h 3135152"/>
              <a:gd name="connsiteX3" fmla="*/ 2655261 w 3304874"/>
              <a:gd name="connsiteY3" fmla="*/ 1808431 h 3135152"/>
              <a:gd name="connsiteX4" fmla="*/ 2907733 w 3304874"/>
              <a:gd name="connsiteY4" fmla="*/ 1749190 h 3135152"/>
              <a:gd name="connsiteX5" fmla="*/ 2913441 w 3304874"/>
              <a:gd name="connsiteY5" fmla="*/ 1739325 h 3135152"/>
              <a:gd name="connsiteX6" fmla="*/ 3172875 w 3304874"/>
              <a:gd name="connsiteY6" fmla="*/ 1290075 h 3135152"/>
              <a:gd name="connsiteX7" fmla="*/ 3112232 w 3304874"/>
              <a:gd name="connsiteY7" fmla="*/ 2065721 h 3135152"/>
              <a:gd name="connsiteX8" fmla="*/ 2705396 w 3304874"/>
              <a:gd name="connsiteY8" fmla="*/ 2195487 h 3135152"/>
              <a:gd name="connsiteX9" fmla="*/ 2229124 w 3304874"/>
              <a:gd name="connsiteY9" fmla="*/ 3020459 h 3135152"/>
              <a:gd name="connsiteX10" fmla="*/ 1916025 w 3304874"/>
              <a:gd name="connsiteY10" fmla="*/ 3104446 h 3135152"/>
              <a:gd name="connsiteX11" fmla="*/ 1832038 w 3304874"/>
              <a:gd name="connsiteY11" fmla="*/ 2791347 h 3135152"/>
              <a:gd name="connsiteX12" fmla="*/ 2307535 w 3304874"/>
              <a:gd name="connsiteY12" fmla="*/ 1967959 h 3135152"/>
              <a:gd name="connsiteX13" fmla="*/ 2434266 w 3304874"/>
              <a:gd name="connsiteY13" fmla="*/ 1200578 h 3135152"/>
              <a:gd name="connsiteX14" fmla="*/ 2704604 w 3304874"/>
              <a:gd name="connsiteY14" fmla="*/ 1099945 h 3135152"/>
              <a:gd name="connsiteX15" fmla="*/ 2780277 w 3304874"/>
              <a:gd name="connsiteY15" fmla="*/ 1098192 h 3135152"/>
              <a:gd name="connsiteX16" fmla="*/ 549981 w 3304874"/>
              <a:gd name="connsiteY16" fmla="*/ 0 h 3135152"/>
              <a:gd name="connsiteX17" fmla="*/ 2278468 w 3304874"/>
              <a:gd name="connsiteY17" fmla="*/ 0 h 3135152"/>
              <a:gd name="connsiteX18" fmla="*/ 2663445 w 3304874"/>
              <a:gd name="connsiteY18" fmla="*/ 157135 h 3135152"/>
              <a:gd name="connsiteX19" fmla="*/ 2671298 w 3304874"/>
              <a:gd name="connsiteY19" fmla="*/ 157135 h 3135152"/>
              <a:gd name="connsiteX20" fmla="*/ 2671298 w 3304874"/>
              <a:gd name="connsiteY20" fmla="*/ 164988 h 3135152"/>
              <a:gd name="connsiteX21" fmla="*/ 2828433 w 3304874"/>
              <a:gd name="connsiteY21" fmla="*/ 549982 h 3135152"/>
              <a:gd name="connsiteX22" fmla="*/ 2828433 w 3304874"/>
              <a:gd name="connsiteY22" fmla="*/ 944230 h 3135152"/>
              <a:gd name="connsiteX23" fmla="*/ 2514162 w 3304874"/>
              <a:gd name="connsiteY23" fmla="*/ 982718 h 3135152"/>
              <a:gd name="connsiteX24" fmla="*/ 2514162 w 3304874"/>
              <a:gd name="connsiteY24" fmla="*/ 785676 h 3135152"/>
              <a:gd name="connsiteX25" fmla="*/ 314270 w 3304874"/>
              <a:gd name="connsiteY25" fmla="*/ 785676 h 3135152"/>
              <a:gd name="connsiteX26" fmla="*/ 314270 w 3304874"/>
              <a:gd name="connsiteY26" fmla="*/ 2278469 h 3135152"/>
              <a:gd name="connsiteX27" fmla="*/ 549981 w 3304874"/>
              <a:gd name="connsiteY27" fmla="*/ 2514163 h 3135152"/>
              <a:gd name="connsiteX28" fmla="*/ 1810824 w 3304874"/>
              <a:gd name="connsiteY28" fmla="*/ 2514163 h 3135152"/>
              <a:gd name="connsiteX29" fmla="*/ 1696119 w 3304874"/>
              <a:gd name="connsiteY29" fmla="*/ 2712789 h 3135152"/>
              <a:gd name="connsiteX30" fmla="*/ 1652121 w 3304874"/>
              <a:gd name="connsiteY30" fmla="*/ 2828433 h 3135152"/>
              <a:gd name="connsiteX31" fmla="*/ 549981 w 3304874"/>
              <a:gd name="connsiteY31" fmla="*/ 2828433 h 3135152"/>
              <a:gd name="connsiteX32" fmla="*/ 0 w 3304874"/>
              <a:gd name="connsiteY32" fmla="*/ 2278469 h 3135152"/>
              <a:gd name="connsiteX33" fmla="*/ 0 w 3304874"/>
              <a:gd name="connsiteY33" fmla="*/ 549982 h 3135152"/>
              <a:gd name="connsiteX34" fmla="*/ 157135 w 3304874"/>
              <a:gd name="connsiteY34" fmla="*/ 164988 h 3135152"/>
              <a:gd name="connsiteX35" fmla="*/ 157135 w 3304874"/>
              <a:gd name="connsiteY35" fmla="*/ 157135 h 3135152"/>
              <a:gd name="connsiteX36" fmla="*/ 164988 w 3304874"/>
              <a:gd name="connsiteY36" fmla="*/ 157135 h 3135152"/>
              <a:gd name="connsiteX37" fmla="*/ 549981 w 3304874"/>
              <a:gd name="connsiteY37" fmla="*/ 0 h 313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04874" h="3135152">
                <a:moveTo>
                  <a:pt x="2780277" y="1098192"/>
                </a:moveTo>
                <a:cubicBezTo>
                  <a:pt x="2805480" y="1099347"/>
                  <a:pt x="2830601" y="1102239"/>
                  <a:pt x="2855454" y="1106858"/>
                </a:cubicBezTo>
                <a:lnTo>
                  <a:pt x="2596037" y="1555959"/>
                </a:lnTo>
                <a:cubicBezTo>
                  <a:pt x="2542668" y="1642025"/>
                  <a:pt x="2569179" y="1755080"/>
                  <a:pt x="2655261" y="1808431"/>
                </a:cubicBezTo>
                <a:cubicBezTo>
                  <a:pt x="2741327" y="1861800"/>
                  <a:pt x="2854382" y="1835272"/>
                  <a:pt x="2907733" y="1749190"/>
                </a:cubicBezTo>
                <a:cubicBezTo>
                  <a:pt x="2909730" y="1745973"/>
                  <a:pt x="2911643" y="1742674"/>
                  <a:pt x="2913441" y="1739325"/>
                </a:cubicBezTo>
                <a:lnTo>
                  <a:pt x="3172875" y="1290075"/>
                </a:lnTo>
                <a:cubicBezTo>
                  <a:pt x="3370313" y="1521002"/>
                  <a:pt x="3343159" y="1868266"/>
                  <a:pt x="3112232" y="2065721"/>
                </a:cubicBezTo>
                <a:cubicBezTo>
                  <a:pt x="2999622" y="2161998"/>
                  <a:pt x="2852947" y="2208784"/>
                  <a:pt x="2705396" y="2195487"/>
                </a:cubicBezTo>
                <a:lnTo>
                  <a:pt x="2229124" y="3020459"/>
                </a:lnTo>
                <a:cubicBezTo>
                  <a:pt x="2165858" y="3130099"/>
                  <a:pt x="2025681" y="3167696"/>
                  <a:pt x="1916025" y="3104446"/>
                </a:cubicBezTo>
                <a:cubicBezTo>
                  <a:pt x="1806385" y="3041179"/>
                  <a:pt x="1768772" y="2901003"/>
                  <a:pt x="1832038" y="2791347"/>
                </a:cubicBezTo>
                <a:lnTo>
                  <a:pt x="2307535" y="1967959"/>
                </a:lnTo>
                <a:cubicBezTo>
                  <a:pt x="2130620" y="1721063"/>
                  <a:pt x="2187370" y="1377477"/>
                  <a:pt x="2434266" y="1200578"/>
                </a:cubicBezTo>
                <a:cubicBezTo>
                  <a:pt x="2513832" y="1143580"/>
                  <a:pt x="2607156" y="1108837"/>
                  <a:pt x="2704604" y="1099945"/>
                </a:cubicBezTo>
                <a:cubicBezTo>
                  <a:pt x="2729787" y="1097619"/>
                  <a:pt x="2755073" y="1097038"/>
                  <a:pt x="2780277" y="1098192"/>
                </a:cubicBezTo>
                <a:close/>
                <a:moveTo>
                  <a:pt x="549981" y="0"/>
                </a:moveTo>
                <a:lnTo>
                  <a:pt x="2278468" y="0"/>
                </a:lnTo>
                <a:cubicBezTo>
                  <a:pt x="2422438" y="-198"/>
                  <a:pt x="2560717" y="56239"/>
                  <a:pt x="2663445" y="157135"/>
                </a:cubicBezTo>
                <a:lnTo>
                  <a:pt x="2671298" y="157135"/>
                </a:lnTo>
                <a:lnTo>
                  <a:pt x="2671298" y="164988"/>
                </a:lnTo>
                <a:cubicBezTo>
                  <a:pt x="2768565" y="264301"/>
                  <a:pt x="2828433" y="400072"/>
                  <a:pt x="2828433" y="549982"/>
                </a:cubicBezTo>
                <a:lnTo>
                  <a:pt x="2828433" y="944230"/>
                </a:lnTo>
                <a:cubicBezTo>
                  <a:pt x="2722109" y="933226"/>
                  <a:pt x="2614679" y="946375"/>
                  <a:pt x="2514162" y="982718"/>
                </a:cubicBezTo>
                <a:lnTo>
                  <a:pt x="2514162" y="785676"/>
                </a:lnTo>
                <a:lnTo>
                  <a:pt x="314270" y="785676"/>
                </a:lnTo>
                <a:lnTo>
                  <a:pt x="314270" y="2278469"/>
                </a:lnTo>
                <a:cubicBezTo>
                  <a:pt x="314270" y="2408631"/>
                  <a:pt x="419802" y="2514163"/>
                  <a:pt x="549981" y="2514163"/>
                </a:cubicBezTo>
                <a:lnTo>
                  <a:pt x="1810824" y="2514163"/>
                </a:lnTo>
                <a:lnTo>
                  <a:pt x="1696119" y="2712789"/>
                </a:lnTo>
                <a:cubicBezTo>
                  <a:pt x="1674739" y="2749874"/>
                  <a:pt x="1660139" y="2788840"/>
                  <a:pt x="1652121" y="2828433"/>
                </a:cubicBezTo>
                <a:lnTo>
                  <a:pt x="549981" y="2828433"/>
                </a:lnTo>
                <a:cubicBezTo>
                  <a:pt x="246236" y="2828433"/>
                  <a:pt x="0" y="2582197"/>
                  <a:pt x="0" y="2278469"/>
                </a:cubicBezTo>
                <a:lnTo>
                  <a:pt x="0" y="549982"/>
                </a:lnTo>
                <a:cubicBezTo>
                  <a:pt x="0" y="400072"/>
                  <a:pt x="59868" y="264301"/>
                  <a:pt x="157135" y="164988"/>
                </a:cubicBezTo>
                <a:lnTo>
                  <a:pt x="157135" y="157135"/>
                </a:lnTo>
                <a:lnTo>
                  <a:pt x="164988" y="157135"/>
                </a:lnTo>
                <a:cubicBezTo>
                  <a:pt x="264300" y="59868"/>
                  <a:pt x="400072" y="0"/>
                  <a:pt x="549981"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chemeClr val="bg1"/>
              </a:solidFill>
              <a:effectLst/>
              <a:uLnTx/>
              <a:uFillTx/>
              <a:latin typeface="Segoe UI Semibold"/>
              <a:ea typeface="+mn-ea"/>
              <a:cs typeface="Segoe UI Semibold" panose="020B0502040204020203" pitchFamily="34" charset="0"/>
            </a:endParaRPr>
          </a:p>
        </p:txBody>
      </p:sp>
      <p:sp>
        <p:nvSpPr>
          <p:cNvPr id="7" name="Rectangle: Rounded Corners 6">
            <a:hlinkClick r:id="" action="ppaction://noaction"/>
            <a:extLst>
              <a:ext uri="{FF2B5EF4-FFF2-40B4-BE49-F238E27FC236}">
                <a16:creationId xmlns:a16="http://schemas.microsoft.com/office/drawing/2014/main" id="{F619EE05-6500-1A3C-32A7-757FBF2E140F}"/>
              </a:ext>
            </a:extLst>
          </p:cNvPr>
          <p:cNvSpPr>
            <a:spLocks/>
          </p:cNvSpPr>
          <p:nvPr/>
        </p:nvSpPr>
        <p:spPr bwMode="auto">
          <a:xfrm>
            <a:off x="1380469" y="2335134"/>
            <a:ext cx="5005954" cy="47603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Semibold"/>
                <a:ea typeface="+mn-ea"/>
                <a:cs typeface="+mn-cs"/>
              </a:rPr>
              <a:t>Declarative agents</a:t>
            </a:r>
            <a:endParaRPr kumimoji="0" lang="en-US" sz="2000" b="0" i="1" u="none" strike="noStrike" kern="1200" cap="none" spc="0" normalizeH="0" baseline="0" noProof="0">
              <a:ln>
                <a:noFill/>
              </a:ln>
              <a:solidFill>
                <a:schemeClr val="bg1"/>
              </a:solidFill>
              <a:effectLst/>
              <a:uLnTx/>
              <a:uFillTx/>
              <a:latin typeface="Segoe UI Semibold"/>
              <a:ea typeface="+mn-ea"/>
              <a:cs typeface="+mn-cs"/>
            </a:endParaRPr>
          </a:p>
        </p:txBody>
      </p:sp>
      <p:sp>
        <p:nvSpPr>
          <p:cNvPr id="8" name="Rectangle: Rounded Corners 7">
            <a:hlinkClick r:id="" action="ppaction://noaction"/>
            <a:extLst>
              <a:ext uri="{FF2B5EF4-FFF2-40B4-BE49-F238E27FC236}">
                <a16:creationId xmlns:a16="http://schemas.microsoft.com/office/drawing/2014/main" id="{3FCA4992-6DC2-9ACD-FEC4-37783D453BD7}"/>
              </a:ext>
            </a:extLst>
          </p:cNvPr>
          <p:cNvSpPr>
            <a:spLocks/>
          </p:cNvSpPr>
          <p:nvPr/>
        </p:nvSpPr>
        <p:spPr bwMode="auto">
          <a:xfrm>
            <a:off x="6719876" y="2335134"/>
            <a:ext cx="5005954" cy="47603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Semibold"/>
                <a:ea typeface="+mn-ea"/>
                <a:cs typeface="+mn-cs"/>
              </a:rPr>
              <a:t>Custom engine agents</a:t>
            </a:r>
            <a:endParaRPr kumimoji="0" lang="en-US" sz="2000" b="0" i="1" u="none" strike="noStrike" kern="1200" cap="none" spc="0" normalizeH="0" baseline="0" noProof="0">
              <a:ln>
                <a:noFill/>
              </a:ln>
              <a:solidFill>
                <a:schemeClr val="bg1"/>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43C2CBCE-5EAB-D271-9CEB-9A52406E96D8}"/>
              </a:ext>
            </a:extLst>
          </p:cNvPr>
          <p:cNvSpPr txBox="1"/>
          <p:nvPr/>
        </p:nvSpPr>
        <p:spPr>
          <a:xfrm>
            <a:off x="284450" y="3369032"/>
            <a:ext cx="809629"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Build with</a:t>
            </a:r>
          </a:p>
        </p:txBody>
      </p:sp>
      <p:sp>
        <p:nvSpPr>
          <p:cNvPr id="10" name="TextBox 9">
            <a:extLst>
              <a:ext uri="{FF2B5EF4-FFF2-40B4-BE49-F238E27FC236}">
                <a16:creationId xmlns:a16="http://schemas.microsoft.com/office/drawing/2014/main" id="{53AE44D1-710D-4EF9-79C7-7CA1D9597CEE}"/>
              </a:ext>
            </a:extLst>
          </p:cNvPr>
          <p:cNvSpPr txBox="1"/>
          <p:nvPr/>
        </p:nvSpPr>
        <p:spPr>
          <a:xfrm>
            <a:off x="1538343" y="2949849"/>
            <a:ext cx="4711849" cy="126188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a:ea typeface="+mn-ea"/>
                <a:cs typeface="+mn-cs"/>
              </a:rPr>
              <a:t>Copilot Studio Lite</a:t>
            </a:r>
          </a:p>
          <a:p>
            <a:pPr marL="0" marR="0" lvl="0" indent="0" algn="ctr" defTabSz="914400" rtl="0" eaLnBrk="1" fontAlgn="auto" latinLnBrk="0" hangingPunct="1">
              <a:lnSpc>
                <a:spcPct val="100000"/>
              </a:lnSpc>
              <a:spcBef>
                <a:spcPts val="0"/>
              </a:spcBef>
              <a:spcAft>
                <a:spcPts val="400"/>
              </a:spcAft>
              <a:buClrTx/>
              <a:buSzTx/>
              <a:buFontTx/>
              <a:buNone/>
              <a:tabLst/>
              <a:defRPr/>
            </a:pPr>
            <a:r>
              <a:rPr lang="it-IT">
                <a:solidFill>
                  <a:schemeClr val="bg1"/>
                </a:solidFill>
                <a:latin typeface="Segoe UI"/>
              </a:rPr>
              <a:t>Copilot Studio</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a:ea typeface="+mn-ea"/>
                <a:cs typeface="+mn-cs"/>
              </a:rPr>
              <a:t>SharePoint</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a:ea typeface="+mn-ea"/>
                <a:cs typeface="+mn-cs"/>
              </a:rPr>
              <a:t>Agent Toolkit in Visual Studio Code</a:t>
            </a:r>
          </a:p>
        </p:txBody>
      </p:sp>
      <p:sp>
        <p:nvSpPr>
          <p:cNvPr id="11" name="TextBox 10">
            <a:extLst>
              <a:ext uri="{FF2B5EF4-FFF2-40B4-BE49-F238E27FC236}">
                <a16:creationId xmlns:a16="http://schemas.microsoft.com/office/drawing/2014/main" id="{17ACF180-B4B9-374F-564C-2BB07CAAB1C1}"/>
              </a:ext>
            </a:extLst>
          </p:cNvPr>
          <p:cNvSpPr txBox="1"/>
          <p:nvPr/>
        </p:nvSpPr>
        <p:spPr>
          <a:xfrm>
            <a:off x="7198131" y="3139621"/>
            <a:ext cx="4049444" cy="92820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a:ea typeface="+mn-ea"/>
                <a:cs typeface="+mn-cs"/>
              </a:rPr>
              <a:t>Copilot Studio</a:t>
            </a:r>
          </a:p>
          <a:p>
            <a:pPr algn="ctr" defTabSz="914400">
              <a:spcAft>
                <a:spcPts val="400"/>
              </a:spcAft>
              <a:defRPr/>
            </a:pPr>
            <a:r>
              <a:rPr lang="it-IT" sz="1800">
                <a:solidFill>
                  <a:schemeClr val="bg1"/>
                </a:solidFill>
                <a:latin typeface="Segoe UI"/>
              </a:rPr>
              <a:t>Agent Toolkit in Visual Studio Code</a:t>
            </a:r>
          </a:p>
          <a:p>
            <a:pPr algn="ctr" defTabSz="914400">
              <a:spcAft>
                <a:spcPts val="400"/>
              </a:spcAft>
              <a:defRPr/>
            </a:pPr>
            <a:r>
              <a:rPr lang="it-IT" sz="1800">
                <a:solidFill>
                  <a:schemeClr val="bg1"/>
                </a:solidFill>
                <a:latin typeface="Segoe UI"/>
              </a:rPr>
              <a:t>AI Foundry</a:t>
            </a:r>
          </a:p>
        </p:txBody>
      </p:sp>
      <p:sp>
        <p:nvSpPr>
          <p:cNvPr id="12" name="TextBox 11">
            <a:extLst>
              <a:ext uri="{FF2B5EF4-FFF2-40B4-BE49-F238E27FC236}">
                <a16:creationId xmlns:a16="http://schemas.microsoft.com/office/drawing/2014/main" id="{F8249AA0-DC2C-8B81-CAB5-4A270473EEC7}"/>
              </a:ext>
            </a:extLst>
          </p:cNvPr>
          <p:cNvSpPr txBox="1"/>
          <p:nvPr/>
        </p:nvSpPr>
        <p:spPr>
          <a:xfrm>
            <a:off x="249646" y="4442162"/>
            <a:ext cx="844433"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Agent runtime</a:t>
            </a:r>
          </a:p>
        </p:txBody>
      </p:sp>
      <p:sp>
        <p:nvSpPr>
          <p:cNvPr id="13" name="TextBox 12">
            <a:extLst>
              <a:ext uri="{FF2B5EF4-FFF2-40B4-BE49-F238E27FC236}">
                <a16:creationId xmlns:a16="http://schemas.microsoft.com/office/drawing/2014/main" id="{0BC5F24A-A543-3E47-FAE4-A8B1C52E5012}"/>
              </a:ext>
            </a:extLst>
          </p:cNvPr>
          <p:cNvSpPr txBox="1"/>
          <p:nvPr/>
        </p:nvSpPr>
        <p:spPr>
          <a:xfrm>
            <a:off x="1899872" y="4544066"/>
            <a:ext cx="4049444" cy="2769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it-IT" sz="1800" b="0" i="0" u="none" strike="noStrike" kern="1200" cap="none" spc="0" normalizeH="0" baseline="0" noProof="0">
                <a:ln>
                  <a:noFill/>
                </a:ln>
                <a:solidFill>
                  <a:schemeClr val="bg1"/>
                </a:solidFill>
                <a:effectLst/>
                <a:uLnTx/>
                <a:uFillTx/>
                <a:latin typeface="Segoe UI"/>
                <a:ea typeface="+mn-ea"/>
                <a:cs typeface="+mn-cs"/>
              </a:rPr>
              <a:t>Microsoft 365 Copilot</a:t>
            </a:r>
          </a:p>
        </p:txBody>
      </p:sp>
      <p:sp>
        <p:nvSpPr>
          <p:cNvPr id="14" name="TextBox 13">
            <a:extLst>
              <a:ext uri="{FF2B5EF4-FFF2-40B4-BE49-F238E27FC236}">
                <a16:creationId xmlns:a16="http://schemas.microsoft.com/office/drawing/2014/main" id="{FD8E8106-7157-08E6-303F-48C79AB1C48C}"/>
              </a:ext>
            </a:extLst>
          </p:cNvPr>
          <p:cNvSpPr txBox="1"/>
          <p:nvPr/>
        </p:nvSpPr>
        <p:spPr>
          <a:xfrm>
            <a:off x="7198131" y="4430742"/>
            <a:ext cx="4049444"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Bring your own orchestrator and foundation models</a:t>
            </a:r>
          </a:p>
        </p:txBody>
      </p:sp>
      <p:sp>
        <p:nvSpPr>
          <p:cNvPr id="15" name="TextBox 14">
            <a:extLst>
              <a:ext uri="{FF2B5EF4-FFF2-40B4-BE49-F238E27FC236}">
                <a16:creationId xmlns:a16="http://schemas.microsoft.com/office/drawing/2014/main" id="{7BAE5E34-D467-61D9-6E39-9F823BE7D5BA}"/>
              </a:ext>
            </a:extLst>
          </p:cNvPr>
          <p:cNvSpPr txBox="1"/>
          <p:nvPr/>
        </p:nvSpPr>
        <p:spPr>
          <a:xfrm>
            <a:off x="179618" y="5545437"/>
            <a:ext cx="914461"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Deploy across</a:t>
            </a:r>
          </a:p>
        </p:txBody>
      </p:sp>
      <p:sp>
        <p:nvSpPr>
          <p:cNvPr id="16" name="TextBox 15">
            <a:extLst>
              <a:ext uri="{FF2B5EF4-FFF2-40B4-BE49-F238E27FC236}">
                <a16:creationId xmlns:a16="http://schemas.microsoft.com/office/drawing/2014/main" id="{FF4D177D-DCCE-FF1B-6C54-97855AAE233D}"/>
              </a:ext>
            </a:extLst>
          </p:cNvPr>
          <p:cNvSpPr txBox="1"/>
          <p:nvPr/>
        </p:nvSpPr>
        <p:spPr>
          <a:xfrm>
            <a:off x="2826555" y="5389351"/>
            <a:ext cx="2196078" cy="93358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Microsoft 365 Copilot</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Microsoft Teams</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SharePoint</a:t>
            </a:r>
          </a:p>
        </p:txBody>
      </p:sp>
      <p:sp>
        <p:nvSpPr>
          <p:cNvPr id="17" name="TextBox 16">
            <a:extLst>
              <a:ext uri="{FF2B5EF4-FFF2-40B4-BE49-F238E27FC236}">
                <a16:creationId xmlns:a16="http://schemas.microsoft.com/office/drawing/2014/main" id="{34463E4E-8C35-395A-4102-C24C0DA39BB3}"/>
              </a:ext>
            </a:extLst>
          </p:cNvPr>
          <p:cNvSpPr txBox="1"/>
          <p:nvPr/>
        </p:nvSpPr>
        <p:spPr>
          <a:xfrm>
            <a:off x="7067774" y="5203248"/>
            <a:ext cx="4537485" cy="126188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Microsoft 365 Copilot</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Sans Display"/>
                <a:ea typeface="+mn-ea"/>
                <a:cs typeface="+mn-cs"/>
              </a:rPr>
              <a:t>Microsoft Teams</a:t>
            </a:r>
          </a:p>
          <a:p>
            <a:pPr marL="0" marR="0" lvl="0" indent="0" algn="ctr" defTabSz="914400" rtl="0" eaLnBrk="1" fontAlgn="auto" latinLnBrk="0" hangingPunct="1">
              <a:lnSpc>
                <a:spcPct val="100000"/>
              </a:lnSpc>
              <a:spcBef>
                <a:spcPts val="0"/>
              </a:spcBef>
              <a:spcAft>
                <a:spcPts val="400"/>
              </a:spcAft>
              <a:buClrTx/>
              <a:buSzTx/>
              <a:buFontTx/>
              <a:buNone/>
              <a:tabLst/>
              <a:defRPr/>
            </a:pPr>
            <a:r>
              <a:rPr lang="en-US" sz="1800">
                <a:solidFill>
                  <a:schemeClr val="bg1"/>
                </a:solidFill>
                <a:latin typeface="Segoe Sans Display"/>
              </a:rPr>
              <a:t>SharePoint</a:t>
            </a:r>
            <a:endParaRPr kumimoji="0" lang="en-US" sz="1800" b="0" i="0" u="none" strike="noStrike" kern="1200" cap="none" spc="0" normalizeH="0" baseline="0" noProof="0">
              <a:ln>
                <a:noFill/>
              </a:ln>
              <a:solidFill>
                <a:schemeClr val="bg1"/>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Web + 10 other channels</a:t>
            </a:r>
          </a:p>
        </p:txBody>
      </p:sp>
      <p:cxnSp>
        <p:nvCxnSpPr>
          <p:cNvPr id="18" name="Straight Connector 17">
            <a:extLst>
              <a:ext uri="{FF2B5EF4-FFF2-40B4-BE49-F238E27FC236}">
                <a16:creationId xmlns:a16="http://schemas.microsoft.com/office/drawing/2014/main" id="{27BDED20-974D-81F6-20AD-958CCA4D9CAB}"/>
              </a:ext>
              <a:ext uri="{C183D7F6-B498-43B3-948B-1728B52AA6E4}">
                <adec:decorative xmlns:adec="http://schemas.microsoft.com/office/drawing/2017/decorative" val="1"/>
              </a:ext>
            </a:extLst>
          </p:cNvPr>
          <p:cNvCxnSpPr>
            <a:cxnSpLocks/>
          </p:cNvCxnSpPr>
          <p:nvPr/>
        </p:nvCxnSpPr>
        <p:spPr>
          <a:xfrm>
            <a:off x="1380469" y="4308809"/>
            <a:ext cx="1034536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D4D7F6-6C16-B442-DC1B-963D8721DBE0}"/>
              </a:ext>
              <a:ext uri="{C183D7F6-B498-43B3-948B-1728B52AA6E4}">
                <adec:decorative xmlns:adec="http://schemas.microsoft.com/office/drawing/2017/decorative" val="1"/>
              </a:ext>
            </a:extLst>
          </p:cNvPr>
          <p:cNvCxnSpPr>
            <a:cxnSpLocks/>
          </p:cNvCxnSpPr>
          <p:nvPr/>
        </p:nvCxnSpPr>
        <p:spPr>
          <a:xfrm>
            <a:off x="1380469" y="5126989"/>
            <a:ext cx="1034536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43908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BE365-AB11-6D8C-30B3-3455C8EEB1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3B0D6B-E307-C4C4-BA5A-4B329CAE9A9B}"/>
              </a:ext>
            </a:extLst>
          </p:cNvPr>
          <p:cNvSpPr>
            <a:spLocks noGrp="1"/>
          </p:cNvSpPr>
          <p:nvPr>
            <p:ph type="title"/>
          </p:nvPr>
        </p:nvSpPr>
        <p:spPr/>
        <p:txBody>
          <a:bodyPr/>
          <a:lstStyle/>
          <a:p>
            <a:r>
              <a:rPr lang="en-US"/>
              <a:t>Audit Events of Copilot Studio Activities </a:t>
            </a:r>
          </a:p>
        </p:txBody>
      </p:sp>
      <p:sp>
        <p:nvSpPr>
          <p:cNvPr id="14" name="TextBox 13">
            <a:extLst>
              <a:ext uri="{FF2B5EF4-FFF2-40B4-BE49-F238E27FC236}">
                <a16:creationId xmlns:a16="http://schemas.microsoft.com/office/drawing/2014/main" id="{31101ECC-1513-C916-09E1-39BBE29432AF}"/>
              </a:ext>
            </a:extLst>
          </p:cNvPr>
          <p:cNvSpPr txBox="1"/>
          <p:nvPr/>
        </p:nvSpPr>
        <p:spPr>
          <a:xfrm>
            <a:off x="563185" y="1909223"/>
            <a:ext cx="4980365" cy="3939540"/>
          </a:xfrm>
          <a:prstGeom prst="rect">
            <a:avLst/>
          </a:prstGeom>
          <a:noFill/>
        </p:spPr>
        <p:txBody>
          <a:bodyPr wrap="square" lIns="0" tIns="0" rIns="0" bIns="0" anchor="t">
            <a:spAutoFit/>
          </a:bodyPr>
          <a:lstStyle/>
          <a:p>
            <a:pPr>
              <a:spcAft>
                <a:spcPts val="1200"/>
              </a:spcAft>
            </a:pPr>
            <a:r>
              <a:rPr lang="en-US" sz="2400">
                <a:solidFill>
                  <a:schemeClr val="bg1"/>
                </a:solidFill>
              </a:rPr>
              <a:t>Audit log captures events related to administrative actions in Copilot Studio.</a:t>
            </a:r>
          </a:p>
          <a:p>
            <a:pPr>
              <a:spcAft>
                <a:spcPts val="1200"/>
              </a:spcAft>
            </a:pPr>
            <a:endParaRPr lang="en-US" sz="2400">
              <a:solidFill>
                <a:schemeClr val="bg1"/>
              </a:solidFill>
            </a:endParaRPr>
          </a:p>
          <a:p>
            <a:pPr>
              <a:spcAft>
                <a:spcPts val="1200"/>
              </a:spcAft>
            </a:pPr>
            <a:r>
              <a:rPr lang="en-US" sz="2400">
                <a:solidFill>
                  <a:schemeClr val="bg1"/>
                </a:solidFill>
              </a:rPr>
              <a:t>Audit log capture events when both admins and users interact with Copilot and AI Applications</a:t>
            </a:r>
          </a:p>
          <a:p>
            <a:pPr>
              <a:spcAft>
                <a:spcPts val="1200"/>
              </a:spcAft>
            </a:pPr>
            <a:endParaRPr lang="en-US" sz="2400">
              <a:solidFill>
                <a:schemeClr val="bg1"/>
              </a:solidFill>
            </a:endParaRPr>
          </a:p>
          <a:p>
            <a:pPr>
              <a:spcAft>
                <a:spcPts val="1200"/>
              </a:spcAft>
            </a:pPr>
            <a:endParaRPr lang="en-US" sz="2400">
              <a:solidFill>
                <a:schemeClr val="bg1"/>
              </a:solidFill>
            </a:endParaRPr>
          </a:p>
        </p:txBody>
      </p:sp>
      <p:pic>
        <p:nvPicPr>
          <p:cNvPr id="3" name="Picture 2">
            <a:extLst>
              <a:ext uri="{FF2B5EF4-FFF2-40B4-BE49-F238E27FC236}">
                <a16:creationId xmlns:a16="http://schemas.microsoft.com/office/drawing/2014/main" id="{1853B859-09EC-4305-8AE1-C15EC0C766D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1538" y="1961330"/>
            <a:ext cx="5747081" cy="2862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316628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F029F-68DD-45BA-31B4-9BB8EB8F97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0C5EF5-EC65-2B44-5DB4-A15DEA5A87C8}"/>
              </a:ext>
            </a:extLst>
          </p:cNvPr>
          <p:cNvSpPr>
            <a:spLocks noGrp="1"/>
          </p:cNvSpPr>
          <p:nvPr>
            <p:ph type="title"/>
          </p:nvPr>
        </p:nvSpPr>
        <p:spPr/>
        <p:txBody>
          <a:bodyPr/>
          <a:lstStyle/>
          <a:p>
            <a:r>
              <a:rPr lang="en-US"/>
              <a:t>Audit Logs Captured Copilot Studio Activities </a:t>
            </a:r>
          </a:p>
        </p:txBody>
      </p:sp>
      <p:sp>
        <p:nvSpPr>
          <p:cNvPr id="14" name="TextBox 13">
            <a:extLst>
              <a:ext uri="{FF2B5EF4-FFF2-40B4-BE49-F238E27FC236}">
                <a16:creationId xmlns:a16="http://schemas.microsoft.com/office/drawing/2014/main" id="{20876CEC-0DED-CEB5-9698-18FD12549557}"/>
              </a:ext>
            </a:extLst>
          </p:cNvPr>
          <p:cNvSpPr txBox="1"/>
          <p:nvPr/>
        </p:nvSpPr>
        <p:spPr>
          <a:xfrm>
            <a:off x="563185" y="1909223"/>
            <a:ext cx="4980365" cy="4739759"/>
          </a:xfrm>
          <a:prstGeom prst="rect">
            <a:avLst/>
          </a:prstGeom>
          <a:noFill/>
        </p:spPr>
        <p:txBody>
          <a:bodyPr wrap="square" lIns="0" tIns="0" rIns="0" bIns="0" anchor="t">
            <a:spAutoFit/>
          </a:bodyPr>
          <a:lstStyle/>
          <a:p>
            <a:pPr>
              <a:spcAft>
                <a:spcPts val="1200"/>
              </a:spcAft>
            </a:pPr>
            <a:r>
              <a:rPr lang="en-US" sz="2400">
                <a:solidFill>
                  <a:schemeClr val="bg1"/>
                </a:solidFill>
              </a:rPr>
              <a:t>Audit logs capture activities performed by administrators, such as change to Copilot settings, plugins, or workspace </a:t>
            </a:r>
          </a:p>
          <a:p>
            <a:pPr>
              <a:spcAft>
                <a:spcPts val="1200"/>
              </a:spcAft>
            </a:pPr>
            <a:endParaRPr lang="en-US" sz="2400">
              <a:solidFill>
                <a:schemeClr val="bg1"/>
              </a:solidFill>
            </a:endParaRPr>
          </a:p>
          <a:p>
            <a:pPr>
              <a:spcAft>
                <a:spcPts val="1200"/>
              </a:spcAft>
            </a:pPr>
            <a:r>
              <a:rPr lang="en-US" sz="2400">
                <a:solidFill>
                  <a:schemeClr val="bg1"/>
                </a:solidFill>
              </a:rPr>
              <a:t>Copilot Activities captured examples:</a:t>
            </a:r>
          </a:p>
          <a:p>
            <a:pPr marL="342900" indent="-342900">
              <a:spcAft>
                <a:spcPts val="1200"/>
              </a:spcAft>
              <a:buFont typeface="Arial" panose="020B0604020202020204" pitchFamily="34" charset="0"/>
              <a:buChar char="•"/>
            </a:pPr>
            <a:r>
              <a:rPr lang="en-US" sz="2000">
                <a:solidFill>
                  <a:schemeClr val="bg1"/>
                </a:solidFill>
              </a:rPr>
              <a:t>Creating a new Copilot Plugins</a:t>
            </a:r>
          </a:p>
          <a:p>
            <a:pPr marL="342900" indent="-342900">
              <a:spcAft>
                <a:spcPts val="1200"/>
              </a:spcAft>
              <a:buFont typeface="Arial" panose="020B0604020202020204" pitchFamily="34" charset="0"/>
              <a:buChar char="•"/>
            </a:pPr>
            <a:r>
              <a:rPr lang="en-US" sz="2000">
                <a:solidFill>
                  <a:schemeClr val="bg1"/>
                </a:solidFill>
              </a:rPr>
              <a:t>Deleting an agent </a:t>
            </a:r>
          </a:p>
          <a:p>
            <a:pPr marL="342900" indent="-342900">
              <a:spcAft>
                <a:spcPts val="1200"/>
              </a:spcAft>
              <a:buFont typeface="Arial" panose="020B0604020202020204" pitchFamily="34" charset="0"/>
              <a:buChar char="•"/>
            </a:pPr>
            <a:r>
              <a:rPr lang="en-US" sz="2000">
                <a:solidFill>
                  <a:schemeClr val="bg1"/>
                </a:solidFill>
              </a:rPr>
              <a:t>Updating an agent's name, details, configuration </a:t>
            </a:r>
          </a:p>
          <a:p>
            <a:pPr>
              <a:spcAft>
                <a:spcPts val="1200"/>
              </a:spcAft>
            </a:pPr>
            <a:endParaRPr lang="en-US" sz="2400">
              <a:solidFill>
                <a:schemeClr val="bg1"/>
              </a:solidFill>
            </a:endParaRPr>
          </a:p>
        </p:txBody>
      </p:sp>
      <p:pic>
        <p:nvPicPr>
          <p:cNvPr id="2" name="Picture 1">
            <a:extLst>
              <a:ext uri="{FF2B5EF4-FFF2-40B4-BE49-F238E27FC236}">
                <a16:creationId xmlns:a16="http://schemas.microsoft.com/office/drawing/2014/main" id="{DC0A2621-134E-E98B-3B91-8103B3EDA0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47634" y="2136056"/>
            <a:ext cx="6006514" cy="1347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4D3D62FA-25E6-9619-5C07-B40C001212AA}"/>
              </a:ext>
            </a:extLst>
          </p:cNvPr>
          <p:cNvSpPr txBox="1"/>
          <p:nvPr/>
        </p:nvSpPr>
        <p:spPr>
          <a:xfrm>
            <a:off x="5847634" y="1684123"/>
            <a:ext cx="6006514" cy="369332"/>
          </a:xfrm>
          <a:prstGeom prst="rect">
            <a:avLst/>
          </a:prstGeom>
          <a:noFill/>
        </p:spPr>
        <p:txBody>
          <a:bodyPr wrap="square">
            <a:spAutoFit/>
          </a:bodyPr>
          <a:lstStyle/>
          <a:p>
            <a:pPr algn="ctr">
              <a:spcBef>
                <a:spcPts val="2400"/>
              </a:spcBef>
              <a:spcAft>
                <a:spcPts val="900"/>
              </a:spcAft>
            </a:pPr>
            <a:r>
              <a:rPr lang="en-GB" b="1" i="0">
                <a:solidFill>
                  <a:schemeClr val="bg1"/>
                </a:solidFill>
                <a:effectLst/>
                <a:latin typeface="Segoe UI" panose="020B0502040204020203" pitchFamily="34" charset="0"/>
              </a:rPr>
              <a:t>agent authoring</a:t>
            </a:r>
          </a:p>
        </p:txBody>
      </p:sp>
      <p:sp>
        <p:nvSpPr>
          <p:cNvPr id="6" name="TextBox 5">
            <a:extLst>
              <a:ext uri="{FF2B5EF4-FFF2-40B4-BE49-F238E27FC236}">
                <a16:creationId xmlns:a16="http://schemas.microsoft.com/office/drawing/2014/main" id="{F1149BF7-D362-CF62-2F0F-F849BD0BD9F4}"/>
              </a:ext>
            </a:extLst>
          </p:cNvPr>
          <p:cNvSpPr txBox="1"/>
          <p:nvPr/>
        </p:nvSpPr>
        <p:spPr>
          <a:xfrm>
            <a:off x="5847634" y="3740268"/>
            <a:ext cx="6002463" cy="369332"/>
          </a:xfrm>
          <a:prstGeom prst="rect">
            <a:avLst/>
          </a:prstGeom>
          <a:noFill/>
        </p:spPr>
        <p:txBody>
          <a:bodyPr wrap="square">
            <a:spAutoFit/>
          </a:bodyPr>
          <a:lstStyle/>
          <a:p>
            <a:pPr algn="ctr">
              <a:spcBef>
                <a:spcPts val="2400"/>
              </a:spcBef>
              <a:spcAft>
                <a:spcPts val="900"/>
              </a:spcAft>
            </a:pPr>
            <a:r>
              <a:rPr lang="en-GB" b="1" i="0">
                <a:solidFill>
                  <a:schemeClr val="bg1"/>
                </a:solidFill>
                <a:effectLst/>
                <a:latin typeface="Segoe UI" panose="020B0502040204020203" pitchFamily="34" charset="0"/>
              </a:rPr>
              <a:t>agent usage</a:t>
            </a:r>
          </a:p>
        </p:txBody>
      </p:sp>
      <p:pic>
        <p:nvPicPr>
          <p:cNvPr id="7" name="Picture 6">
            <a:extLst>
              <a:ext uri="{FF2B5EF4-FFF2-40B4-BE49-F238E27FC236}">
                <a16:creationId xmlns:a16="http://schemas.microsoft.com/office/drawing/2014/main" id="{3AF1CF59-3BBB-DCDD-ED9D-12FFA8B412E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1685" y="4161733"/>
            <a:ext cx="6002463" cy="811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564210A7-9BFA-2EFA-05EC-EBC15DB5E4F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51686" y="5607733"/>
            <a:ext cx="6002463" cy="845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000B384B-0F2D-5AE4-807F-53FD8202C935}"/>
              </a:ext>
            </a:extLst>
          </p:cNvPr>
          <p:cNvSpPr txBox="1"/>
          <p:nvPr/>
        </p:nvSpPr>
        <p:spPr>
          <a:xfrm>
            <a:off x="5851687" y="5198644"/>
            <a:ext cx="599841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900"/>
              </a:spcAft>
              <a:buClrTx/>
              <a:buSzTx/>
              <a:buFontTx/>
              <a:buNone/>
              <a:tabLst/>
              <a:defRPr/>
            </a:pPr>
            <a:r>
              <a:rPr lang="en-GB" b="1">
                <a:solidFill>
                  <a:schemeClr val="bg1"/>
                </a:solidFill>
                <a:latin typeface="Segoe UI" panose="020B0502040204020203" pitchFamily="34" charset="0"/>
              </a:rPr>
              <a:t>plugins</a:t>
            </a:r>
            <a:endParaRPr kumimoji="0" lang="en-GB" sz="1800" b="1"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3666056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47B60-2A39-4191-119E-708A1B307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0B802-9307-17D4-8EFE-73E36C71BEEE}"/>
              </a:ext>
            </a:extLst>
          </p:cNvPr>
          <p:cNvSpPr>
            <a:spLocks noGrp="1"/>
          </p:cNvSpPr>
          <p:nvPr>
            <p:ph type="title"/>
          </p:nvPr>
        </p:nvSpPr>
        <p:spPr>
          <a:xfrm>
            <a:off x="571499" y="2792795"/>
            <a:ext cx="5945679" cy="646331"/>
          </a:xfrm>
          <a:prstGeom prst="rect">
            <a:avLst/>
          </a:prstGeom>
        </p:spPr>
        <p:txBody>
          <a:bodyPr/>
          <a:lstStyle/>
          <a:p>
            <a:r>
              <a:rPr lang="en-US">
                <a:latin typeface="Segoe UI Semibold" panose="020B0702040204020203" pitchFamily="34" charset="0"/>
                <a:cs typeface="Segoe UI Semibold" panose="020B0702040204020203" pitchFamily="34" charset="0"/>
              </a:rPr>
              <a:t>Planned Features</a:t>
            </a:r>
            <a:endParaRPr lang="en-US" spc="0"/>
          </a:p>
        </p:txBody>
      </p:sp>
    </p:spTree>
    <p:extLst>
      <p:ext uri="{BB962C8B-B14F-4D97-AF65-F5344CB8AC3E}">
        <p14:creationId xmlns:p14="http://schemas.microsoft.com/office/powerpoint/2010/main" val="375156566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1BBA0-816E-84A3-B6D2-4D60A6BC11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672FBB-E9C8-1349-317E-748F35DE4F0E}"/>
              </a:ext>
            </a:extLst>
          </p:cNvPr>
          <p:cNvSpPr>
            <a:spLocks noGrp="1"/>
          </p:cNvSpPr>
          <p:nvPr>
            <p:ph type="title"/>
          </p:nvPr>
        </p:nvSpPr>
        <p:spPr/>
        <p:txBody>
          <a:bodyPr/>
          <a:lstStyle/>
          <a:p>
            <a:r>
              <a:rPr lang="en-US" dirty="0"/>
              <a:t>Recent control updates</a:t>
            </a:r>
          </a:p>
        </p:txBody>
      </p:sp>
      <p:sp>
        <p:nvSpPr>
          <p:cNvPr id="2" name="TextBox 1">
            <a:extLst>
              <a:ext uri="{FF2B5EF4-FFF2-40B4-BE49-F238E27FC236}">
                <a16:creationId xmlns:a16="http://schemas.microsoft.com/office/drawing/2014/main" id="{2CB1414B-2E86-6BA8-34F6-6105AF803DAD}"/>
              </a:ext>
            </a:extLst>
          </p:cNvPr>
          <p:cNvSpPr txBox="1"/>
          <p:nvPr/>
        </p:nvSpPr>
        <p:spPr>
          <a:xfrm>
            <a:off x="531039" y="1194286"/>
            <a:ext cx="11660961" cy="5355312"/>
          </a:xfrm>
          <a:prstGeom prst="rect">
            <a:avLst/>
          </a:prstGeom>
          <a:noFill/>
        </p:spPr>
        <p:txBody>
          <a:bodyPr wrap="square" numCol="1">
            <a:spAutoFit/>
          </a:bodyPr>
          <a:lstStyle/>
          <a:p>
            <a:pPr lvl="0" defTabSz="932742">
              <a:spcBef>
                <a:spcPct val="0"/>
              </a:spcBef>
              <a:defRPr/>
            </a:pPr>
            <a:r>
              <a:rPr lang="en-US" sz="1800" u="sng" dirty="0">
                <a:ln w="3175">
                  <a:noFill/>
                </a:ln>
                <a:solidFill>
                  <a:schemeClr val="bg1"/>
                </a:solidFill>
                <a:latin typeface="Segoe UI Semibold" panose="020B0702040204020203" pitchFamily="34" charset="0"/>
                <a:cs typeface="Segoe UI Semibold" panose="020B0702040204020203" pitchFamily="34" charset="0"/>
              </a:rPr>
              <a:t>496363</a:t>
            </a:r>
            <a:r>
              <a:rPr lang="en-FI" sz="1800" u="sng" dirty="0">
                <a:ln w="3175">
                  <a:noFill/>
                </a:ln>
                <a:solidFill>
                  <a:schemeClr val="bg1"/>
                </a:solidFill>
                <a:latin typeface="Segoe UI Semibold" panose="020B0702040204020203" pitchFamily="34" charset="0"/>
                <a:cs typeface="Segoe UI Semibold" panose="020B0702040204020203" pitchFamily="34" charset="0"/>
              </a:rPr>
              <a:t> </a:t>
            </a:r>
            <a:r>
              <a:rPr lang="en-US" sz="1800" u="sng" dirty="0">
                <a:ln w="3175">
                  <a:noFill/>
                </a:ln>
                <a:solidFill>
                  <a:schemeClr val="bg1"/>
                </a:solidFill>
                <a:latin typeface="Segoe UI Semibold" panose="020B0702040204020203" pitchFamily="34" charset="0"/>
                <a:cs typeface="Segoe UI Semibold" panose="020B0702040204020203" pitchFamily="34" charset="0"/>
              </a:rPr>
              <a:t>- Microsoft 365 Admin Center: Agent-Level Controls for Pay-as-you-go (December 2025)</a:t>
            </a:r>
          </a:p>
          <a:p>
            <a:pPr lvl="0" defTabSz="932742">
              <a:spcBef>
                <a:spcPct val="0"/>
              </a:spcBef>
              <a:defRPr/>
            </a:pPr>
            <a:r>
              <a:rPr lang="en-US" sz="1800" dirty="0">
                <a:solidFill>
                  <a:schemeClr val="bg1"/>
                </a:solidFill>
              </a:rPr>
              <a:t>Administrators can specify which users can access particular agents through pay-as-you-go, control which agents are available for metered consumption, and establish billing policy for each agent. Initially focusing on declarative agents in M365 Copilot Chat and SharePoint, this enhancement enables organizations to effectively manage AI consumption costs and scale intelligent capabilities according to business needs.</a:t>
            </a:r>
          </a:p>
          <a:p>
            <a:pPr lvl="0" defTabSz="932742">
              <a:spcBef>
                <a:spcPct val="0"/>
              </a:spcBef>
              <a:defRPr/>
            </a:pPr>
            <a:endParaRPr lang="en-US" sz="1800" dirty="0">
              <a:solidFill>
                <a:schemeClr val="bg1"/>
              </a:solidFill>
            </a:endParaRPr>
          </a:p>
          <a:p>
            <a:pPr lvl="0" defTabSz="932742">
              <a:spcBef>
                <a:spcPct val="0"/>
              </a:spcBef>
              <a:defRPr/>
            </a:pPr>
            <a:r>
              <a:rPr lang="en-US" sz="1800" u="sng" dirty="0">
                <a:ln w="3175">
                  <a:noFill/>
                </a:ln>
                <a:solidFill>
                  <a:schemeClr val="bg1"/>
                </a:solidFill>
                <a:latin typeface="Segoe UI Semibold" panose="020B0702040204020203" pitchFamily="34" charset="0"/>
                <a:cs typeface="Segoe UI Semibold" panose="020B0702040204020203" pitchFamily="34" charset="0"/>
              </a:rPr>
              <a:t>1138797</a:t>
            </a:r>
            <a:r>
              <a:rPr lang="en-FI" sz="1800" u="sng" dirty="0">
                <a:ln w="3175">
                  <a:noFill/>
                </a:ln>
                <a:solidFill>
                  <a:schemeClr val="bg1"/>
                </a:solidFill>
                <a:latin typeface="Segoe UI Semibold" panose="020B0702040204020203" pitchFamily="34" charset="0"/>
                <a:cs typeface="Segoe UI Semibold" panose="020B0702040204020203" pitchFamily="34" charset="0"/>
              </a:rPr>
              <a:t> </a:t>
            </a:r>
            <a:r>
              <a:rPr lang="en-US" sz="1800" u="sng" dirty="0">
                <a:ln w="3175">
                  <a:noFill/>
                </a:ln>
                <a:solidFill>
                  <a:schemeClr val="bg1"/>
                </a:solidFill>
                <a:latin typeface="Segoe UI Semibold" panose="020B0702040204020203" pitchFamily="34" charset="0"/>
                <a:cs typeface="Segoe UI Semibold" panose="020B0702040204020203" pitchFamily="34" charset="0"/>
              </a:rPr>
              <a:t>- Microsoft Copilot (Microsoft 365): New admin control in Microsoft 365 admin center for org-wide sharing of user-built Copilot agents (October 2025)</a:t>
            </a:r>
          </a:p>
          <a:p>
            <a:pPr lvl="0" defTabSz="932742">
              <a:spcBef>
                <a:spcPct val="0"/>
              </a:spcBef>
              <a:defRPr/>
            </a:pPr>
            <a:r>
              <a:rPr lang="en-US" sz="1800" dirty="0">
                <a:solidFill>
                  <a:schemeClr val="bg1"/>
                </a:solidFill>
              </a:rPr>
              <a:t>Microsoft 365 is introducing a new tenant-level admin control to manage who can create org-wide sharing links for user-built Copilot agents. Rolling out from October to late October 2025, admins can customize sharing permissions to align with organizational policies via the Microsoft 365 admin center.</a:t>
            </a:r>
          </a:p>
          <a:p>
            <a:pPr lvl="0" defTabSz="932742">
              <a:spcBef>
                <a:spcPct val="0"/>
              </a:spcBef>
              <a:defRPr/>
            </a:pPr>
            <a:endParaRPr lang="en-US" sz="1800" dirty="0">
              <a:ln w="3175">
                <a:noFill/>
              </a:ln>
              <a:solidFill>
                <a:schemeClr val="bg1"/>
              </a:solidFill>
              <a:latin typeface="Segoe UI Semibold" panose="020B0702040204020203" pitchFamily="34" charset="0"/>
              <a:cs typeface="Segoe UI Semibold" panose="020B0702040204020203" pitchFamily="34" charset="0"/>
            </a:endParaRPr>
          </a:p>
          <a:p>
            <a:pPr lvl="0" defTabSz="932742">
              <a:spcBef>
                <a:spcPct val="0"/>
              </a:spcBef>
              <a:defRPr/>
            </a:pPr>
            <a:r>
              <a:rPr lang="en-US" sz="1800" u="sng" dirty="0">
                <a:ln w="3175">
                  <a:noFill/>
                </a:ln>
                <a:solidFill>
                  <a:schemeClr val="bg1"/>
                </a:solidFill>
                <a:latin typeface="Segoe UI Semibold" panose="020B0702040204020203" pitchFamily="34" charset="0"/>
                <a:cs typeface="Segoe UI Semibold" panose="020B0702040204020203" pitchFamily="34" charset="0"/>
              </a:rPr>
              <a:t>502867</a:t>
            </a:r>
            <a:r>
              <a:rPr lang="en-FI" sz="1800" u="sng" dirty="0">
                <a:ln w="3175">
                  <a:noFill/>
                </a:ln>
                <a:solidFill>
                  <a:schemeClr val="bg1"/>
                </a:solidFill>
                <a:latin typeface="Segoe UI Semibold" panose="020B0702040204020203" pitchFamily="34" charset="0"/>
                <a:cs typeface="Segoe UI Semibold" panose="020B0702040204020203" pitchFamily="34" charset="0"/>
              </a:rPr>
              <a:t> </a:t>
            </a:r>
            <a:r>
              <a:rPr lang="en-US" sz="1800" u="sng" dirty="0">
                <a:ln w="3175">
                  <a:noFill/>
                </a:ln>
                <a:solidFill>
                  <a:schemeClr val="bg1"/>
                </a:solidFill>
                <a:latin typeface="Segoe UI Semibold" panose="020B0702040204020203" pitchFamily="34" charset="0"/>
                <a:cs typeface="Segoe UI Semibold" panose="020B0702040204020203" pitchFamily="34" charset="0"/>
              </a:rPr>
              <a:t>- Microsoft 365 admin center: Agent Ownership Reassignment (October 2025)</a:t>
            </a:r>
          </a:p>
          <a:p>
            <a:pPr lvl="0" defTabSz="932742">
              <a:spcBef>
                <a:spcPct val="0"/>
              </a:spcBef>
              <a:defRPr/>
            </a:pPr>
            <a:r>
              <a:rPr lang="en-US" sz="1800" dirty="0">
                <a:solidFill>
                  <a:schemeClr val="bg1"/>
                </a:solidFill>
              </a:rPr>
              <a:t>Admins can reassign ownership of shared agents created within the organization through tools such as Copilot Studio or the Microsoft 365 Agents Toolkit. Once reassigned, the new owner will gain full edit and delete permissions, along with access to any files uploaded by the previous owner. The former owner will lose all access, including read rights.</a:t>
            </a:r>
          </a:p>
          <a:p>
            <a:pPr lvl="0" defTabSz="932742">
              <a:spcBef>
                <a:spcPct val="0"/>
              </a:spcBef>
              <a:defRPr/>
            </a:pPr>
            <a:endParaRPr lang="en-US" sz="1800" u="sng" dirty="0">
              <a:ln w="3175">
                <a:noFill/>
              </a:ln>
              <a:solidFill>
                <a:schemeClr val="bg1"/>
              </a:solidFill>
              <a:latin typeface="Segoe UI Semibold" panose="020B0702040204020203" pitchFamily="34" charset="0"/>
              <a:cs typeface="Segoe UI Semibold" panose="020B0702040204020203" pitchFamily="34" charset="0"/>
            </a:endParaRPr>
          </a:p>
          <a:p>
            <a:pPr lvl="0" defTabSz="932742">
              <a:spcBef>
                <a:spcPct val="0"/>
              </a:spcBef>
              <a:defRPr/>
            </a:pPr>
            <a:endParaRPr lang="en-US" sz="1800" dirty="0">
              <a:solidFill>
                <a:schemeClr val="bg1"/>
              </a:solidFill>
            </a:endParaRPr>
          </a:p>
        </p:txBody>
      </p:sp>
    </p:spTree>
    <p:extLst>
      <p:ext uri="{BB962C8B-B14F-4D97-AF65-F5344CB8AC3E}">
        <p14:creationId xmlns:p14="http://schemas.microsoft.com/office/powerpoint/2010/main" val="9860503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22384-49B1-2D70-A61C-522BB5E7DA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BF8048-33ED-BA1F-40FB-2FA22B98CB2D}"/>
              </a:ext>
            </a:extLst>
          </p:cNvPr>
          <p:cNvSpPr>
            <a:spLocks noGrp="1"/>
          </p:cNvSpPr>
          <p:nvPr>
            <p:ph type="title"/>
          </p:nvPr>
        </p:nvSpPr>
        <p:spPr/>
        <p:txBody>
          <a:bodyPr/>
          <a:lstStyle/>
          <a:p>
            <a:r>
              <a:rPr lang="en-US" dirty="0"/>
              <a:t>More recent control updates</a:t>
            </a:r>
          </a:p>
        </p:txBody>
      </p:sp>
      <p:sp>
        <p:nvSpPr>
          <p:cNvPr id="2" name="TextBox 1">
            <a:extLst>
              <a:ext uri="{FF2B5EF4-FFF2-40B4-BE49-F238E27FC236}">
                <a16:creationId xmlns:a16="http://schemas.microsoft.com/office/drawing/2014/main" id="{F8125ED6-5E0D-CE83-3A2D-EB95F57BF139}"/>
              </a:ext>
            </a:extLst>
          </p:cNvPr>
          <p:cNvSpPr txBox="1"/>
          <p:nvPr/>
        </p:nvSpPr>
        <p:spPr>
          <a:xfrm>
            <a:off x="531039" y="1161035"/>
            <a:ext cx="11660961" cy="5078313"/>
          </a:xfrm>
          <a:prstGeom prst="rect">
            <a:avLst/>
          </a:prstGeom>
          <a:noFill/>
        </p:spPr>
        <p:txBody>
          <a:bodyPr wrap="square" numCol="1">
            <a:spAutoFit/>
          </a:bodyPr>
          <a:lstStyle/>
          <a:p>
            <a:pPr lvl="0" defTabSz="932742">
              <a:spcBef>
                <a:spcPct val="0"/>
              </a:spcBef>
              <a:defRPr/>
            </a:pPr>
            <a:r>
              <a:rPr lang="en-US" sz="1800" u="sng" dirty="0">
                <a:ln w="3175">
                  <a:noFill/>
                </a:ln>
                <a:solidFill>
                  <a:schemeClr val="bg1"/>
                </a:solidFill>
                <a:latin typeface="Segoe UI Semibold" panose="020B0702040204020203" pitchFamily="34" charset="0"/>
                <a:cs typeface="Segoe UI Semibold" panose="020B0702040204020203" pitchFamily="34" charset="0"/>
              </a:rPr>
              <a:t>480729</a:t>
            </a:r>
            <a:r>
              <a:rPr lang="en-FI" sz="1800" u="sng" dirty="0">
                <a:ln w="3175">
                  <a:noFill/>
                </a:ln>
                <a:solidFill>
                  <a:schemeClr val="bg1"/>
                </a:solidFill>
                <a:latin typeface="Segoe UI Semibold" panose="020B0702040204020203" pitchFamily="34" charset="0"/>
                <a:cs typeface="Segoe UI Semibold" panose="020B0702040204020203" pitchFamily="34" charset="0"/>
              </a:rPr>
              <a:t> </a:t>
            </a:r>
            <a:r>
              <a:rPr lang="en-US" sz="1800" u="sng" dirty="0">
                <a:ln w="3175">
                  <a:noFill/>
                </a:ln>
                <a:solidFill>
                  <a:schemeClr val="bg1"/>
                </a:solidFill>
                <a:latin typeface="Segoe UI Semibold" panose="020B0702040204020203" pitchFamily="34" charset="0"/>
                <a:cs typeface="Segoe UI Semibold" panose="020B0702040204020203" pitchFamily="34" charset="0"/>
              </a:rPr>
              <a:t>- SharePoint: SharePoint agent usage statistics across all SharePoint sites (December 2025)</a:t>
            </a:r>
          </a:p>
          <a:p>
            <a:pPr lvl="0" defTabSz="932742">
              <a:spcBef>
                <a:spcPct val="0"/>
              </a:spcBef>
              <a:defRPr/>
            </a:pPr>
            <a:r>
              <a:rPr lang="en-US" sz="1800" dirty="0">
                <a:solidFill>
                  <a:schemeClr val="bg1"/>
                </a:solidFill>
              </a:rPr>
              <a:t>SharePoint agents' usage statistics would be aggregated across all SharePoint sites and available for the tenant admin persona.</a:t>
            </a:r>
          </a:p>
          <a:p>
            <a:pPr lvl="0" defTabSz="932742">
              <a:spcBef>
                <a:spcPct val="0"/>
              </a:spcBef>
              <a:defRPr/>
            </a:pPr>
            <a:endParaRPr lang="en-US" sz="1800" dirty="0">
              <a:solidFill>
                <a:schemeClr val="bg1"/>
              </a:solidFill>
            </a:endParaRPr>
          </a:p>
          <a:p>
            <a:pPr lvl="0" defTabSz="932742">
              <a:spcBef>
                <a:spcPct val="0"/>
              </a:spcBef>
              <a:defRPr/>
            </a:pPr>
            <a:r>
              <a:rPr lang="en-US" sz="1800" u="sng" dirty="0">
                <a:ln w="3175">
                  <a:noFill/>
                </a:ln>
                <a:solidFill>
                  <a:schemeClr val="bg1"/>
                </a:solidFill>
                <a:latin typeface="Segoe UI Semibold" panose="020B0702040204020203" pitchFamily="34" charset="0"/>
                <a:cs typeface="Segoe UI Semibold" panose="020B0702040204020203" pitchFamily="34" charset="0"/>
              </a:rPr>
              <a:t>480725</a:t>
            </a:r>
            <a:r>
              <a:rPr lang="en-FI" sz="1800" u="sng" dirty="0">
                <a:ln w="3175">
                  <a:noFill/>
                </a:ln>
                <a:solidFill>
                  <a:schemeClr val="bg1"/>
                </a:solidFill>
                <a:latin typeface="Segoe UI Semibold" panose="020B0702040204020203" pitchFamily="34" charset="0"/>
                <a:cs typeface="Segoe UI Semibold" panose="020B0702040204020203" pitchFamily="34" charset="0"/>
              </a:rPr>
              <a:t> </a:t>
            </a:r>
            <a:r>
              <a:rPr lang="en-US" sz="1800" u="sng" dirty="0">
                <a:ln w="3175">
                  <a:noFill/>
                </a:ln>
                <a:solidFill>
                  <a:schemeClr val="bg1"/>
                </a:solidFill>
                <a:latin typeface="Segoe UI Semibold" panose="020B0702040204020203" pitchFamily="34" charset="0"/>
                <a:cs typeface="Segoe UI Semibold" panose="020B0702040204020203" pitchFamily="34" charset="0"/>
              </a:rPr>
              <a:t>- SharePoint: Agent usage statistics per SharePoint site (November 2025)</a:t>
            </a:r>
          </a:p>
          <a:p>
            <a:pPr lvl="0" defTabSz="932742">
              <a:spcBef>
                <a:spcPct val="0"/>
              </a:spcBef>
              <a:defRPr/>
            </a:pPr>
            <a:r>
              <a:rPr lang="en-US" sz="1800" dirty="0">
                <a:solidFill>
                  <a:schemeClr val="bg1"/>
                </a:solidFill>
              </a:rPr>
              <a:t>SharePoint agents' usage statistics will be available for every SharePoint site. This will be available on the site analytics page for the site owner persona. This will also include analytics on how many times source files are cited.</a:t>
            </a:r>
          </a:p>
          <a:p>
            <a:pPr lvl="0" defTabSz="932742">
              <a:spcBef>
                <a:spcPct val="0"/>
              </a:spcBef>
              <a:defRPr/>
            </a:pPr>
            <a:endParaRPr lang="en-US" sz="1800" dirty="0">
              <a:solidFill>
                <a:schemeClr val="bg1"/>
              </a:solidFill>
            </a:endParaRPr>
          </a:p>
          <a:p>
            <a:pPr lvl="0" defTabSz="932742">
              <a:spcBef>
                <a:spcPct val="0"/>
              </a:spcBef>
              <a:defRPr/>
            </a:pPr>
            <a:r>
              <a:rPr lang="en-FI" sz="1800" u="sng" dirty="0">
                <a:ln w="3175">
                  <a:noFill/>
                </a:ln>
                <a:solidFill>
                  <a:schemeClr val="bg1"/>
                </a:solidFill>
                <a:latin typeface="Segoe UI Semibold" panose="020B0702040204020203" pitchFamily="34" charset="0"/>
                <a:cs typeface="Segoe UI Semibold" panose="020B0702040204020203" pitchFamily="34" charset="0"/>
              </a:rPr>
              <a:t>48</a:t>
            </a:r>
            <a:r>
              <a:rPr lang="en-US" sz="1800" u="sng" dirty="0">
                <a:ln w="3175">
                  <a:noFill/>
                </a:ln>
                <a:solidFill>
                  <a:schemeClr val="bg1"/>
                </a:solidFill>
                <a:latin typeface="Segoe UI Semibold" panose="020B0702040204020203" pitchFamily="34" charset="0"/>
                <a:cs typeface="Segoe UI Semibold" panose="020B0702040204020203" pitchFamily="34" charset="0"/>
              </a:rPr>
              <a:t>0726</a:t>
            </a:r>
            <a:r>
              <a:rPr lang="en-FI" sz="1800" u="sng" dirty="0">
                <a:ln w="3175">
                  <a:noFill/>
                </a:ln>
                <a:solidFill>
                  <a:schemeClr val="bg1"/>
                </a:solidFill>
                <a:latin typeface="Segoe UI Semibold" panose="020B0702040204020203" pitchFamily="34" charset="0"/>
                <a:cs typeface="Segoe UI Semibold" panose="020B0702040204020203" pitchFamily="34" charset="0"/>
              </a:rPr>
              <a:t> </a:t>
            </a:r>
            <a:r>
              <a:rPr lang="en-US" sz="1800" u="sng" dirty="0">
                <a:ln w="3175">
                  <a:noFill/>
                </a:ln>
                <a:solidFill>
                  <a:schemeClr val="bg1"/>
                </a:solidFill>
                <a:latin typeface="Segoe UI Semibold" panose="020B0702040204020203" pitchFamily="34" charset="0"/>
                <a:cs typeface="Segoe UI Semibold" panose="020B0702040204020203" pitchFamily="34" charset="0"/>
              </a:rPr>
              <a:t>- Microsoft Viva: SharePoint agent analytics on Viva Insights (December 2025)</a:t>
            </a:r>
          </a:p>
          <a:p>
            <a:pPr lvl="0" defTabSz="932742">
              <a:spcBef>
                <a:spcPct val="0"/>
              </a:spcBef>
              <a:defRPr/>
            </a:pPr>
            <a:r>
              <a:rPr lang="en-US" sz="1800" dirty="0">
                <a:solidFill>
                  <a:schemeClr val="bg1"/>
                </a:solidFill>
              </a:rPr>
              <a:t>Explore how your employees used key SharePoint agent features over a given time period and understand the ROI.</a:t>
            </a:r>
          </a:p>
          <a:p>
            <a:pPr lvl="0" defTabSz="932742">
              <a:spcBef>
                <a:spcPct val="0"/>
              </a:spcBef>
              <a:defRPr/>
            </a:pPr>
            <a:endParaRPr lang="en-US" sz="1800" dirty="0">
              <a:solidFill>
                <a:schemeClr val="bg1"/>
              </a:solidFill>
            </a:endParaRPr>
          </a:p>
          <a:p>
            <a:pPr lvl="0" defTabSz="932742">
              <a:spcBef>
                <a:spcPct val="0"/>
              </a:spcBef>
              <a:defRPr/>
            </a:pPr>
            <a:r>
              <a:rPr lang="en-US" sz="1800" u="sng" dirty="0">
                <a:ln w="3175">
                  <a:noFill/>
                </a:ln>
                <a:solidFill>
                  <a:schemeClr val="bg1"/>
                </a:solidFill>
                <a:latin typeface="Segoe UI Semibold" panose="020B0702040204020203" pitchFamily="34" charset="0"/>
                <a:cs typeface="Segoe UI Semibold" panose="020B0702040204020203" pitchFamily="34" charset="0"/>
              </a:rPr>
              <a:t>498227</a:t>
            </a:r>
            <a:r>
              <a:rPr lang="en-FI" sz="1800" u="sng" dirty="0">
                <a:ln w="3175">
                  <a:noFill/>
                </a:ln>
                <a:solidFill>
                  <a:schemeClr val="bg1"/>
                </a:solidFill>
                <a:latin typeface="Segoe UI Semibold" panose="020B0702040204020203" pitchFamily="34" charset="0"/>
                <a:cs typeface="Segoe UI Semibold" panose="020B0702040204020203" pitchFamily="34" charset="0"/>
              </a:rPr>
              <a:t> </a:t>
            </a:r>
            <a:r>
              <a:rPr lang="en-US" sz="1800" u="sng" dirty="0">
                <a:ln w="3175">
                  <a:noFill/>
                </a:ln>
                <a:solidFill>
                  <a:schemeClr val="bg1"/>
                </a:solidFill>
                <a:latin typeface="Segoe UI Semibold" panose="020B0702040204020203" pitchFamily="34" charset="0"/>
                <a:cs typeface="Segoe UI Semibold" panose="020B0702040204020203" pitchFamily="34" charset="0"/>
              </a:rPr>
              <a:t>- Microsoft Purview compliance portal: Audit logs for agent management in Microsoft 365 admin center (October 2025)</a:t>
            </a:r>
          </a:p>
          <a:p>
            <a:pPr lvl="0" defTabSz="932742">
              <a:spcBef>
                <a:spcPct val="0"/>
              </a:spcBef>
              <a:defRPr/>
            </a:pPr>
            <a:r>
              <a:rPr lang="en-US" sz="1800" dirty="0">
                <a:solidFill>
                  <a:schemeClr val="bg1"/>
                </a:solidFill>
              </a:rPr>
              <a:t>Track and audit agent-related admin actions in Microsoft 365 admin center via Purview unified audit logs. This feature enables visibility into agent configuration changes—such as publishing, blocking, updating, or removing agents. Integrated with Purview’s audit search and reporting tools, it helps organizations meet regulatory standards and maintain oversight of agent management.</a:t>
            </a:r>
          </a:p>
          <a:p>
            <a:pPr lvl="0" defTabSz="932742">
              <a:spcBef>
                <a:spcPct val="0"/>
              </a:spcBef>
              <a:defRPr/>
            </a:pPr>
            <a:endParaRPr lang="en-US" sz="1800" dirty="0">
              <a:solidFill>
                <a:schemeClr val="bg1"/>
              </a:solidFill>
            </a:endParaRPr>
          </a:p>
        </p:txBody>
      </p:sp>
    </p:spTree>
    <p:extLst>
      <p:ext uri="{BB962C8B-B14F-4D97-AF65-F5344CB8AC3E}">
        <p14:creationId xmlns:p14="http://schemas.microsoft.com/office/powerpoint/2010/main" val="341493907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1AEB6-7221-622A-DAE8-6D0BC211A4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C5CE2-F9EF-9ACB-7C9A-87DA0F32D192}"/>
              </a:ext>
            </a:extLst>
          </p:cNvPr>
          <p:cNvSpPr>
            <a:spLocks noGrp="1"/>
          </p:cNvSpPr>
          <p:nvPr>
            <p:ph type="title"/>
          </p:nvPr>
        </p:nvSpPr>
        <p:spPr>
          <a:xfrm>
            <a:off x="571499" y="2792795"/>
            <a:ext cx="6232072" cy="1200329"/>
          </a:xfrm>
          <a:prstGeom prst="rect">
            <a:avLst/>
          </a:prstGeom>
        </p:spPr>
        <p:txBody>
          <a:bodyPr/>
          <a:lstStyle/>
          <a:p>
            <a:r>
              <a:rPr lang="en-US">
                <a:latin typeface="Segoe UI Semibold" panose="020B0702040204020203" pitchFamily="34" charset="0"/>
                <a:cs typeface="Segoe UI Semibold" panose="020B0702040204020203" pitchFamily="34" charset="0"/>
              </a:rPr>
              <a:t>Next Steps and Call to Action</a:t>
            </a:r>
          </a:p>
        </p:txBody>
      </p:sp>
    </p:spTree>
    <p:extLst>
      <p:ext uri="{BB962C8B-B14F-4D97-AF65-F5344CB8AC3E}">
        <p14:creationId xmlns:p14="http://schemas.microsoft.com/office/powerpoint/2010/main" val="400236686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6740F-C975-D2E0-90CB-EC9487A1B9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FCA3C2-E806-A83F-56E5-345DD31B7567}"/>
              </a:ext>
            </a:extLst>
          </p:cNvPr>
          <p:cNvSpPr>
            <a:spLocks noGrp="1"/>
          </p:cNvSpPr>
          <p:nvPr>
            <p:ph type="title"/>
          </p:nvPr>
        </p:nvSpPr>
        <p:spPr/>
        <p:txBody>
          <a:bodyPr/>
          <a:lstStyle/>
          <a:p>
            <a:r>
              <a:rPr lang="en-US"/>
              <a:t>Agent Governance &amp; Cost Controls</a:t>
            </a:r>
          </a:p>
        </p:txBody>
      </p:sp>
      <p:sp>
        <p:nvSpPr>
          <p:cNvPr id="3" name="Rectangle: Rounded Corners 2">
            <a:extLst>
              <a:ext uri="{FF2B5EF4-FFF2-40B4-BE49-F238E27FC236}">
                <a16:creationId xmlns:a16="http://schemas.microsoft.com/office/drawing/2014/main" id="{2B1E84F3-3724-7AF9-DB8A-0D08F6DEC04D}"/>
              </a:ext>
              <a:ext uri="{C183D7F6-B498-43B3-948B-1728B52AA6E4}">
                <adec:decorative xmlns:adec="http://schemas.microsoft.com/office/drawing/2017/decorative" val="1"/>
              </a:ext>
            </a:extLst>
          </p:cNvPr>
          <p:cNvSpPr/>
          <p:nvPr/>
        </p:nvSpPr>
        <p:spPr>
          <a:xfrm>
            <a:off x="588263" y="1896898"/>
            <a:ext cx="11018520" cy="65044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Rectangle 4" descr="Diploma Roll">
            <a:extLst>
              <a:ext uri="{FF2B5EF4-FFF2-40B4-BE49-F238E27FC236}">
                <a16:creationId xmlns:a16="http://schemas.microsoft.com/office/drawing/2014/main" id="{E435F00C-3981-A41D-7C9D-D2D814D3FB0A}"/>
              </a:ext>
            </a:extLst>
          </p:cNvPr>
          <p:cNvSpPr/>
          <p:nvPr/>
        </p:nvSpPr>
        <p:spPr>
          <a:xfrm>
            <a:off x="785021" y="2043248"/>
            <a:ext cx="357743" cy="35774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818E4001-7D7D-D888-89CB-C69FEDCE603F}"/>
              </a:ext>
            </a:extLst>
          </p:cNvPr>
          <p:cNvSpPr/>
          <p:nvPr/>
        </p:nvSpPr>
        <p:spPr>
          <a:xfrm>
            <a:off x="1339524" y="1896898"/>
            <a:ext cx="10267258" cy="650442"/>
          </a:xfrm>
          <a:custGeom>
            <a:avLst/>
            <a:gdLst>
              <a:gd name="csX0" fmla="*/ 0 w 10267258"/>
              <a:gd name="csY0" fmla="*/ 0 h 650442"/>
              <a:gd name="csX1" fmla="*/ 10267258 w 10267258"/>
              <a:gd name="csY1" fmla="*/ 0 h 650442"/>
              <a:gd name="csX2" fmla="*/ 10267258 w 10267258"/>
              <a:gd name="csY2" fmla="*/ 650442 h 650442"/>
              <a:gd name="csX3" fmla="*/ 0 w 10267258"/>
              <a:gd name="csY3" fmla="*/ 650442 h 650442"/>
              <a:gd name="csX4" fmla="*/ 0 w 10267258"/>
              <a:gd name="csY4" fmla="*/ 0 h 650442"/>
            </a:gdLst>
            <a:ahLst/>
            <a:cxnLst>
              <a:cxn ang="0">
                <a:pos x="csX0" y="csY0"/>
              </a:cxn>
              <a:cxn ang="0">
                <a:pos x="csX1" y="csY1"/>
              </a:cxn>
              <a:cxn ang="0">
                <a:pos x="csX2" y="csY2"/>
              </a:cxn>
              <a:cxn ang="0">
                <a:pos x="csX3" y="csY3"/>
              </a:cxn>
              <a:cxn ang="0">
                <a:pos x="csX4" y="csY4"/>
              </a:cxn>
            </a:cxnLst>
            <a:rect l="l" t="t" r="r" b="b"/>
            <a:pathLst>
              <a:path w="10267258" h="650442">
                <a:moveTo>
                  <a:pt x="0" y="0"/>
                </a:moveTo>
                <a:lnTo>
                  <a:pt x="10267258" y="0"/>
                </a:lnTo>
                <a:lnTo>
                  <a:pt x="10267258" y="650442"/>
                </a:lnTo>
                <a:lnTo>
                  <a:pt x="0" y="650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838" tIns="68838" rIns="68838" bIns="68838" numCol="1" spcCol="1270" anchor="ctr" anchorCtr="0">
            <a:noAutofit/>
          </a:bodyPr>
          <a:lstStyle/>
          <a:p>
            <a:pPr marL="0" lvl="0" indent="0" algn="l" defTabSz="800100">
              <a:lnSpc>
                <a:spcPct val="100000"/>
              </a:lnSpc>
              <a:spcBef>
                <a:spcPct val="0"/>
              </a:spcBef>
              <a:spcAft>
                <a:spcPct val="35000"/>
              </a:spcAft>
              <a:buNone/>
            </a:pPr>
            <a:r>
              <a:rPr lang="en-US" sz="1800" kern="1200">
                <a:hlinkClick r:id="rId5"/>
              </a:rPr>
              <a:t>Administering &amp; Governing Agents E-book</a:t>
            </a:r>
            <a:endParaRPr lang="en-US" sz="1800" kern="1200"/>
          </a:p>
        </p:txBody>
      </p:sp>
      <p:sp>
        <p:nvSpPr>
          <p:cNvPr id="7" name="Rectangle: Rounded Corners 6">
            <a:extLst>
              <a:ext uri="{FF2B5EF4-FFF2-40B4-BE49-F238E27FC236}">
                <a16:creationId xmlns:a16="http://schemas.microsoft.com/office/drawing/2014/main" id="{3FE683EF-769E-7A8A-3BD8-412DC70B4998}"/>
              </a:ext>
              <a:ext uri="{C183D7F6-B498-43B3-948B-1728B52AA6E4}">
                <adec:decorative xmlns:adec="http://schemas.microsoft.com/office/drawing/2017/decorative" val="1"/>
              </a:ext>
            </a:extLst>
          </p:cNvPr>
          <p:cNvSpPr/>
          <p:nvPr/>
        </p:nvSpPr>
        <p:spPr>
          <a:xfrm>
            <a:off x="588263" y="2709951"/>
            <a:ext cx="11018520" cy="65044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descr="Checkmark">
            <a:extLst>
              <a:ext uri="{FF2B5EF4-FFF2-40B4-BE49-F238E27FC236}">
                <a16:creationId xmlns:a16="http://schemas.microsoft.com/office/drawing/2014/main" id="{22C3DCB4-40D8-55B5-DB79-65CFE879F6C1}"/>
              </a:ext>
            </a:extLst>
          </p:cNvPr>
          <p:cNvSpPr/>
          <p:nvPr/>
        </p:nvSpPr>
        <p:spPr>
          <a:xfrm>
            <a:off x="785021" y="2856301"/>
            <a:ext cx="357743" cy="357743"/>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7E402231-B55D-98A9-48F9-64AA558241A2}"/>
              </a:ext>
            </a:extLst>
          </p:cNvPr>
          <p:cNvSpPr/>
          <p:nvPr/>
        </p:nvSpPr>
        <p:spPr>
          <a:xfrm>
            <a:off x="1339524" y="2709951"/>
            <a:ext cx="10267258" cy="650442"/>
          </a:xfrm>
          <a:custGeom>
            <a:avLst/>
            <a:gdLst>
              <a:gd name="csX0" fmla="*/ 0 w 10267258"/>
              <a:gd name="csY0" fmla="*/ 0 h 650442"/>
              <a:gd name="csX1" fmla="*/ 10267258 w 10267258"/>
              <a:gd name="csY1" fmla="*/ 0 h 650442"/>
              <a:gd name="csX2" fmla="*/ 10267258 w 10267258"/>
              <a:gd name="csY2" fmla="*/ 650442 h 650442"/>
              <a:gd name="csX3" fmla="*/ 0 w 10267258"/>
              <a:gd name="csY3" fmla="*/ 650442 h 650442"/>
              <a:gd name="csX4" fmla="*/ 0 w 10267258"/>
              <a:gd name="csY4" fmla="*/ 0 h 650442"/>
            </a:gdLst>
            <a:ahLst/>
            <a:cxnLst>
              <a:cxn ang="0">
                <a:pos x="csX0" y="csY0"/>
              </a:cxn>
              <a:cxn ang="0">
                <a:pos x="csX1" y="csY1"/>
              </a:cxn>
              <a:cxn ang="0">
                <a:pos x="csX2" y="csY2"/>
              </a:cxn>
              <a:cxn ang="0">
                <a:pos x="csX3" y="csY3"/>
              </a:cxn>
              <a:cxn ang="0">
                <a:pos x="csX4" y="csY4"/>
              </a:cxn>
            </a:cxnLst>
            <a:rect l="l" t="t" r="r" b="b"/>
            <a:pathLst>
              <a:path w="10267258" h="650442">
                <a:moveTo>
                  <a:pt x="0" y="0"/>
                </a:moveTo>
                <a:lnTo>
                  <a:pt x="10267258" y="0"/>
                </a:lnTo>
                <a:lnTo>
                  <a:pt x="10267258" y="650442"/>
                </a:lnTo>
                <a:lnTo>
                  <a:pt x="0" y="650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838" tIns="68838" rIns="68838" bIns="68838" numCol="1" spcCol="1270" anchor="ctr" anchorCtr="0">
            <a:noAutofit/>
          </a:bodyPr>
          <a:lstStyle/>
          <a:p>
            <a:pPr marL="0" lvl="0" indent="0" algn="l" defTabSz="800100">
              <a:lnSpc>
                <a:spcPct val="100000"/>
              </a:lnSpc>
              <a:spcBef>
                <a:spcPct val="0"/>
              </a:spcBef>
              <a:spcAft>
                <a:spcPct val="35000"/>
              </a:spcAft>
              <a:buNone/>
            </a:pPr>
            <a:r>
              <a:rPr lang="en-US" sz="1800" kern="1200">
                <a:hlinkClick r:id="rId8"/>
              </a:rPr>
              <a:t>Confidently adopt and administer Microsoft Copilot Studio with managed security and governance</a:t>
            </a:r>
            <a:endParaRPr lang="en-US" sz="1800" kern="1200"/>
          </a:p>
        </p:txBody>
      </p:sp>
      <p:sp>
        <p:nvSpPr>
          <p:cNvPr id="10" name="Rectangle: Rounded Corners 9">
            <a:extLst>
              <a:ext uri="{FF2B5EF4-FFF2-40B4-BE49-F238E27FC236}">
                <a16:creationId xmlns:a16="http://schemas.microsoft.com/office/drawing/2014/main" id="{B8B6252B-88C7-A067-56AB-AA0786665E55}"/>
              </a:ext>
              <a:ext uri="{C183D7F6-B498-43B3-948B-1728B52AA6E4}">
                <adec:decorative xmlns:adec="http://schemas.microsoft.com/office/drawing/2017/decorative" val="1"/>
              </a:ext>
            </a:extLst>
          </p:cNvPr>
          <p:cNvSpPr/>
          <p:nvPr/>
        </p:nvSpPr>
        <p:spPr>
          <a:xfrm>
            <a:off x="588263" y="3523004"/>
            <a:ext cx="11018520" cy="65044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Call center">
            <a:extLst>
              <a:ext uri="{FF2B5EF4-FFF2-40B4-BE49-F238E27FC236}">
                <a16:creationId xmlns:a16="http://schemas.microsoft.com/office/drawing/2014/main" id="{9E435194-CCA2-764C-FE05-411897AB905A}"/>
              </a:ext>
            </a:extLst>
          </p:cNvPr>
          <p:cNvSpPr/>
          <p:nvPr/>
        </p:nvSpPr>
        <p:spPr>
          <a:xfrm>
            <a:off x="785021" y="3669354"/>
            <a:ext cx="357743" cy="35774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BEBBA94E-B586-AA4A-D5EB-8A5FDF1D744C}"/>
              </a:ext>
            </a:extLst>
          </p:cNvPr>
          <p:cNvSpPr/>
          <p:nvPr/>
        </p:nvSpPr>
        <p:spPr>
          <a:xfrm>
            <a:off x="1339524" y="3523004"/>
            <a:ext cx="10267258" cy="650442"/>
          </a:xfrm>
          <a:custGeom>
            <a:avLst/>
            <a:gdLst>
              <a:gd name="csX0" fmla="*/ 0 w 10267258"/>
              <a:gd name="csY0" fmla="*/ 0 h 650442"/>
              <a:gd name="csX1" fmla="*/ 10267258 w 10267258"/>
              <a:gd name="csY1" fmla="*/ 0 h 650442"/>
              <a:gd name="csX2" fmla="*/ 10267258 w 10267258"/>
              <a:gd name="csY2" fmla="*/ 650442 h 650442"/>
              <a:gd name="csX3" fmla="*/ 0 w 10267258"/>
              <a:gd name="csY3" fmla="*/ 650442 h 650442"/>
              <a:gd name="csX4" fmla="*/ 0 w 10267258"/>
              <a:gd name="csY4" fmla="*/ 0 h 650442"/>
            </a:gdLst>
            <a:ahLst/>
            <a:cxnLst>
              <a:cxn ang="0">
                <a:pos x="csX0" y="csY0"/>
              </a:cxn>
              <a:cxn ang="0">
                <a:pos x="csX1" y="csY1"/>
              </a:cxn>
              <a:cxn ang="0">
                <a:pos x="csX2" y="csY2"/>
              </a:cxn>
              <a:cxn ang="0">
                <a:pos x="csX3" y="csY3"/>
              </a:cxn>
              <a:cxn ang="0">
                <a:pos x="csX4" y="csY4"/>
              </a:cxn>
            </a:cxnLst>
            <a:rect l="l" t="t" r="r" b="b"/>
            <a:pathLst>
              <a:path w="10267258" h="650442">
                <a:moveTo>
                  <a:pt x="0" y="0"/>
                </a:moveTo>
                <a:lnTo>
                  <a:pt x="10267258" y="0"/>
                </a:lnTo>
                <a:lnTo>
                  <a:pt x="10267258" y="650442"/>
                </a:lnTo>
                <a:lnTo>
                  <a:pt x="0" y="650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838" tIns="68838" rIns="68838" bIns="68838" numCol="1" spcCol="1270" anchor="ctr" anchorCtr="0">
            <a:noAutofit/>
          </a:bodyPr>
          <a:lstStyle/>
          <a:p>
            <a:pPr marL="0" lvl="0" indent="0" algn="l" defTabSz="800100">
              <a:lnSpc>
                <a:spcPct val="100000"/>
              </a:lnSpc>
              <a:spcBef>
                <a:spcPct val="0"/>
              </a:spcBef>
              <a:spcAft>
                <a:spcPct val="35000"/>
              </a:spcAft>
              <a:buNone/>
            </a:pPr>
            <a:r>
              <a:rPr lang="en-US" sz="1800" kern="1200">
                <a:hlinkClick r:id="rId11"/>
              </a:rPr>
              <a:t>Microsoft as Customer Zero: The Employee Self-Service Agent Roll Out</a:t>
            </a:r>
            <a:endParaRPr lang="en-US" sz="1800" kern="1200"/>
          </a:p>
        </p:txBody>
      </p:sp>
      <p:sp>
        <p:nvSpPr>
          <p:cNvPr id="14" name="Rectangle: Rounded Corners 13">
            <a:extLst>
              <a:ext uri="{FF2B5EF4-FFF2-40B4-BE49-F238E27FC236}">
                <a16:creationId xmlns:a16="http://schemas.microsoft.com/office/drawing/2014/main" id="{51EA80E0-5893-F796-59C0-3182BA31CCCD}"/>
              </a:ext>
              <a:ext uri="{C183D7F6-B498-43B3-948B-1728B52AA6E4}">
                <adec:decorative xmlns:adec="http://schemas.microsoft.com/office/drawing/2017/decorative" val="1"/>
              </a:ext>
            </a:extLst>
          </p:cNvPr>
          <p:cNvSpPr/>
          <p:nvPr/>
        </p:nvSpPr>
        <p:spPr>
          <a:xfrm>
            <a:off x="588263" y="4336057"/>
            <a:ext cx="11018520" cy="65044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Podcast">
            <a:extLst>
              <a:ext uri="{FF2B5EF4-FFF2-40B4-BE49-F238E27FC236}">
                <a16:creationId xmlns:a16="http://schemas.microsoft.com/office/drawing/2014/main" id="{BD66564F-3AD1-2F1C-2B96-2B007D934B42}"/>
              </a:ext>
            </a:extLst>
          </p:cNvPr>
          <p:cNvSpPr/>
          <p:nvPr/>
        </p:nvSpPr>
        <p:spPr>
          <a:xfrm>
            <a:off x="785021" y="4482407"/>
            <a:ext cx="357743" cy="357743"/>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80D2A3D3-E8BD-3EF1-87AC-C6BB779661C4}"/>
              </a:ext>
            </a:extLst>
          </p:cNvPr>
          <p:cNvSpPr/>
          <p:nvPr/>
        </p:nvSpPr>
        <p:spPr>
          <a:xfrm>
            <a:off x="1339524" y="4336057"/>
            <a:ext cx="10267258" cy="650442"/>
          </a:xfrm>
          <a:custGeom>
            <a:avLst/>
            <a:gdLst>
              <a:gd name="csX0" fmla="*/ 0 w 10267258"/>
              <a:gd name="csY0" fmla="*/ 0 h 650442"/>
              <a:gd name="csX1" fmla="*/ 10267258 w 10267258"/>
              <a:gd name="csY1" fmla="*/ 0 h 650442"/>
              <a:gd name="csX2" fmla="*/ 10267258 w 10267258"/>
              <a:gd name="csY2" fmla="*/ 650442 h 650442"/>
              <a:gd name="csX3" fmla="*/ 0 w 10267258"/>
              <a:gd name="csY3" fmla="*/ 650442 h 650442"/>
              <a:gd name="csX4" fmla="*/ 0 w 10267258"/>
              <a:gd name="csY4" fmla="*/ 0 h 650442"/>
            </a:gdLst>
            <a:ahLst/>
            <a:cxnLst>
              <a:cxn ang="0">
                <a:pos x="csX0" y="csY0"/>
              </a:cxn>
              <a:cxn ang="0">
                <a:pos x="csX1" y="csY1"/>
              </a:cxn>
              <a:cxn ang="0">
                <a:pos x="csX2" y="csY2"/>
              </a:cxn>
              <a:cxn ang="0">
                <a:pos x="csX3" y="csY3"/>
              </a:cxn>
              <a:cxn ang="0">
                <a:pos x="csX4" y="csY4"/>
              </a:cxn>
            </a:cxnLst>
            <a:rect l="l" t="t" r="r" b="b"/>
            <a:pathLst>
              <a:path w="10267258" h="650442">
                <a:moveTo>
                  <a:pt x="0" y="0"/>
                </a:moveTo>
                <a:lnTo>
                  <a:pt x="10267258" y="0"/>
                </a:lnTo>
                <a:lnTo>
                  <a:pt x="10267258" y="650442"/>
                </a:lnTo>
                <a:lnTo>
                  <a:pt x="0" y="650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838" tIns="68838" rIns="68838" bIns="68838" numCol="1" spcCol="1270" anchor="ctr" anchorCtr="0">
            <a:noAutofit/>
          </a:bodyPr>
          <a:lstStyle/>
          <a:p>
            <a:pPr marL="0" lvl="0" indent="0" algn="l" defTabSz="800100">
              <a:lnSpc>
                <a:spcPct val="100000"/>
              </a:lnSpc>
              <a:spcBef>
                <a:spcPct val="0"/>
              </a:spcBef>
              <a:spcAft>
                <a:spcPct val="35000"/>
              </a:spcAft>
              <a:buNone/>
            </a:pPr>
            <a:r>
              <a:rPr lang="en-US" sz="1800" kern="1200">
                <a:hlinkClick r:id="rId14"/>
              </a:rPr>
              <a:t>Cost Control Blog : Take Control of Agent Costs</a:t>
            </a:r>
            <a:endParaRPr lang="en-US" sz="1800" kern="1200"/>
          </a:p>
        </p:txBody>
      </p:sp>
      <p:sp>
        <p:nvSpPr>
          <p:cNvPr id="17" name="Rectangle: Rounded Corners 16">
            <a:extLst>
              <a:ext uri="{FF2B5EF4-FFF2-40B4-BE49-F238E27FC236}">
                <a16:creationId xmlns:a16="http://schemas.microsoft.com/office/drawing/2014/main" id="{99EF7790-E6B2-CAF9-8AEF-9AF885F0DCB6}"/>
              </a:ext>
              <a:ext uri="{C183D7F6-B498-43B3-948B-1728B52AA6E4}">
                <adec:decorative xmlns:adec="http://schemas.microsoft.com/office/drawing/2017/decorative" val="1"/>
              </a:ext>
            </a:extLst>
          </p:cNvPr>
          <p:cNvSpPr/>
          <p:nvPr/>
        </p:nvSpPr>
        <p:spPr>
          <a:xfrm>
            <a:off x="588263" y="5152164"/>
            <a:ext cx="11018520" cy="65044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Books on Shelf">
            <a:extLst>
              <a:ext uri="{FF2B5EF4-FFF2-40B4-BE49-F238E27FC236}">
                <a16:creationId xmlns:a16="http://schemas.microsoft.com/office/drawing/2014/main" id="{78F2356B-E91D-AE6F-C69F-1A7B395CC962}"/>
              </a:ext>
            </a:extLst>
          </p:cNvPr>
          <p:cNvSpPr/>
          <p:nvPr/>
        </p:nvSpPr>
        <p:spPr>
          <a:xfrm>
            <a:off x="785021" y="5295460"/>
            <a:ext cx="357743" cy="357743"/>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1AEC1FD9-F87A-BEB6-D062-796550127F68}"/>
              </a:ext>
            </a:extLst>
          </p:cNvPr>
          <p:cNvSpPr/>
          <p:nvPr/>
        </p:nvSpPr>
        <p:spPr>
          <a:xfrm>
            <a:off x="1339524" y="5149110"/>
            <a:ext cx="10267258" cy="650442"/>
          </a:xfrm>
          <a:custGeom>
            <a:avLst/>
            <a:gdLst>
              <a:gd name="csX0" fmla="*/ 0 w 10267258"/>
              <a:gd name="csY0" fmla="*/ 0 h 650442"/>
              <a:gd name="csX1" fmla="*/ 10267258 w 10267258"/>
              <a:gd name="csY1" fmla="*/ 0 h 650442"/>
              <a:gd name="csX2" fmla="*/ 10267258 w 10267258"/>
              <a:gd name="csY2" fmla="*/ 650442 h 650442"/>
              <a:gd name="csX3" fmla="*/ 0 w 10267258"/>
              <a:gd name="csY3" fmla="*/ 650442 h 650442"/>
              <a:gd name="csX4" fmla="*/ 0 w 10267258"/>
              <a:gd name="csY4" fmla="*/ 0 h 650442"/>
            </a:gdLst>
            <a:ahLst/>
            <a:cxnLst>
              <a:cxn ang="0">
                <a:pos x="csX0" y="csY0"/>
              </a:cxn>
              <a:cxn ang="0">
                <a:pos x="csX1" y="csY1"/>
              </a:cxn>
              <a:cxn ang="0">
                <a:pos x="csX2" y="csY2"/>
              </a:cxn>
              <a:cxn ang="0">
                <a:pos x="csX3" y="csY3"/>
              </a:cxn>
              <a:cxn ang="0">
                <a:pos x="csX4" y="csY4"/>
              </a:cxn>
            </a:cxnLst>
            <a:rect l="l" t="t" r="r" b="b"/>
            <a:pathLst>
              <a:path w="10267258" h="650442">
                <a:moveTo>
                  <a:pt x="0" y="0"/>
                </a:moveTo>
                <a:lnTo>
                  <a:pt x="10267258" y="0"/>
                </a:lnTo>
                <a:lnTo>
                  <a:pt x="10267258" y="650442"/>
                </a:lnTo>
                <a:lnTo>
                  <a:pt x="0" y="6504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838" tIns="68838" rIns="68838" bIns="68838" numCol="1" spcCol="1270" anchor="ctr" anchorCtr="0">
            <a:noAutofit/>
          </a:bodyPr>
          <a:lstStyle/>
          <a:p>
            <a:pPr marL="0" lvl="0" indent="0" algn="l" defTabSz="800100">
              <a:lnSpc>
                <a:spcPct val="100000"/>
              </a:lnSpc>
              <a:spcBef>
                <a:spcPct val="0"/>
              </a:spcBef>
              <a:spcAft>
                <a:spcPct val="35000"/>
              </a:spcAft>
              <a:buNone/>
            </a:pPr>
            <a:r>
              <a:rPr lang="en-US" sz="1800" kern="1200">
                <a:hlinkClick r:id="rId17"/>
              </a:rPr>
              <a:t>Cost Control </a:t>
            </a:r>
            <a:r>
              <a:rPr lang="en-US" sz="1800" kern="1200" err="1">
                <a:hlinkClick r:id="rId17"/>
              </a:rPr>
              <a:t>Ebook</a:t>
            </a:r>
            <a:r>
              <a:rPr lang="en-US" sz="1800" kern="1200">
                <a:hlinkClick r:id="rId17"/>
              </a:rPr>
              <a:t> : Agent Cost Management</a:t>
            </a:r>
            <a:endParaRPr lang="en-US" sz="1800" kern="1200"/>
          </a:p>
        </p:txBody>
      </p:sp>
    </p:spTree>
    <p:extLst>
      <p:ext uri="{BB962C8B-B14F-4D97-AF65-F5344CB8AC3E}">
        <p14:creationId xmlns:p14="http://schemas.microsoft.com/office/powerpoint/2010/main" val="365440537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8B53E518-C6A8-9ECF-F889-F03B4CEBA56D}"/>
              </a:ext>
              <a:ext uri="{C183D7F6-B498-43B3-948B-1728B52AA6E4}">
                <adec:decorative xmlns:adec="http://schemas.microsoft.com/office/drawing/2017/decorative" val="1"/>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4479" y="2"/>
            <a:ext cx="8567520" cy="6646984"/>
          </a:xfrm>
          <a:prstGeom prst="rect">
            <a:avLst/>
          </a:prstGeom>
          <a:effectLst/>
        </p:spPr>
      </p:pic>
      <p:sp>
        <p:nvSpPr>
          <p:cNvPr id="13" name="Title 12">
            <a:extLst>
              <a:ext uri="{FF2B5EF4-FFF2-40B4-BE49-F238E27FC236}">
                <a16:creationId xmlns:a16="http://schemas.microsoft.com/office/drawing/2014/main" id="{C4CABB8F-80F5-8CBA-B0D9-1B0D8B936F4A}"/>
              </a:ext>
            </a:extLst>
          </p:cNvPr>
          <p:cNvSpPr txBox="1">
            <a:spLocks noGrp="1"/>
          </p:cNvSpPr>
          <p:nvPr>
            <p:ph type="title" idx="4294967295"/>
          </p:nvPr>
        </p:nvSpPr>
        <p:spPr>
          <a:xfrm>
            <a:off x="4088315" y="748860"/>
            <a:ext cx="7532185"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hlinkClick r:id="rId5">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a:t>
            </a:r>
          </a:p>
        </p:txBody>
      </p:sp>
      <p:pic>
        <p:nvPicPr>
          <p:cNvPr id="7" name="Picture 6">
            <a:extLst>
              <a:ext uri="{FF2B5EF4-FFF2-40B4-BE49-F238E27FC236}">
                <a16:creationId xmlns:a16="http://schemas.microsoft.com/office/drawing/2014/main" id="{73434B69-5AE9-898D-CD74-79C32E94922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 uri="{C183D7F6-B498-43B3-948B-1728B52AA6E4}">
                <adec:decorative xmlns:adec="http://schemas.microsoft.com/office/drawing/2017/decorative" val="1"/>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DE7ED2F4-D21B-084A-2A38-BC93B81F409C}"/>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5">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59179925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120D8-035C-B40C-8798-BFBA8E994DAE}"/>
              </a:ext>
            </a:extLst>
          </p:cNvPr>
          <p:cNvSpPr>
            <a:spLocks noGrp="1"/>
          </p:cNvSpPr>
          <p:nvPr>
            <p:ph type="title" idx="4294967295"/>
          </p:nvPr>
        </p:nvSpPr>
        <p:spPr>
          <a:xfrm>
            <a:off x="838200" y="-1325563"/>
            <a:ext cx="10515600" cy="1325563"/>
          </a:xfrm>
          <a:prstGeom prst="rect">
            <a:avLst/>
          </a:prstGeom>
        </p:spPr>
        <p:txBody>
          <a:bodyPr anchor="b"/>
          <a:lstStyle/>
          <a:p>
            <a:r>
              <a:rPr lang="en-US" dirty="0"/>
              <a:t>Thank you</a:t>
            </a:r>
          </a:p>
        </p:txBody>
      </p:sp>
    </p:spTree>
    <p:extLst>
      <p:ext uri="{BB962C8B-B14F-4D97-AF65-F5344CB8AC3E}">
        <p14:creationId xmlns:p14="http://schemas.microsoft.com/office/powerpoint/2010/main" val="15746496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BA5D-8322-D852-C52D-3EE5E98F63BE}"/>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45AC293E-1D8E-C74C-D90E-7B2972393F96}"/>
              </a:ext>
            </a:extLst>
          </p:cNvPr>
          <p:cNvSpPr>
            <a:spLocks noGrp="1"/>
          </p:cNvSpPr>
          <p:nvPr>
            <p:ph type="title"/>
          </p:nvPr>
        </p:nvSpPr>
        <p:spPr>
          <a:xfrm>
            <a:off x="588263" y="485481"/>
            <a:ext cx="11018520" cy="498598"/>
          </a:xfrm>
        </p:spPr>
        <p:txBody>
          <a:bodyPr/>
          <a:lstStyle/>
          <a:p>
            <a:r>
              <a:rPr lang="en-US"/>
              <a:t>Agents built by Microsoft in Microsoft 365 Copilot</a:t>
            </a:r>
          </a:p>
        </p:txBody>
      </p:sp>
      <p:sp>
        <p:nvSpPr>
          <p:cNvPr id="3" name="TextBox 2">
            <a:extLst>
              <a:ext uri="{FF2B5EF4-FFF2-40B4-BE49-F238E27FC236}">
                <a16:creationId xmlns:a16="http://schemas.microsoft.com/office/drawing/2014/main" id="{3CFD735F-2ECA-0340-B13C-FA3D866D048A}"/>
              </a:ext>
            </a:extLst>
          </p:cNvPr>
          <p:cNvSpPr txBox="1"/>
          <p:nvPr/>
        </p:nvSpPr>
        <p:spPr>
          <a:xfrm>
            <a:off x="438369" y="2062926"/>
            <a:ext cx="4246520" cy="2769989"/>
          </a:xfrm>
          <a:prstGeom prst="rect">
            <a:avLst/>
          </a:prstGeom>
          <a:noFill/>
        </p:spPr>
        <p:txBody>
          <a:bodyPr wrap="square" lIns="0" tIns="0" rIns="0" bIns="0" rtlCol="0">
            <a:spAutoFit/>
          </a:bodyPr>
          <a:lstStyle/>
          <a:p>
            <a:r>
              <a:rPr lang="en-US" sz="2000">
                <a:solidFill>
                  <a:schemeClr val="bg1"/>
                </a:solidFill>
                <a:latin typeface="Segoe Sans Display" pitchFamily="2" charset="0"/>
                <a:cs typeface="Segoe Sans Display" pitchFamily="2" charset="0"/>
              </a:rPr>
              <a:t>Available to users with a Microsoft 365 Copilot license, these agents are readily available in Copilot Chat and across core apps you use every day, helping organizations achieve quicker time to value. They add specialized skills and knowledge to Microsoft 365 Copilot, taking on unique roles to drive business value.</a:t>
            </a:r>
          </a:p>
        </p:txBody>
      </p:sp>
      <p:sp>
        <p:nvSpPr>
          <p:cNvPr id="8" name="Rectangle: Rounded Corners 7">
            <a:extLst>
              <a:ext uri="{FF2B5EF4-FFF2-40B4-BE49-F238E27FC236}">
                <a16:creationId xmlns:a16="http://schemas.microsoft.com/office/drawing/2014/main" id="{D1E7929D-7387-2409-A779-8F9784A2FA14}"/>
              </a:ext>
            </a:extLst>
          </p:cNvPr>
          <p:cNvSpPr/>
          <p:nvPr/>
        </p:nvSpPr>
        <p:spPr bwMode="auto">
          <a:xfrm>
            <a:off x="5304957" y="1580880"/>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Researcher 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Generally available</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sp>
        <p:nvSpPr>
          <p:cNvPr id="10" name="Rectangle: Rounded Corners 9">
            <a:extLst>
              <a:ext uri="{FF2B5EF4-FFF2-40B4-BE49-F238E27FC236}">
                <a16:creationId xmlns:a16="http://schemas.microsoft.com/office/drawing/2014/main" id="{FBC5A51E-F070-2295-8A4B-C313E65040F1}"/>
              </a:ext>
            </a:extLst>
          </p:cNvPr>
          <p:cNvSpPr/>
          <p:nvPr/>
        </p:nvSpPr>
        <p:spPr bwMode="auto">
          <a:xfrm>
            <a:off x="7413972" y="1580880"/>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b="1">
                <a:solidFill>
                  <a:schemeClr val="bg1"/>
                </a:solidFill>
                <a:latin typeface="+mj-lt"/>
                <a:ea typeface="Segoe UI Black" panose="020B0A02040204020203" pitchFamily="34" charset="0"/>
                <a:cs typeface="Segoe UI" pitchFamily="34" charset="0"/>
              </a:rPr>
              <a:t>Analyst</a:t>
            </a:r>
            <a:br>
              <a:rPr lang="en-US" sz="1600" b="1">
                <a:solidFill>
                  <a:schemeClr val="bg1"/>
                </a:solidFill>
                <a:latin typeface="+mj-lt"/>
                <a:ea typeface="Segoe UI Black" panose="020B0A02040204020203" pitchFamily="34" charset="0"/>
                <a:cs typeface="Segoe UI" pitchFamily="34" charset="0"/>
              </a:rPr>
            </a:b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Generally available</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sp>
        <p:nvSpPr>
          <p:cNvPr id="6" name="Rectangle: Rounded Corners 5">
            <a:extLst>
              <a:ext uri="{FF2B5EF4-FFF2-40B4-BE49-F238E27FC236}">
                <a16:creationId xmlns:a16="http://schemas.microsoft.com/office/drawing/2014/main" id="{8D52E1E2-F2EC-471F-C93B-15182BCB830E}"/>
              </a:ext>
            </a:extLst>
          </p:cNvPr>
          <p:cNvSpPr/>
          <p:nvPr/>
        </p:nvSpPr>
        <p:spPr bwMode="auto">
          <a:xfrm>
            <a:off x="9522987" y="1580880"/>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Skills</a:t>
            </a:r>
            <a:b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b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lang="en-US" sz="1100">
                <a:solidFill>
                  <a:schemeClr val="accent3"/>
                </a:solidFill>
                <a:cs typeface="Segoe UI" pitchFamily="34" charset="0"/>
              </a:rPr>
              <a:t>Frontier</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5" name="Picture 4">
            <a:extLst>
              <a:ext uri="{FF2B5EF4-FFF2-40B4-BE49-F238E27FC236}">
                <a16:creationId xmlns:a16="http://schemas.microsoft.com/office/drawing/2014/main" id="{91569276-878D-9430-6012-7F9F76BA6DD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88571" y="4087633"/>
            <a:ext cx="439642" cy="439642"/>
          </a:xfrm>
          <a:prstGeom prst="rect">
            <a:avLst/>
          </a:prstGeom>
        </p:spPr>
      </p:pic>
      <p:pic>
        <p:nvPicPr>
          <p:cNvPr id="7" name="Picture 6">
            <a:extLst>
              <a:ext uri="{FF2B5EF4-FFF2-40B4-BE49-F238E27FC236}">
                <a16:creationId xmlns:a16="http://schemas.microsoft.com/office/drawing/2014/main" id="{948A9121-A545-A6AD-5EF4-44CD7027008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88571" y="1870563"/>
            <a:ext cx="439642" cy="398308"/>
          </a:xfrm>
          <a:prstGeom prst="rect">
            <a:avLst/>
          </a:prstGeom>
        </p:spPr>
      </p:pic>
      <p:pic>
        <p:nvPicPr>
          <p:cNvPr id="9" name="Picture 8">
            <a:extLst>
              <a:ext uri="{FF2B5EF4-FFF2-40B4-BE49-F238E27FC236}">
                <a16:creationId xmlns:a16="http://schemas.microsoft.com/office/drawing/2014/main" id="{657D6B23-D2A6-A2DE-C6AE-EDCEF489C29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70541" y="1870564"/>
            <a:ext cx="439642" cy="398308"/>
          </a:xfrm>
          <a:prstGeom prst="rect">
            <a:avLst/>
          </a:prstGeom>
        </p:spPr>
      </p:pic>
      <p:pic>
        <p:nvPicPr>
          <p:cNvPr id="11" name="Picture 10">
            <a:extLst>
              <a:ext uri="{FF2B5EF4-FFF2-40B4-BE49-F238E27FC236}">
                <a16:creationId xmlns:a16="http://schemas.microsoft.com/office/drawing/2014/main" id="{0773F13B-B55B-7323-FA6E-24315101A38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79556" y="1870564"/>
            <a:ext cx="439642" cy="398308"/>
          </a:xfrm>
          <a:prstGeom prst="rect">
            <a:avLst/>
          </a:prstGeom>
        </p:spPr>
      </p:pic>
      <p:sp>
        <p:nvSpPr>
          <p:cNvPr id="12" name="Rectangle: Rounded Corners 11">
            <a:extLst>
              <a:ext uri="{FF2B5EF4-FFF2-40B4-BE49-F238E27FC236}">
                <a16:creationId xmlns:a16="http://schemas.microsoft.com/office/drawing/2014/main" id="{44A676C8-176B-25DD-9967-B11578597CC7}"/>
              </a:ext>
            </a:extLst>
          </p:cNvPr>
          <p:cNvSpPr/>
          <p:nvPr/>
        </p:nvSpPr>
        <p:spPr bwMode="auto">
          <a:xfrm>
            <a:off x="5304957" y="3818617"/>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Facilitator</a:t>
            </a:r>
            <a:b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b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Public preview</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13" name="Picture 12">
            <a:extLst>
              <a:ext uri="{FF2B5EF4-FFF2-40B4-BE49-F238E27FC236}">
                <a16:creationId xmlns:a16="http://schemas.microsoft.com/office/drawing/2014/main" id="{CFA1FEA3-51E3-B3D4-7E19-544E4953D03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978180" y="4002265"/>
            <a:ext cx="624364" cy="615693"/>
          </a:xfrm>
          <a:prstGeom prst="rect">
            <a:avLst/>
          </a:prstGeom>
        </p:spPr>
      </p:pic>
      <p:sp>
        <p:nvSpPr>
          <p:cNvPr id="14" name="Rectangle: Rounded Corners 13">
            <a:extLst>
              <a:ext uri="{FF2B5EF4-FFF2-40B4-BE49-F238E27FC236}">
                <a16:creationId xmlns:a16="http://schemas.microsoft.com/office/drawing/2014/main" id="{C3FF8216-3547-C08D-2025-16F7840203CF}"/>
              </a:ext>
            </a:extLst>
          </p:cNvPr>
          <p:cNvSpPr/>
          <p:nvPr/>
        </p:nvSpPr>
        <p:spPr bwMode="auto">
          <a:xfrm>
            <a:off x="7413972" y="3818617"/>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Interpreter 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Public preview</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sp>
        <p:nvSpPr>
          <p:cNvPr id="4" name="Rectangle: Rounded Corners 3">
            <a:extLst>
              <a:ext uri="{FF2B5EF4-FFF2-40B4-BE49-F238E27FC236}">
                <a16:creationId xmlns:a16="http://schemas.microsoft.com/office/drawing/2014/main" id="{15951180-CF78-35D5-1854-0A46A9B50176}"/>
              </a:ext>
            </a:extLst>
          </p:cNvPr>
          <p:cNvSpPr/>
          <p:nvPr/>
        </p:nvSpPr>
        <p:spPr bwMode="auto">
          <a:xfrm>
            <a:off x="9522987" y="3818617"/>
            <a:ext cx="1970810" cy="2113266"/>
          </a:xfrm>
          <a:prstGeom prst="roundRect">
            <a:avLst>
              <a:gd name="adj" fmla="val 3781"/>
            </a:avLst>
          </a:prstGeom>
          <a:solidFill>
            <a:schemeClr val="tx1">
              <a:alpha val="5000"/>
            </a:schemeClr>
          </a:solidFill>
          <a:ln w="19050">
            <a:gradFill flip="none" rotWithShape="1">
              <a:gsLst>
                <a:gs pos="0">
                  <a:srgbClr val="0A6BBA"/>
                </a:gs>
                <a:gs pos="100000">
                  <a:srgbClr val="318581"/>
                </a:gs>
              </a:gsLst>
              <a:path path="circle">
                <a:fillToRect r="100000" b="100000"/>
              </a:path>
              <a:tileRect l="-100000" t="-100000"/>
            </a:gradFill>
            <a:headEnd type="none" w="med" len="med"/>
            <a:tailEnd type="none" w="med" len="med"/>
          </a:ln>
          <a:effectLst>
            <a:outerShdw blurRad="1016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86868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j-lt"/>
                <a:ea typeface="Segoe UI Black" panose="020B0A02040204020203" pitchFamily="34" charset="0"/>
                <a:cs typeface="Segoe UI" pitchFamily="34" charset="0"/>
              </a:rPr>
              <a:t>Project Manager agent</a:t>
            </a:r>
          </a:p>
          <a:p>
            <a:pPr marL="0" marR="0" lvl="0" indent="0" algn="ctr" defTabSz="932472"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chemeClr val="accent3"/>
                </a:solidFill>
                <a:effectLst/>
                <a:uLnTx/>
                <a:uFillTx/>
                <a:ea typeface="+mn-ea"/>
                <a:cs typeface="Segoe UI" pitchFamily="34" charset="0"/>
              </a:rPr>
            </a:br>
            <a:r>
              <a:rPr kumimoji="0" lang="en-US" sz="1100" b="0" i="0" u="none" strike="noStrike" kern="1200" cap="none" spc="0" normalizeH="0" baseline="0" noProof="0">
                <a:ln>
                  <a:noFill/>
                </a:ln>
                <a:solidFill>
                  <a:schemeClr val="accent3"/>
                </a:solidFill>
                <a:effectLst/>
                <a:uLnTx/>
                <a:uFillTx/>
                <a:ea typeface="+mn-ea"/>
                <a:cs typeface="Segoe UI" pitchFamily="34" charset="0"/>
              </a:rPr>
              <a:t>Public preview</a:t>
            </a:r>
            <a:endParaRPr kumimoji="0" lang="en-US" sz="1200" b="0" i="0" u="none" strike="noStrike" kern="1200" cap="none" spc="0" normalizeH="0" baseline="0" noProof="0">
              <a:ln>
                <a:noFill/>
              </a:ln>
              <a:solidFill>
                <a:schemeClr val="accent3"/>
              </a:solidFill>
              <a:effectLst/>
              <a:uLnTx/>
              <a:uFillTx/>
              <a:ea typeface="+mn-ea"/>
              <a:cs typeface="Segoe UI" pitchFamily="34" charset="0"/>
            </a:endParaRPr>
          </a:p>
        </p:txBody>
      </p:sp>
      <p:pic>
        <p:nvPicPr>
          <p:cNvPr id="15" name="Picture 14">
            <a:extLst>
              <a:ext uri="{FF2B5EF4-FFF2-40B4-BE49-F238E27FC236}">
                <a16:creationId xmlns:a16="http://schemas.microsoft.com/office/drawing/2014/main" id="{D93CE62C-9692-ECA9-1CB7-BC536919766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8087195" y="4001446"/>
            <a:ext cx="624364" cy="615693"/>
          </a:xfrm>
          <a:prstGeom prst="rect">
            <a:avLst/>
          </a:prstGeom>
        </p:spPr>
      </p:pic>
      <p:sp>
        <p:nvSpPr>
          <p:cNvPr id="16" name="Rectangle: Rounded Corners 6">
            <a:extLst>
              <a:ext uri="{FF2B5EF4-FFF2-40B4-BE49-F238E27FC236}">
                <a16:creationId xmlns:a16="http://schemas.microsoft.com/office/drawing/2014/main" id="{9B436670-0737-4387-70EF-A6144DDA4CE7}"/>
              </a:ext>
              <a:ext uri="{C183D7F6-B498-43B3-948B-1728B52AA6E4}">
                <adec:decorative xmlns:adec="http://schemas.microsoft.com/office/drawing/2017/decorative" val="1"/>
              </a:ext>
            </a:extLst>
          </p:cNvPr>
          <p:cNvSpPr>
            <a:spLocks/>
          </p:cNvSpPr>
          <p:nvPr/>
        </p:nvSpPr>
        <p:spPr bwMode="auto">
          <a:xfrm>
            <a:off x="438369" y="1561959"/>
            <a:ext cx="4246520" cy="60246"/>
          </a:xfrm>
          <a:prstGeom prst="roundRect">
            <a:avLst>
              <a:gd name="adj" fmla="val 50000"/>
            </a:avLst>
          </a:prstGeom>
          <a:gradFill flip="none" rotWithShape="1">
            <a:gsLst>
              <a:gs pos="99301">
                <a:srgbClr val="B9DCD2"/>
              </a:gs>
              <a:gs pos="35000">
                <a:srgbClr val="1B5793"/>
              </a:gs>
              <a:gs pos="5000">
                <a:srgbClr val="2A446F"/>
              </a:gs>
              <a:gs pos="81000">
                <a:srgbClr val="29A3C1"/>
              </a:gs>
            </a:gsLst>
            <a:lin ang="13500000" scaled="1"/>
            <a:tileRect/>
          </a:gradFill>
          <a:ln w="12700">
            <a:noFill/>
            <a:headEnd type="none" w="med" len="med"/>
            <a:tailEnd type="none" w="med" len="med"/>
          </a:ln>
          <a:effectLst>
            <a:outerShdw blurRad="279400" sx="101000" sy="101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110000"/>
              </a:lnSpc>
              <a:spcBef>
                <a:spcPct val="0"/>
              </a:spcBef>
              <a:spcAft>
                <a:spcPct val="0"/>
              </a:spcAft>
            </a:pPr>
            <a:endParaRPr lang="en-US" sz="1200" err="1">
              <a:solidFill>
                <a:srgbClr val="FFFFFF"/>
              </a:solidFill>
              <a:latin typeface="Segoe UI Semibold"/>
              <a:cs typeface="Segoe UI" pitchFamily="34" charset="0"/>
            </a:endParaRPr>
          </a:p>
        </p:txBody>
      </p:sp>
    </p:spTree>
    <p:extLst>
      <p:ext uri="{BB962C8B-B14F-4D97-AF65-F5344CB8AC3E}">
        <p14:creationId xmlns:p14="http://schemas.microsoft.com/office/powerpoint/2010/main" val="2428093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3.7037E-6 L 3.95833E-6 0.03541 " pathEditMode="relative" rAng="0" ptsTypes="AA">
                                      <p:cBhvr>
                                        <p:cTn id="9" dur="700" spd="-100000" fill="hold"/>
                                        <p:tgtEl>
                                          <p:spTgt spid="3"/>
                                        </p:tgtEl>
                                        <p:attrNameLst>
                                          <p:attrName>ppt_x</p:attrName>
                                          <p:attrName>ppt_y</p:attrName>
                                        </p:attrNameLst>
                                      </p:cBhvr>
                                      <p:rCtr x="0" y="1759"/>
                                    </p:animMotion>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B85A1-9019-39D7-4DA5-9DA6C30AF510}"/>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7867E074-7343-D0BA-4071-31DC298907D6}"/>
              </a:ext>
            </a:extLst>
          </p:cNvPr>
          <p:cNvSpPr>
            <a:spLocks noGrp="1"/>
          </p:cNvSpPr>
          <p:nvPr>
            <p:ph type="title"/>
          </p:nvPr>
        </p:nvSpPr>
        <p:spPr>
          <a:xfrm>
            <a:off x="588263" y="485481"/>
            <a:ext cx="11018520" cy="498598"/>
          </a:xfrm>
        </p:spPr>
        <p:txBody>
          <a:bodyPr/>
          <a:lstStyle/>
          <a:p>
            <a:r>
              <a:rPr lang="en-US"/>
              <a:t>Agents Store</a:t>
            </a:r>
          </a:p>
        </p:txBody>
      </p:sp>
      <p:sp>
        <p:nvSpPr>
          <p:cNvPr id="17" name="TextBox 16">
            <a:extLst>
              <a:ext uri="{FF2B5EF4-FFF2-40B4-BE49-F238E27FC236}">
                <a16:creationId xmlns:a16="http://schemas.microsoft.com/office/drawing/2014/main" id="{FF4D866B-E9F6-E041-AF0A-E62563EEB651}"/>
              </a:ext>
            </a:extLst>
          </p:cNvPr>
          <p:cNvSpPr txBox="1">
            <a:spLocks/>
          </p:cNvSpPr>
          <p:nvPr/>
        </p:nvSpPr>
        <p:spPr>
          <a:xfrm>
            <a:off x="489568" y="1630083"/>
            <a:ext cx="4737187" cy="3631763"/>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100000"/>
              </a:lnSpc>
              <a:spcAft>
                <a:spcPts val="800"/>
              </a:spcAft>
              <a:buClr>
                <a:schemeClr val="tx1"/>
              </a:buClr>
              <a:buSzTx/>
              <a:buFont typeface="Arial" panose="020B0604020202020204" pitchFamily="34" charset="0"/>
              <a:buChar char="•"/>
              <a:tabLst/>
              <a:defRPr/>
            </a:pPr>
            <a:r>
              <a:rPr lang="en-US" sz="1800" b="1">
                <a:solidFill>
                  <a:srgbClr val="C03BC4"/>
                </a:solidFill>
                <a:latin typeface="+mj-lt"/>
                <a:ea typeface="+mj-ea"/>
                <a:cs typeface="+mj-cs"/>
              </a:rPr>
              <a:t>Agent Store </a:t>
            </a:r>
            <a:r>
              <a:rPr lang="en-US" sz="1800">
                <a:solidFill>
                  <a:schemeClr val="bg1"/>
                </a:solidFill>
              </a:rPr>
              <a:t>is an agent marketplace featuring agents from Microsoft, partners and customer organizations</a:t>
            </a:r>
          </a:p>
          <a:p>
            <a:pPr marL="209550" marR="0" lvl="0" indent="-209550" algn="l" defTabSz="914400" rtl="0" eaLnBrk="1" fontAlgn="auto" latinLnBrk="0" hangingPunct="1">
              <a:lnSpc>
                <a:spcPct val="100000"/>
              </a:lnSpc>
              <a:spcAft>
                <a:spcPts val="800"/>
              </a:spcAft>
              <a:buClr>
                <a:schemeClr val="tx1"/>
              </a:buClr>
              <a:buSzTx/>
              <a:buFont typeface="Arial" panose="020B0604020202020204" pitchFamily="34" charset="0"/>
              <a:buChar char="•"/>
              <a:tabLst/>
              <a:defRPr/>
            </a:pPr>
            <a:r>
              <a:rPr lang="en-US" sz="1800">
                <a:solidFill>
                  <a:schemeClr val="accent2"/>
                </a:solidFill>
                <a:latin typeface="+mj-lt"/>
                <a:ea typeface="+mj-ea"/>
                <a:cs typeface="+mj-cs"/>
              </a:rPr>
              <a:t>Its immersive and personalized experience </a:t>
            </a:r>
            <a:r>
              <a:rPr lang="en-US" sz="1800">
                <a:solidFill>
                  <a:schemeClr val="bg1"/>
                </a:solidFill>
                <a:ea typeface="+mj-ea"/>
                <a:cs typeface="+mj-cs"/>
              </a:rPr>
              <a:t>helps you find and use agents </a:t>
            </a:r>
            <a:r>
              <a:rPr lang="en-US" sz="1800">
                <a:solidFill>
                  <a:schemeClr val="bg1"/>
                </a:solidFill>
              </a:rPr>
              <a:t>to transform work processes and elevate productivity</a:t>
            </a:r>
          </a:p>
          <a:p>
            <a:pPr marL="209550" marR="0" lvl="0" indent="-209550" algn="l" defTabSz="914400" rtl="0" eaLnBrk="1" fontAlgn="auto" latinLnBrk="0" hangingPunct="1">
              <a:lnSpc>
                <a:spcPct val="100000"/>
              </a:lnSpc>
              <a:spcAft>
                <a:spcPts val="800"/>
              </a:spcAft>
              <a:buClr>
                <a:schemeClr val="tx1"/>
              </a:buClr>
              <a:buSzTx/>
              <a:buFont typeface="Arial" panose="020B0604020202020204" pitchFamily="34" charset="0"/>
              <a:buChar char="•"/>
              <a:tabLst/>
              <a:defRPr/>
            </a:pPr>
            <a:r>
              <a:rPr lang="en-US" sz="1800">
                <a:solidFill>
                  <a:schemeClr val="bg1"/>
                </a:solidFill>
                <a:ea typeface="+mj-ea"/>
                <a:cs typeface="+mj-cs"/>
              </a:rPr>
              <a:t>Share agents with colleagues via Copilot Chat or other Microsoft 365 Copilot endpoints to boost collaboration </a:t>
            </a:r>
          </a:p>
          <a:p>
            <a:pPr marL="209550" marR="0" lvl="0" indent="-209550" algn="l" defTabSz="914400" rtl="0" eaLnBrk="1" fontAlgn="auto" latinLnBrk="0" hangingPunct="1">
              <a:lnSpc>
                <a:spcPct val="100000"/>
              </a:lnSpc>
              <a:spcAft>
                <a:spcPts val="800"/>
              </a:spcAft>
              <a:buClr>
                <a:schemeClr val="tx1"/>
              </a:buClr>
              <a:buSzTx/>
              <a:buFont typeface="Arial" panose="020B0604020202020204" pitchFamily="34" charset="0"/>
              <a:buChar char="•"/>
              <a:tabLst/>
              <a:defRPr/>
            </a:pPr>
            <a:r>
              <a:rPr lang="en-US" sz="1800">
                <a:solidFill>
                  <a:schemeClr val="accent2"/>
                </a:solidFill>
                <a:latin typeface="+mj-lt"/>
                <a:ea typeface="+mj-ea"/>
                <a:cs typeface="+mj-cs"/>
              </a:rPr>
              <a:t>IT admins have full visibility and control over how </a:t>
            </a:r>
            <a:r>
              <a:rPr lang="en-US" sz="1800">
                <a:solidFill>
                  <a:schemeClr val="bg1"/>
                </a:solidFill>
              </a:rPr>
              <a:t>agents</a:t>
            </a:r>
            <a:r>
              <a:rPr lang="en-US" sz="1800"/>
              <a:t> </a:t>
            </a:r>
            <a:r>
              <a:rPr lang="en-US" sz="1800">
                <a:solidFill>
                  <a:schemeClr val="accent2"/>
                </a:solidFill>
                <a:latin typeface="+mj-lt"/>
                <a:ea typeface="+mj-ea"/>
                <a:cs typeface="+mj-cs"/>
              </a:rPr>
              <a:t>are</a:t>
            </a:r>
            <a:r>
              <a:rPr lang="en-US" sz="1800"/>
              <a:t> </a:t>
            </a:r>
            <a:r>
              <a:rPr lang="en-US" sz="1800">
                <a:solidFill>
                  <a:schemeClr val="bg1"/>
                </a:solidFill>
              </a:rPr>
              <a:t>deployed in their organization</a:t>
            </a:r>
          </a:p>
        </p:txBody>
      </p:sp>
      <p:sp>
        <p:nvSpPr>
          <p:cNvPr id="18" name="TextBox 17">
            <a:extLst>
              <a:ext uri="{FF2B5EF4-FFF2-40B4-BE49-F238E27FC236}">
                <a16:creationId xmlns:a16="http://schemas.microsoft.com/office/drawing/2014/main" id="{4C1BA07C-3057-8987-6BA8-A4FED31D1F4F}"/>
              </a:ext>
            </a:extLst>
          </p:cNvPr>
          <p:cNvSpPr txBox="1"/>
          <p:nvPr/>
        </p:nvSpPr>
        <p:spPr>
          <a:xfrm>
            <a:off x="757912" y="5662300"/>
            <a:ext cx="4468843" cy="369332"/>
          </a:xfrm>
          <a:prstGeom prst="rect">
            <a:avLst/>
          </a:prstGeom>
          <a:noFill/>
        </p:spPr>
        <p:txBody>
          <a:bodyPr wrap="square" lIns="0" tIns="0" rIns="0" bIns="0" rtlCol="0">
            <a:spAutoFit/>
          </a:bodyPr>
          <a:lstStyle/>
          <a:p>
            <a:pPr algn="l"/>
            <a:r>
              <a:rPr lang="en-US" sz="1200" i="1">
                <a:solidFill>
                  <a:schemeClr val="bg1"/>
                </a:solidFill>
              </a:rPr>
              <a:t>Note: Agents embedded in M365 apps are not available in the Agent Store </a:t>
            </a:r>
          </a:p>
        </p:txBody>
      </p:sp>
      <p:pic>
        <p:nvPicPr>
          <p:cNvPr id="2" name="Picture 1" descr="Image of the agent store">
            <a:extLst>
              <a:ext uri="{FF2B5EF4-FFF2-40B4-BE49-F238E27FC236}">
                <a16:creationId xmlns:a16="http://schemas.microsoft.com/office/drawing/2014/main" id="{678B9DF8-6D42-902F-010F-EBEE40CED62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35449" y="1630083"/>
            <a:ext cx="6331046" cy="3553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673368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73207-F634-A645-5C68-25BFBC188C7B}"/>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A0049E00-18ED-485F-1779-58412F4D4A35}"/>
              </a:ext>
            </a:extLst>
          </p:cNvPr>
          <p:cNvSpPr>
            <a:spLocks noGrp="1"/>
          </p:cNvSpPr>
          <p:nvPr>
            <p:ph type="title"/>
          </p:nvPr>
        </p:nvSpPr>
        <p:spPr>
          <a:xfrm>
            <a:off x="588263" y="485481"/>
            <a:ext cx="11018520" cy="498598"/>
          </a:xfrm>
        </p:spPr>
        <p:txBody>
          <a:bodyPr/>
          <a:lstStyle/>
          <a:p>
            <a:r>
              <a:rPr lang="en-US"/>
              <a:t>Advanced agents require more advanced governance and security</a:t>
            </a:r>
            <a:br>
              <a:rPr lang="en-US"/>
            </a:br>
            <a:endParaRPr lang="en-US"/>
          </a:p>
        </p:txBody>
      </p:sp>
      <p:sp>
        <p:nvSpPr>
          <p:cNvPr id="3" name="Rectangle: Rounded Corners 2">
            <a:extLst>
              <a:ext uri="{FF2B5EF4-FFF2-40B4-BE49-F238E27FC236}">
                <a16:creationId xmlns:a16="http://schemas.microsoft.com/office/drawing/2014/main" id="{63C8D357-D8BB-0AD4-CDC9-F6CD0506324E}"/>
              </a:ext>
              <a:ext uri="{C183D7F6-B498-43B3-948B-1728B52AA6E4}">
                <adec:decorative xmlns:adec="http://schemas.microsoft.com/office/drawing/2017/decorative" val="1"/>
              </a:ext>
            </a:extLst>
          </p:cNvPr>
          <p:cNvSpPr>
            <a:spLocks/>
          </p:cNvSpPr>
          <p:nvPr/>
        </p:nvSpPr>
        <p:spPr bwMode="auto">
          <a:xfrm>
            <a:off x="533829" y="1749031"/>
            <a:ext cx="11383851" cy="4706197"/>
          </a:xfrm>
          <a:prstGeom prst="roundRect">
            <a:avLst>
              <a:gd name="adj" fmla="val 5361"/>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sp>
        <p:nvSpPr>
          <p:cNvPr id="4" name="Rectangle: Rounded Corners 3">
            <a:extLst>
              <a:ext uri="{FF2B5EF4-FFF2-40B4-BE49-F238E27FC236}">
                <a16:creationId xmlns:a16="http://schemas.microsoft.com/office/drawing/2014/main" id="{9AE0AF3A-4C81-10DA-9F5B-DAD9F61A11C3}"/>
              </a:ext>
              <a:ext uri="{C183D7F6-B498-43B3-948B-1728B52AA6E4}">
                <adec:decorative xmlns:adec="http://schemas.microsoft.com/office/drawing/2017/decorative" val="1"/>
              </a:ext>
            </a:extLst>
          </p:cNvPr>
          <p:cNvSpPr/>
          <p:nvPr/>
        </p:nvSpPr>
        <p:spPr bwMode="auto">
          <a:xfrm>
            <a:off x="705852" y="3308568"/>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endParaRPr lang="en-US" sz="1600" kern="0">
              <a:solidFill>
                <a:srgbClr val="FFFFFF"/>
              </a:solidFill>
              <a:latin typeface="Segoe UI Semibold"/>
            </a:endParaRPr>
          </a:p>
        </p:txBody>
      </p:sp>
      <p:grpSp>
        <p:nvGrpSpPr>
          <p:cNvPr id="5" name="Group 4">
            <a:extLst>
              <a:ext uri="{FF2B5EF4-FFF2-40B4-BE49-F238E27FC236}">
                <a16:creationId xmlns:a16="http://schemas.microsoft.com/office/drawing/2014/main" id="{AA61E4AE-18FE-663D-B82B-B5E0CA9772B1}"/>
              </a:ext>
              <a:ext uri="{C183D7F6-B498-43B3-948B-1728B52AA6E4}">
                <adec:decorative xmlns:adec="http://schemas.microsoft.com/office/drawing/2017/decorative" val="1"/>
              </a:ext>
            </a:extLst>
          </p:cNvPr>
          <p:cNvGrpSpPr/>
          <p:nvPr/>
        </p:nvGrpSpPr>
        <p:grpSpPr>
          <a:xfrm>
            <a:off x="2329990" y="3074507"/>
            <a:ext cx="991344" cy="991341"/>
            <a:chOff x="3031090" y="2734209"/>
            <a:chExt cx="752625" cy="752623"/>
          </a:xfrm>
        </p:grpSpPr>
        <p:sp>
          <p:nvSpPr>
            <p:cNvPr id="6" name="Oval 5">
              <a:extLst>
                <a:ext uri="{FF2B5EF4-FFF2-40B4-BE49-F238E27FC236}">
                  <a16:creationId xmlns:a16="http://schemas.microsoft.com/office/drawing/2014/main" id="{21951D6A-937A-360E-0333-D0C5D65B929C}"/>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D474BE1F-80E7-4657-A771-1585D9389463}"/>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8" name="Oval 7">
            <a:extLst>
              <a:ext uri="{FF2B5EF4-FFF2-40B4-BE49-F238E27FC236}">
                <a16:creationId xmlns:a16="http://schemas.microsoft.com/office/drawing/2014/main" id="{56B6FA0C-7080-3BCD-D81B-99B7A6ADA827}"/>
              </a:ext>
              <a:ext uri="{C183D7F6-B498-43B3-948B-1728B52AA6E4}">
                <adec:decorative xmlns:adec="http://schemas.microsoft.com/office/drawing/2017/decorative" val="1"/>
              </a:ext>
            </a:extLst>
          </p:cNvPr>
          <p:cNvSpPr/>
          <p:nvPr/>
        </p:nvSpPr>
        <p:spPr bwMode="auto">
          <a:xfrm>
            <a:off x="8557588" y="3046530"/>
            <a:ext cx="991344" cy="991341"/>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50F95F90-9649-6D72-ADFC-D48FE80441D2}"/>
              </a:ext>
              <a:ext uri="{C183D7F6-B498-43B3-948B-1728B52AA6E4}">
                <adec:decorative xmlns:adec="http://schemas.microsoft.com/office/drawing/2017/decorative" val="1"/>
              </a:ext>
            </a:extLst>
          </p:cNvPr>
          <p:cNvSpPr/>
          <p:nvPr/>
        </p:nvSpPr>
        <p:spPr bwMode="auto">
          <a:xfrm>
            <a:off x="8654917" y="3156312"/>
            <a:ext cx="796686" cy="796680"/>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6BE857ED-32BD-0526-3694-FA81421695D1}"/>
              </a:ext>
            </a:extLst>
          </p:cNvPr>
          <p:cNvSpPr txBox="1"/>
          <p:nvPr/>
        </p:nvSpPr>
        <p:spPr>
          <a:xfrm>
            <a:off x="854512" y="3449008"/>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Conversational</a:t>
            </a:r>
          </a:p>
        </p:txBody>
      </p:sp>
      <p:sp>
        <p:nvSpPr>
          <p:cNvPr id="11" name="TextBox 10">
            <a:extLst>
              <a:ext uri="{FF2B5EF4-FFF2-40B4-BE49-F238E27FC236}">
                <a16:creationId xmlns:a16="http://schemas.microsoft.com/office/drawing/2014/main" id="{C358D14A-30D0-14D5-7F65-46EEAC1A8A0A}"/>
              </a:ext>
            </a:extLst>
          </p:cNvPr>
          <p:cNvSpPr txBox="1"/>
          <p:nvPr/>
        </p:nvSpPr>
        <p:spPr>
          <a:xfrm>
            <a:off x="10338537" y="3466555"/>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rgbClr val="FFFFFF"/>
                </a:solidFill>
                <a:latin typeface="Segoe UI Semibold"/>
              </a:rPr>
              <a:t>Advanced</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12" name="Picture 11">
            <a:extLst>
              <a:ext uri="{FF2B5EF4-FFF2-40B4-BE49-F238E27FC236}">
                <a16:creationId xmlns:a16="http://schemas.microsoft.com/office/drawing/2014/main" id="{8668C51F-2178-1227-FCF8-89C3428A8D7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2172" y="3315642"/>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35DD5CB4-1861-1FFF-62F8-8784F422BC2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52891" y="3315216"/>
            <a:ext cx="538849" cy="507350"/>
          </a:xfrm>
          <a:prstGeom prst="rect">
            <a:avLst/>
          </a:prstGeom>
          <a:ln w="7441" cap="flat">
            <a:noFill/>
            <a:prstDash val="solid"/>
            <a:miter/>
          </a:ln>
          <a:effectLst>
            <a:outerShdw blurRad="50800" dist="38100" dir="5400000" algn="t" rotWithShape="0">
              <a:prstClr val="black">
                <a:alpha val="40000"/>
              </a:prstClr>
            </a:outerShdw>
          </a:effectLst>
        </p:spPr>
      </p:pic>
      <p:grpSp>
        <p:nvGrpSpPr>
          <p:cNvPr id="14" name="Group 13">
            <a:extLst>
              <a:ext uri="{FF2B5EF4-FFF2-40B4-BE49-F238E27FC236}">
                <a16:creationId xmlns:a16="http://schemas.microsoft.com/office/drawing/2014/main" id="{81E485E2-8A24-8DCB-2C9F-26157077A42C}"/>
              </a:ext>
              <a:ext uri="{C183D7F6-B498-43B3-948B-1728B52AA6E4}">
                <adec:decorative xmlns:adec="http://schemas.microsoft.com/office/drawing/2017/decorative" val="1"/>
              </a:ext>
            </a:extLst>
          </p:cNvPr>
          <p:cNvGrpSpPr/>
          <p:nvPr/>
        </p:nvGrpSpPr>
        <p:grpSpPr>
          <a:xfrm>
            <a:off x="5736589" y="3090089"/>
            <a:ext cx="991344" cy="991341"/>
            <a:chOff x="5600328" y="2260733"/>
            <a:chExt cx="991344" cy="991341"/>
          </a:xfrm>
        </p:grpSpPr>
        <p:grpSp>
          <p:nvGrpSpPr>
            <p:cNvPr id="15" name="Group 14">
              <a:extLst>
                <a:ext uri="{FF2B5EF4-FFF2-40B4-BE49-F238E27FC236}">
                  <a16:creationId xmlns:a16="http://schemas.microsoft.com/office/drawing/2014/main" id="{2DDDC223-72D8-37E7-D15E-9122B6E3D87E}"/>
                </a:ext>
              </a:extLst>
            </p:cNvPr>
            <p:cNvGrpSpPr/>
            <p:nvPr/>
          </p:nvGrpSpPr>
          <p:grpSpPr>
            <a:xfrm>
              <a:off x="5600328" y="2260733"/>
              <a:ext cx="991344" cy="991341"/>
              <a:chOff x="3031090" y="2734209"/>
              <a:chExt cx="752625" cy="752623"/>
            </a:xfrm>
          </p:grpSpPr>
          <p:sp>
            <p:nvSpPr>
              <p:cNvPr id="19" name="Oval 18">
                <a:extLst>
                  <a:ext uri="{FF2B5EF4-FFF2-40B4-BE49-F238E27FC236}">
                    <a16:creationId xmlns:a16="http://schemas.microsoft.com/office/drawing/2014/main" id="{9CD85609-F532-098F-FCAD-6516AD25A7E4}"/>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3B6291A0-CB95-344E-B1D7-791333384B37}"/>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6" name="Graphic 15">
              <a:extLst>
                <a:ext uri="{FF2B5EF4-FFF2-40B4-BE49-F238E27FC236}">
                  <a16:creationId xmlns:a16="http://schemas.microsoft.com/office/drawing/2014/main" id="{4242179E-FEE7-EB57-4A3F-779C7BFED5E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35399" y="2488972"/>
              <a:ext cx="521199" cy="521199"/>
            </a:xfrm>
            <a:prstGeom prst="rect">
              <a:avLst/>
            </a:prstGeom>
            <a:effectLst>
              <a:outerShdw blurRad="50800" dist="38100" dir="5400000" algn="t" rotWithShape="0">
                <a:prstClr val="black">
                  <a:alpha val="40000"/>
                </a:prstClr>
              </a:outerShdw>
            </a:effectLst>
          </p:spPr>
        </p:pic>
      </p:grpSp>
      <p:sp>
        <p:nvSpPr>
          <p:cNvPr id="21" name="Rectangle: Rounded Corners 20">
            <a:extLst>
              <a:ext uri="{FF2B5EF4-FFF2-40B4-BE49-F238E27FC236}">
                <a16:creationId xmlns:a16="http://schemas.microsoft.com/office/drawing/2014/main" id="{621C890E-8933-F7C1-6488-F976D5686A50}"/>
              </a:ext>
              <a:ext uri="{C183D7F6-B498-43B3-948B-1728B52AA6E4}">
                <adec:decorative xmlns:adec="http://schemas.microsoft.com/office/drawing/2017/decorative" val="1"/>
              </a:ext>
            </a:extLst>
          </p:cNvPr>
          <p:cNvSpPr/>
          <p:nvPr/>
        </p:nvSpPr>
        <p:spPr bwMode="auto">
          <a:xfrm>
            <a:off x="2701805" y="4361184"/>
            <a:ext cx="1397863" cy="222587"/>
          </a:xfrm>
          <a:prstGeom prst="roundRect">
            <a:avLst>
              <a:gd name="adj" fmla="val 50000"/>
            </a:avLst>
          </a:prstGeom>
          <a:solidFill>
            <a:srgbClr val="FF5C39"/>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22222"/>
                </a:solidFill>
                <a:effectLst/>
                <a:uLnTx/>
                <a:uFillTx/>
                <a:latin typeface="Segoe UI Semibold"/>
                <a:ea typeface="Segoe UI" pitchFamily="34" charset="0"/>
                <a:cs typeface="Segoe UI" pitchFamily="34" charset="0"/>
              </a:rPr>
              <a:t>Users</a:t>
            </a:r>
            <a:r>
              <a:rPr lang="en-US" sz="1100">
                <a:solidFill>
                  <a:srgbClr val="222222"/>
                </a:solidFill>
                <a:latin typeface="Segoe UI Semibold"/>
                <a:ea typeface="Segoe UI" pitchFamily="34" charset="0"/>
                <a:cs typeface="Segoe UI" pitchFamily="34" charset="0"/>
              </a:rPr>
              <a:t>/Creators</a:t>
            </a:r>
            <a:endParaRPr kumimoji="0" lang="en-US" sz="1100" b="0" i="0" u="none" strike="noStrike" kern="1200" cap="none" spc="0" normalizeH="0" baseline="0" noProof="0">
              <a:ln>
                <a:noFill/>
              </a:ln>
              <a:solidFill>
                <a:srgbClr val="222222"/>
              </a:solidFill>
              <a:effectLst/>
              <a:uLnTx/>
              <a:uFillTx/>
              <a:latin typeface="Segoe UI Semibold"/>
              <a:ea typeface="Segoe UI" pitchFamily="34" charset="0"/>
              <a:cs typeface="Segoe UI" pitchFamily="34" charset="0"/>
            </a:endParaRPr>
          </a:p>
        </p:txBody>
      </p:sp>
      <p:grpSp>
        <p:nvGrpSpPr>
          <p:cNvPr id="22" name="Group 21">
            <a:extLst>
              <a:ext uri="{FF2B5EF4-FFF2-40B4-BE49-F238E27FC236}">
                <a16:creationId xmlns:a16="http://schemas.microsoft.com/office/drawing/2014/main" id="{B1D82F86-5335-67D2-D0E7-9FD2B36B6D55}"/>
              </a:ext>
              <a:ext uri="{C183D7F6-B498-43B3-948B-1728B52AA6E4}">
                <adec:decorative xmlns:adec="http://schemas.microsoft.com/office/drawing/2017/decorative" val="1"/>
              </a:ext>
            </a:extLst>
          </p:cNvPr>
          <p:cNvGrpSpPr/>
          <p:nvPr/>
        </p:nvGrpSpPr>
        <p:grpSpPr>
          <a:xfrm>
            <a:off x="2333150" y="1749032"/>
            <a:ext cx="2208302" cy="2638275"/>
            <a:chOff x="2261415" y="596145"/>
            <a:chExt cx="2208302" cy="2497783"/>
          </a:xfrm>
        </p:grpSpPr>
        <p:pic>
          <p:nvPicPr>
            <p:cNvPr id="24" name="Picture 23" descr="A screenshot of a computer&#10;&#10;Description automatically generated">
              <a:extLst>
                <a:ext uri="{FF2B5EF4-FFF2-40B4-BE49-F238E27FC236}">
                  <a16:creationId xmlns:a16="http://schemas.microsoft.com/office/drawing/2014/main" id="{8D41969E-E424-A316-6B32-BB677F4F13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1415" y="596145"/>
              <a:ext cx="2208302" cy="1372988"/>
            </a:xfrm>
            <a:prstGeom prst="rect">
              <a:avLst/>
            </a:prstGeom>
          </p:spPr>
        </p:pic>
        <p:sp>
          <p:nvSpPr>
            <p:cNvPr id="23" name="TextBox 22">
              <a:extLst>
                <a:ext uri="{FF2B5EF4-FFF2-40B4-BE49-F238E27FC236}">
                  <a16:creationId xmlns:a16="http://schemas.microsoft.com/office/drawing/2014/main" id="{0B641BBA-28BF-16DC-655E-350FB1486334}"/>
                </a:ext>
              </a:extLst>
            </p:cNvPr>
            <p:cNvSpPr txBox="1"/>
            <p:nvPr/>
          </p:nvSpPr>
          <p:spPr>
            <a:xfrm>
              <a:off x="2274706" y="2739985"/>
              <a:ext cx="2186573" cy="35394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 Lite</a:t>
              </a:r>
            </a:p>
          </p:txBody>
        </p:sp>
      </p:grpSp>
      <p:grpSp>
        <p:nvGrpSpPr>
          <p:cNvPr id="25" name="Group 24">
            <a:extLst>
              <a:ext uri="{FF2B5EF4-FFF2-40B4-BE49-F238E27FC236}">
                <a16:creationId xmlns:a16="http://schemas.microsoft.com/office/drawing/2014/main" id="{A5455298-6AC4-2751-6989-41E283D65F2C}"/>
              </a:ext>
              <a:ext uri="{C183D7F6-B498-43B3-948B-1728B52AA6E4}">
                <adec:decorative xmlns:adec="http://schemas.microsoft.com/office/drawing/2017/decorative" val="1"/>
              </a:ext>
            </a:extLst>
          </p:cNvPr>
          <p:cNvGrpSpPr/>
          <p:nvPr/>
        </p:nvGrpSpPr>
        <p:grpSpPr>
          <a:xfrm>
            <a:off x="7350605" y="1892643"/>
            <a:ext cx="3415235" cy="2700040"/>
            <a:chOff x="7306963" y="747411"/>
            <a:chExt cx="3415235" cy="2700040"/>
          </a:xfrm>
        </p:grpSpPr>
        <p:sp>
          <p:nvSpPr>
            <p:cNvPr id="26" name="Rectangle: Rounded Corners 25">
              <a:extLst>
                <a:ext uri="{FF2B5EF4-FFF2-40B4-BE49-F238E27FC236}">
                  <a16:creationId xmlns:a16="http://schemas.microsoft.com/office/drawing/2014/main" id="{34349BD6-52FD-A83A-1AEB-F26A03DCE170}"/>
                </a:ext>
              </a:extLst>
            </p:cNvPr>
            <p:cNvSpPr/>
            <p:nvPr/>
          </p:nvSpPr>
          <p:spPr bwMode="auto">
            <a:xfrm>
              <a:off x="8319518" y="3224864"/>
              <a:ext cx="1397863" cy="222587"/>
            </a:xfrm>
            <a:prstGeom prst="roundRect">
              <a:avLst>
                <a:gd name="adj" fmla="val 50000"/>
              </a:avLst>
            </a:prstGeom>
            <a:solidFill>
              <a:srgbClr val="2CC6C3"/>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404040"/>
                  </a:solidFill>
                  <a:effectLst/>
                  <a:uLnTx/>
                  <a:uFillTx/>
                  <a:latin typeface="Segoe UI Semibold"/>
                  <a:ea typeface="+mn-ea"/>
                  <a:cs typeface="Segoe UI" pitchFamily="34" charset="0"/>
                </a:rPr>
                <a:t>Developers</a:t>
              </a:r>
            </a:p>
          </p:txBody>
        </p:sp>
        <p:grpSp>
          <p:nvGrpSpPr>
            <p:cNvPr id="27" name="Group 26">
              <a:extLst>
                <a:ext uri="{FF2B5EF4-FFF2-40B4-BE49-F238E27FC236}">
                  <a16:creationId xmlns:a16="http://schemas.microsoft.com/office/drawing/2014/main" id="{299CFEBA-6243-492F-97C5-FDC7271EAFC3}"/>
                </a:ext>
              </a:extLst>
            </p:cNvPr>
            <p:cNvGrpSpPr/>
            <p:nvPr/>
          </p:nvGrpSpPr>
          <p:grpSpPr>
            <a:xfrm>
              <a:off x="7306963" y="747411"/>
              <a:ext cx="3415235" cy="2470571"/>
              <a:chOff x="7306963" y="732171"/>
              <a:chExt cx="3415235" cy="2470571"/>
            </a:xfrm>
          </p:grpSpPr>
          <p:sp>
            <p:nvSpPr>
              <p:cNvPr id="28" name="TextBox 27">
                <a:extLst>
                  <a:ext uri="{FF2B5EF4-FFF2-40B4-BE49-F238E27FC236}">
                    <a16:creationId xmlns:a16="http://schemas.microsoft.com/office/drawing/2014/main" id="{E4EFA5F7-5D06-54E7-8AB8-0CA9B14C24A5}"/>
                  </a:ext>
                </a:extLst>
              </p:cNvPr>
              <p:cNvSpPr txBox="1"/>
              <p:nvPr/>
            </p:nvSpPr>
            <p:spPr>
              <a:xfrm>
                <a:off x="7306963" y="2848799"/>
                <a:ext cx="3415235"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 + Azure AI</a:t>
                </a:r>
              </a:p>
            </p:txBody>
          </p:sp>
          <p:pic>
            <p:nvPicPr>
              <p:cNvPr id="30" name="Picture 29">
                <a:extLst>
                  <a:ext uri="{FF2B5EF4-FFF2-40B4-BE49-F238E27FC236}">
                    <a16:creationId xmlns:a16="http://schemas.microsoft.com/office/drawing/2014/main" id="{D291505B-552D-3392-E3E2-38A19F80C7D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081158" y="732171"/>
                <a:ext cx="1874581" cy="1162977"/>
              </a:xfrm>
              <a:prstGeom prst="rect">
                <a:avLst/>
              </a:prstGeom>
            </p:spPr>
          </p:pic>
        </p:grpSp>
      </p:grpSp>
      <p:grpSp>
        <p:nvGrpSpPr>
          <p:cNvPr id="31" name="Group 30">
            <a:extLst>
              <a:ext uri="{FF2B5EF4-FFF2-40B4-BE49-F238E27FC236}">
                <a16:creationId xmlns:a16="http://schemas.microsoft.com/office/drawing/2014/main" id="{AD3B9A4D-2620-A48A-A52E-53AA1F82B217}"/>
              </a:ext>
              <a:ext uri="{C183D7F6-B498-43B3-948B-1728B52AA6E4}">
                <adec:decorative xmlns:adec="http://schemas.microsoft.com/office/drawing/2017/decorative" val="1"/>
              </a:ext>
            </a:extLst>
          </p:cNvPr>
          <p:cNvGrpSpPr/>
          <p:nvPr/>
        </p:nvGrpSpPr>
        <p:grpSpPr>
          <a:xfrm>
            <a:off x="5256164" y="1898328"/>
            <a:ext cx="1911203" cy="2708995"/>
            <a:chOff x="5125532" y="780830"/>
            <a:chExt cx="1911203" cy="2708995"/>
          </a:xfrm>
        </p:grpSpPr>
        <p:grpSp>
          <p:nvGrpSpPr>
            <p:cNvPr id="32" name="Group 31">
              <a:extLst>
                <a:ext uri="{FF2B5EF4-FFF2-40B4-BE49-F238E27FC236}">
                  <a16:creationId xmlns:a16="http://schemas.microsoft.com/office/drawing/2014/main" id="{07EE94E2-6116-0FBA-621A-EF430473D0C2}"/>
                </a:ext>
              </a:extLst>
            </p:cNvPr>
            <p:cNvGrpSpPr/>
            <p:nvPr/>
          </p:nvGrpSpPr>
          <p:grpSpPr>
            <a:xfrm>
              <a:off x="5125532" y="780830"/>
              <a:ext cx="1911203" cy="2479506"/>
              <a:chOff x="4845007" y="962538"/>
              <a:chExt cx="2377195" cy="2712508"/>
            </a:xfrm>
          </p:grpSpPr>
          <p:pic>
            <p:nvPicPr>
              <p:cNvPr id="35" name="Picture 34" descr="A screenshot showing the in product experience of copilot studio">
                <a:extLst>
                  <a:ext uri="{FF2B5EF4-FFF2-40B4-BE49-F238E27FC236}">
                    <a16:creationId xmlns:a16="http://schemas.microsoft.com/office/drawing/2014/main" id="{0E6828BB-C0E4-39B0-E58F-8A119F3279A9}"/>
                  </a:ext>
                  <a:ext uri="{C183D7F6-B498-43B3-948B-1728B52AA6E4}">
                    <adec:decorative xmlns:adec="http://schemas.microsoft.com/office/drawing/2017/decorative" val="0"/>
                  </a:ext>
                </a:extLst>
              </p:cNvPr>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4845007" y="962538"/>
                <a:ext cx="2377195" cy="1252072"/>
              </a:xfrm>
              <a:prstGeom prst="roundRect">
                <a:avLst>
                  <a:gd name="adj" fmla="val 2856"/>
                </a:avLst>
              </a:prstGeom>
              <a:noFill/>
              <a:effectLst>
                <a:outerShdw blurRad="279400" algn="ctr" rotWithShape="0">
                  <a:prstClr val="black">
                    <a:alpha val="20000"/>
                  </a:prstClr>
                </a:outerShdw>
              </a:effectLst>
            </p:spPr>
          </p:pic>
          <p:sp>
            <p:nvSpPr>
              <p:cNvPr id="34" name="TextBox 33">
                <a:extLst>
                  <a:ext uri="{FF2B5EF4-FFF2-40B4-BE49-F238E27FC236}">
                    <a16:creationId xmlns:a16="http://schemas.microsoft.com/office/drawing/2014/main" id="{053B64FC-F753-B3E9-C676-CED537D4EB15}"/>
                  </a:ext>
                </a:extLst>
              </p:cNvPr>
              <p:cNvSpPr txBox="1"/>
              <p:nvPr/>
            </p:nvSpPr>
            <p:spPr>
              <a:xfrm>
                <a:off x="4975465" y="3287842"/>
                <a:ext cx="2241070" cy="3872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a:t>
                </a:r>
              </a:p>
            </p:txBody>
          </p:sp>
        </p:grpSp>
        <p:sp>
          <p:nvSpPr>
            <p:cNvPr id="33" name="Rectangle: Rounded Corners 32">
              <a:extLst>
                <a:ext uri="{FF2B5EF4-FFF2-40B4-BE49-F238E27FC236}">
                  <a16:creationId xmlns:a16="http://schemas.microsoft.com/office/drawing/2014/main" id="{9691F5D1-F737-0090-E34C-228B4CC5CAE3}"/>
                </a:ext>
              </a:extLst>
            </p:cNvPr>
            <p:cNvSpPr/>
            <p:nvPr/>
          </p:nvSpPr>
          <p:spPr bwMode="auto">
            <a:xfrm>
              <a:off x="5379603" y="3269100"/>
              <a:ext cx="1432793" cy="220725"/>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Segoe UI Semibold"/>
                  <a:ea typeface="+mn-ea"/>
                  <a:cs typeface="Segoe UI" pitchFamily="34" charset="0"/>
                </a:rPr>
                <a:t>Makers</a:t>
              </a:r>
            </a:p>
          </p:txBody>
        </p:sp>
      </p:grpSp>
      <p:sp>
        <p:nvSpPr>
          <p:cNvPr id="36" name="TextBox 35">
            <a:extLst>
              <a:ext uri="{FF2B5EF4-FFF2-40B4-BE49-F238E27FC236}">
                <a16:creationId xmlns:a16="http://schemas.microsoft.com/office/drawing/2014/main" id="{9DDCC6AC-EF4F-DA4A-AC60-56670A4975FA}"/>
              </a:ext>
            </a:extLst>
          </p:cNvPr>
          <p:cNvSpPr txBox="1"/>
          <p:nvPr/>
        </p:nvSpPr>
        <p:spPr>
          <a:xfrm>
            <a:off x="346034" y="4645644"/>
            <a:ext cx="1801554" cy="30777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Knowledge</a:t>
            </a:r>
          </a:p>
        </p:txBody>
      </p:sp>
      <p:cxnSp>
        <p:nvCxnSpPr>
          <p:cNvPr id="37" name="Straight Arrow Connector 36">
            <a:extLst>
              <a:ext uri="{FF2B5EF4-FFF2-40B4-BE49-F238E27FC236}">
                <a16:creationId xmlns:a16="http://schemas.microsoft.com/office/drawing/2014/main" id="{8FCA4755-64DC-FAC2-B31A-DC373BCDFF6D}"/>
              </a:ext>
              <a:ext uri="{C183D7F6-B498-43B3-948B-1728B52AA6E4}">
                <adec:decorative xmlns:adec="http://schemas.microsoft.com/office/drawing/2017/decorative" val="1"/>
              </a:ext>
            </a:extLst>
          </p:cNvPr>
          <p:cNvCxnSpPr>
            <a:cxnSpLocks/>
          </p:cNvCxnSpPr>
          <p:nvPr/>
        </p:nvCxnSpPr>
        <p:spPr>
          <a:xfrm flipH="1">
            <a:off x="2523606" y="4822616"/>
            <a:ext cx="7814931" cy="0"/>
          </a:xfrm>
          <a:prstGeom prst="straightConnector1">
            <a:avLst/>
          </a:prstGeom>
          <a:ln w="22225">
            <a:solidFill>
              <a:schemeClr val="tx1"/>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CB57A5A-8D31-0B37-EB6B-8F443386E490}"/>
              </a:ext>
            </a:extLst>
          </p:cNvPr>
          <p:cNvSpPr txBox="1"/>
          <p:nvPr/>
        </p:nvSpPr>
        <p:spPr>
          <a:xfrm>
            <a:off x="2781519" y="4733111"/>
            <a:ext cx="1254363" cy="16927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Microsoft Graph</a:t>
            </a:r>
          </a:p>
        </p:txBody>
      </p:sp>
      <p:sp>
        <p:nvSpPr>
          <p:cNvPr id="39" name="TextBox 38">
            <a:extLst>
              <a:ext uri="{FF2B5EF4-FFF2-40B4-BE49-F238E27FC236}">
                <a16:creationId xmlns:a16="http://schemas.microsoft.com/office/drawing/2014/main" id="{26C72292-3242-C674-3B4D-4396EFF8CDEC}"/>
              </a:ext>
            </a:extLst>
          </p:cNvPr>
          <p:cNvSpPr txBox="1"/>
          <p:nvPr/>
        </p:nvSpPr>
        <p:spPr>
          <a:xfrm>
            <a:off x="8713822" y="4726073"/>
            <a:ext cx="1397863" cy="169277"/>
          </a:xfrm>
          <a:prstGeom prst="rect">
            <a:avLst/>
          </a:prstGeom>
          <a:solidFill>
            <a:srgbClr val="F8F8F8"/>
          </a:solidFill>
        </p:spPr>
        <p:txBody>
          <a:bodyPr wrap="squar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Your Business Data </a:t>
            </a:r>
          </a:p>
        </p:txBody>
      </p:sp>
      <p:sp>
        <p:nvSpPr>
          <p:cNvPr id="40" name="TextBox 39">
            <a:extLst>
              <a:ext uri="{FF2B5EF4-FFF2-40B4-BE49-F238E27FC236}">
                <a16:creationId xmlns:a16="http://schemas.microsoft.com/office/drawing/2014/main" id="{6CF81FBA-DA66-9BE8-BC3E-F32597AAE4E1}"/>
              </a:ext>
            </a:extLst>
          </p:cNvPr>
          <p:cNvSpPr txBox="1"/>
          <p:nvPr/>
        </p:nvSpPr>
        <p:spPr>
          <a:xfrm>
            <a:off x="346034" y="4959084"/>
            <a:ext cx="1801554" cy="30777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Actions</a:t>
            </a:r>
          </a:p>
        </p:txBody>
      </p:sp>
      <p:cxnSp>
        <p:nvCxnSpPr>
          <p:cNvPr id="41" name="Straight Arrow Connector 40">
            <a:extLst>
              <a:ext uri="{FF2B5EF4-FFF2-40B4-BE49-F238E27FC236}">
                <a16:creationId xmlns:a16="http://schemas.microsoft.com/office/drawing/2014/main" id="{DD8A3772-D5D0-C168-3D7E-AC0945A558BF}"/>
              </a:ext>
              <a:ext uri="{C183D7F6-B498-43B3-948B-1728B52AA6E4}">
                <adec:decorative xmlns:adec="http://schemas.microsoft.com/office/drawing/2017/decorative" val="1"/>
              </a:ext>
            </a:extLst>
          </p:cNvPr>
          <p:cNvCxnSpPr>
            <a:cxnSpLocks/>
          </p:cNvCxnSpPr>
          <p:nvPr/>
        </p:nvCxnSpPr>
        <p:spPr>
          <a:xfrm flipH="1">
            <a:off x="2523606" y="5136056"/>
            <a:ext cx="7814931" cy="0"/>
          </a:xfrm>
          <a:prstGeom prst="straightConnector1">
            <a:avLst/>
          </a:prstGeom>
          <a:ln w="22225">
            <a:solidFill>
              <a:schemeClr val="tx1"/>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6816BFF-1D1E-AED1-3F4E-F4A119738524}"/>
              </a:ext>
            </a:extLst>
          </p:cNvPr>
          <p:cNvSpPr txBox="1"/>
          <p:nvPr/>
        </p:nvSpPr>
        <p:spPr>
          <a:xfrm>
            <a:off x="2781519" y="5047577"/>
            <a:ext cx="1083950" cy="16927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Retrieval Only</a:t>
            </a:r>
          </a:p>
        </p:txBody>
      </p:sp>
      <p:sp>
        <p:nvSpPr>
          <p:cNvPr id="43" name="TextBox 42">
            <a:extLst>
              <a:ext uri="{FF2B5EF4-FFF2-40B4-BE49-F238E27FC236}">
                <a16:creationId xmlns:a16="http://schemas.microsoft.com/office/drawing/2014/main" id="{1FFBEAA6-3F3A-B586-BD2F-83DB6690B3D3}"/>
              </a:ext>
            </a:extLst>
          </p:cNvPr>
          <p:cNvSpPr txBox="1"/>
          <p:nvPr/>
        </p:nvSpPr>
        <p:spPr>
          <a:xfrm>
            <a:off x="8673471" y="5039513"/>
            <a:ext cx="1438214" cy="16927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Task / Autonomous</a:t>
            </a:r>
          </a:p>
        </p:txBody>
      </p:sp>
      <p:sp>
        <p:nvSpPr>
          <p:cNvPr id="44" name="TextBox 43">
            <a:extLst>
              <a:ext uri="{FF2B5EF4-FFF2-40B4-BE49-F238E27FC236}">
                <a16:creationId xmlns:a16="http://schemas.microsoft.com/office/drawing/2014/main" id="{95E84C00-5529-80F9-D7CB-162653FEC4D7}"/>
              </a:ext>
            </a:extLst>
          </p:cNvPr>
          <p:cNvSpPr txBox="1"/>
          <p:nvPr/>
        </p:nvSpPr>
        <p:spPr>
          <a:xfrm>
            <a:off x="346034" y="5272524"/>
            <a:ext cx="1801554" cy="30777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Channels</a:t>
            </a:r>
          </a:p>
        </p:txBody>
      </p:sp>
      <p:cxnSp>
        <p:nvCxnSpPr>
          <p:cNvPr id="45" name="Straight Arrow Connector 44">
            <a:extLst>
              <a:ext uri="{FF2B5EF4-FFF2-40B4-BE49-F238E27FC236}">
                <a16:creationId xmlns:a16="http://schemas.microsoft.com/office/drawing/2014/main" id="{93E840DD-4E3E-44E1-5F32-C498558EA119}"/>
              </a:ext>
              <a:ext uri="{C183D7F6-B498-43B3-948B-1728B52AA6E4}">
                <adec:decorative xmlns:adec="http://schemas.microsoft.com/office/drawing/2017/decorative" val="1"/>
              </a:ext>
            </a:extLst>
          </p:cNvPr>
          <p:cNvCxnSpPr>
            <a:cxnSpLocks/>
          </p:cNvCxnSpPr>
          <p:nvPr/>
        </p:nvCxnSpPr>
        <p:spPr>
          <a:xfrm flipH="1">
            <a:off x="2523606" y="5449496"/>
            <a:ext cx="7814931" cy="0"/>
          </a:xfrm>
          <a:prstGeom prst="straightConnector1">
            <a:avLst/>
          </a:prstGeom>
          <a:ln w="22225">
            <a:solidFill>
              <a:schemeClr val="tx1"/>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A672E94-7954-B94B-E480-D36ACFC619CA}"/>
              </a:ext>
            </a:extLst>
          </p:cNvPr>
          <p:cNvSpPr txBox="1"/>
          <p:nvPr/>
        </p:nvSpPr>
        <p:spPr>
          <a:xfrm>
            <a:off x="2781519" y="5363833"/>
            <a:ext cx="1397863" cy="16927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Microsoft 365 Only</a:t>
            </a:r>
          </a:p>
        </p:txBody>
      </p:sp>
      <p:sp>
        <p:nvSpPr>
          <p:cNvPr id="47" name="TextBox 46">
            <a:extLst>
              <a:ext uri="{FF2B5EF4-FFF2-40B4-BE49-F238E27FC236}">
                <a16:creationId xmlns:a16="http://schemas.microsoft.com/office/drawing/2014/main" id="{8A7BF198-8F71-A6C9-B55B-7C2B1282BAB9}"/>
              </a:ext>
            </a:extLst>
          </p:cNvPr>
          <p:cNvSpPr txBox="1"/>
          <p:nvPr/>
        </p:nvSpPr>
        <p:spPr>
          <a:xfrm>
            <a:off x="7546559" y="5309482"/>
            <a:ext cx="2565126" cy="16927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Multiple Internal &amp; External Channels</a:t>
            </a:r>
          </a:p>
        </p:txBody>
      </p:sp>
      <p:cxnSp>
        <p:nvCxnSpPr>
          <p:cNvPr id="48" name="Straight Arrow Connector 47">
            <a:extLst>
              <a:ext uri="{FF2B5EF4-FFF2-40B4-BE49-F238E27FC236}">
                <a16:creationId xmlns:a16="http://schemas.microsoft.com/office/drawing/2014/main" id="{B30B4679-E7B5-9805-4401-87103929730C}"/>
              </a:ext>
              <a:ext uri="{C183D7F6-B498-43B3-948B-1728B52AA6E4}">
                <adec:decorative xmlns:adec="http://schemas.microsoft.com/office/drawing/2017/decorative" val="1"/>
              </a:ext>
            </a:extLst>
          </p:cNvPr>
          <p:cNvCxnSpPr>
            <a:cxnSpLocks/>
          </p:cNvCxnSpPr>
          <p:nvPr/>
        </p:nvCxnSpPr>
        <p:spPr>
          <a:xfrm>
            <a:off x="2468587" y="5791826"/>
            <a:ext cx="7869950" cy="0"/>
          </a:xfrm>
          <a:prstGeom prst="straightConnector1">
            <a:avLst/>
          </a:prstGeom>
          <a:ln w="38100">
            <a:solidFill>
              <a:srgbClr val="C00000"/>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A44016C-17B6-085C-8DEA-2274ACF8AD2D}"/>
              </a:ext>
            </a:extLst>
          </p:cNvPr>
          <p:cNvSpPr txBox="1"/>
          <p:nvPr/>
        </p:nvSpPr>
        <p:spPr>
          <a:xfrm>
            <a:off x="3834489" y="5592209"/>
            <a:ext cx="4402615" cy="430887"/>
          </a:xfrm>
          <a:prstGeom prst="rect">
            <a:avLst/>
          </a:prstGeom>
          <a:solidFill>
            <a:srgbClr val="F8F8F8"/>
          </a:solidFill>
        </p:spPr>
        <p:txBody>
          <a:bodyPr wrap="none" lIns="91440" tIns="0" rIns="9144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Segoe UI Semibold"/>
                <a:ea typeface="+mn-ea"/>
                <a:cs typeface="+mn-cs"/>
              </a:rPr>
              <a:t>Increasing advanced governance and security needs</a:t>
            </a:r>
            <a:br>
              <a:rPr kumimoji="0" lang="en-US" sz="1400" b="0" i="0" u="none" strike="noStrike" kern="1200" cap="none" spc="0" normalizeH="0" baseline="0" noProof="0">
                <a:ln>
                  <a:noFill/>
                </a:ln>
                <a:solidFill>
                  <a:srgbClr val="C00000"/>
                </a:solidFill>
                <a:effectLst/>
                <a:uLnTx/>
                <a:uFillTx/>
                <a:latin typeface="Segoe UI Semibold"/>
                <a:ea typeface="+mn-ea"/>
                <a:cs typeface="+mn-cs"/>
              </a:rPr>
            </a:br>
            <a:r>
              <a:rPr kumimoji="0" lang="en-US" sz="1400" b="0" i="0" u="none" strike="noStrike" kern="1200" cap="none" spc="0" normalizeH="0" baseline="0" noProof="0">
                <a:ln>
                  <a:noFill/>
                </a:ln>
                <a:solidFill>
                  <a:srgbClr val="000000"/>
                </a:solidFill>
                <a:effectLst/>
                <a:uLnTx/>
                <a:uFillTx/>
                <a:latin typeface="Segoe UI Semibold"/>
                <a:ea typeface="+mn-ea"/>
                <a:cs typeface="+mn-cs"/>
              </a:rPr>
              <a:t>throughout agent lifecycle</a:t>
            </a:r>
          </a:p>
        </p:txBody>
      </p:sp>
      <p:grpSp>
        <p:nvGrpSpPr>
          <p:cNvPr id="50" name="Group 49">
            <a:extLst>
              <a:ext uri="{FF2B5EF4-FFF2-40B4-BE49-F238E27FC236}">
                <a16:creationId xmlns:a16="http://schemas.microsoft.com/office/drawing/2014/main" id="{1338663B-4306-B45D-3A8B-AC086583955F}"/>
              </a:ext>
              <a:ext uri="{C183D7F6-B498-43B3-948B-1728B52AA6E4}">
                <adec:decorative xmlns:adec="http://schemas.microsoft.com/office/drawing/2017/decorative" val="1"/>
              </a:ext>
            </a:extLst>
          </p:cNvPr>
          <p:cNvGrpSpPr/>
          <p:nvPr/>
        </p:nvGrpSpPr>
        <p:grpSpPr>
          <a:xfrm>
            <a:off x="2290153" y="6116684"/>
            <a:ext cx="7611694" cy="222587"/>
            <a:chOff x="2290152" y="6039307"/>
            <a:chExt cx="7611694" cy="222587"/>
          </a:xfrm>
        </p:grpSpPr>
        <p:sp>
          <p:nvSpPr>
            <p:cNvPr id="51" name="Rectangle: Rounded Corners 50">
              <a:extLst>
                <a:ext uri="{FF2B5EF4-FFF2-40B4-BE49-F238E27FC236}">
                  <a16:creationId xmlns:a16="http://schemas.microsoft.com/office/drawing/2014/main" id="{009EB1D6-3986-2C0F-ED92-E2F1F5F4DE1D}"/>
                </a:ext>
              </a:extLst>
            </p:cNvPr>
            <p:cNvSpPr/>
            <p:nvPr/>
          </p:nvSpPr>
          <p:spPr bwMode="auto">
            <a:xfrm>
              <a:off x="2290152" y="6039307"/>
              <a:ext cx="2194560" cy="222587"/>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r>
                <a:rPr lang="en-US" sz="1000" kern="0">
                  <a:solidFill>
                    <a:srgbClr val="FFFFFF"/>
                  </a:solidFill>
                  <a:latin typeface="Segoe UI Semibold"/>
                </a:rPr>
                <a:t>1. Development &amp; Testing</a:t>
              </a:r>
            </a:p>
          </p:txBody>
        </p:sp>
        <p:sp>
          <p:nvSpPr>
            <p:cNvPr id="52" name="Rectangle: Rounded Corners 51">
              <a:extLst>
                <a:ext uri="{FF2B5EF4-FFF2-40B4-BE49-F238E27FC236}">
                  <a16:creationId xmlns:a16="http://schemas.microsoft.com/office/drawing/2014/main" id="{CA1AFC51-7576-69FF-354F-D4E9D1288089}"/>
                </a:ext>
              </a:extLst>
            </p:cNvPr>
            <p:cNvSpPr/>
            <p:nvPr/>
          </p:nvSpPr>
          <p:spPr bwMode="auto">
            <a:xfrm>
              <a:off x="4998719" y="6039307"/>
              <a:ext cx="2194560" cy="222587"/>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r>
                <a:rPr lang="en-US" sz="1000" kern="0">
                  <a:solidFill>
                    <a:srgbClr val="FFFFFF"/>
                  </a:solidFill>
                  <a:latin typeface="Segoe UI Semibold"/>
                </a:rPr>
                <a:t>2. Deployment</a:t>
              </a:r>
            </a:p>
          </p:txBody>
        </p:sp>
        <p:sp>
          <p:nvSpPr>
            <p:cNvPr id="53" name="Rectangle: Rounded Corners 52">
              <a:extLst>
                <a:ext uri="{FF2B5EF4-FFF2-40B4-BE49-F238E27FC236}">
                  <a16:creationId xmlns:a16="http://schemas.microsoft.com/office/drawing/2014/main" id="{164253F0-6DD0-54BC-7345-A7BA988C2F8B}"/>
                </a:ext>
              </a:extLst>
            </p:cNvPr>
            <p:cNvSpPr/>
            <p:nvPr/>
          </p:nvSpPr>
          <p:spPr bwMode="auto">
            <a:xfrm>
              <a:off x="7707286" y="6039307"/>
              <a:ext cx="2194560" cy="222587"/>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spcAft>
                  <a:spcPts val="600"/>
                </a:spcAft>
              </a:pPr>
              <a:r>
                <a:rPr lang="en-US" sz="1000" kern="0">
                  <a:solidFill>
                    <a:srgbClr val="FFFFFF"/>
                  </a:solidFill>
                  <a:latin typeface="Segoe UI Semibold"/>
                </a:rPr>
                <a:t>3. Optimization</a:t>
              </a:r>
            </a:p>
          </p:txBody>
        </p:sp>
        <p:cxnSp>
          <p:nvCxnSpPr>
            <p:cNvPr id="54" name="Straight Arrow Connector 53">
              <a:extLst>
                <a:ext uri="{FF2B5EF4-FFF2-40B4-BE49-F238E27FC236}">
                  <a16:creationId xmlns:a16="http://schemas.microsoft.com/office/drawing/2014/main" id="{1653F495-B94A-C89F-ADDA-4FF64D445C02}"/>
                </a:ext>
              </a:extLst>
            </p:cNvPr>
            <p:cNvCxnSpPr>
              <a:stCxn id="51" idx="3"/>
              <a:endCxn id="52" idx="1"/>
            </p:cNvCxnSpPr>
            <p:nvPr/>
          </p:nvCxnSpPr>
          <p:spPr>
            <a:xfrm>
              <a:off x="4484712" y="6150601"/>
              <a:ext cx="514007" cy="0"/>
            </a:xfrm>
            <a:prstGeom prst="straightConnector1">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cxnSp>
        <p:cxnSp>
          <p:nvCxnSpPr>
            <p:cNvPr id="55" name="Straight Arrow Connector 54">
              <a:extLst>
                <a:ext uri="{FF2B5EF4-FFF2-40B4-BE49-F238E27FC236}">
                  <a16:creationId xmlns:a16="http://schemas.microsoft.com/office/drawing/2014/main" id="{3D2B651F-5A7D-1C09-B44A-BF453E3F5D15}"/>
                </a:ext>
              </a:extLst>
            </p:cNvPr>
            <p:cNvCxnSpPr>
              <a:cxnSpLocks/>
              <a:stCxn id="52" idx="3"/>
              <a:endCxn id="53" idx="1"/>
            </p:cNvCxnSpPr>
            <p:nvPr/>
          </p:nvCxnSpPr>
          <p:spPr>
            <a:xfrm>
              <a:off x="7193279" y="6150601"/>
              <a:ext cx="514007" cy="0"/>
            </a:xfrm>
            <a:prstGeom prst="straightConnector1">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cxnSp>
      </p:grpSp>
      <p:grpSp>
        <p:nvGrpSpPr>
          <p:cNvPr id="80" name="Group 79">
            <a:extLst>
              <a:ext uri="{FF2B5EF4-FFF2-40B4-BE49-F238E27FC236}">
                <a16:creationId xmlns:a16="http://schemas.microsoft.com/office/drawing/2014/main" id="{1E7662B9-9124-7841-6282-85856E5E8DDA}"/>
              </a:ext>
              <a:ext uri="{C183D7F6-B498-43B3-948B-1728B52AA6E4}">
                <adec:decorative xmlns:adec="http://schemas.microsoft.com/office/drawing/2017/decorative" val="1"/>
              </a:ext>
            </a:extLst>
          </p:cNvPr>
          <p:cNvGrpSpPr/>
          <p:nvPr/>
        </p:nvGrpSpPr>
        <p:grpSpPr>
          <a:xfrm>
            <a:off x="3510745" y="3094590"/>
            <a:ext cx="991344" cy="991341"/>
            <a:chOff x="3031090" y="2734209"/>
            <a:chExt cx="752625" cy="752623"/>
          </a:xfrm>
        </p:grpSpPr>
        <p:sp>
          <p:nvSpPr>
            <p:cNvPr id="81" name="Oval 80">
              <a:extLst>
                <a:ext uri="{FF2B5EF4-FFF2-40B4-BE49-F238E27FC236}">
                  <a16:creationId xmlns:a16="http://schemas.microsoft.com/office/drawing/2014/main" id="{BF5675CD-ED52-07B3-D3D1-677ACA536A2B}"/>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1D2F4D2E-6599-648B-FB92-440BC12902B4}"/>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83" name="Picture 82">
            <a:extLst>
              <a:ext uri="{FF2B5EF4-FFF2-40B4-BE49-F238E27FC236}">
                <a16:creationId xmlns:a16="http://schemas.microsoft.com/office/drawing/2014/main" id="{97C435B8-4B6D-8960-AF36-C682E99AC678}"/>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46793" y="2995236"/>
            <a:ext cx="1167382" cy="1167382"/>
          </a:xfrm>
          <a:prstGeom prst="rect">
            <a:avLst/>
          </a:prstGeom>
        </p:spPr>
      </p:pic>
    </p:spTree>
    <p:extLst>
      <p:ext uri="{BB962C8B-B14F-4D97-AF65-F5344CB8AC3E}">
        <p14:creationId xmlns:p14="http://schemas.microsoft.com/office/powerpoint/2010/main" val="35134484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F0D9A-B71F-2C45-1871-E8B263BE3FAF}"/>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BC68D0C8-DC21-FB75-860E-FF685ED8FDA0}"/>
              </a:ext>
            </a:extLst>
          </p:cNvPr>
          <p:cNvSpPr>
            <a:spLocks noGrp="1"/>
          </p:cNvSpPr>
          <p:nvPr>
            <p:ph type="title"/>
          </p:nvPr>
        </p:nvSpPr>
        <p:spPr>
          <a:xfrm>
            <a:off x="588263" y="485481"/>
            <a:ext cx="11018520" cy="766174"/>
          </a:xfrm>
        </p:spPr>
        <p:txBody>
          <a:bodyPr/>
          <a:lstStyle/>
          <a:p>
            <a:pPr algn="ctr"/>
            <a:r>
              <a:rPr lang="en-US"/>
              <a:t>Copilot Control System</a:t>
            </a:r>
          </a:p>
        </p:txBody>
      </p:sp>
      <p:pic>
        <p:nvPicPr>
          <p:cNvPr id="3" name="Picture 2">
            <a:extLst>
              <a:ext uri="{FF2B5EF4-FFF2-40B4-BE49-F238E27FC236}">
                <a16:creationId xmlns:a16="http://schemas.microsoft.com/office/drawing/2014/main" id="{CF2029B1-1F3F-313B-DAF1-5F73231D2DEC}"/>
              </a:ext>
              <a:ext uri="{C183D7F6-B498-43B3-948B-1728B52AA6E4}">
                <adec:decorative xmlns:adec="http://schemas.microsoft.com/office/drawing/2017/decorative" val="1"/>
              </a:ext>
            </a:extLst>
          </p:cNvPr>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flipH="1">
            <a:off x="4560887" y="6301226"/>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22" name="Rectangle: Rounded Corners 50">
            <a:extLst>
              <a:ext uri="{FF2B5EF4-FFF2-40B4-BE49-F238E27FC236}">
                <a16:creationId xmlns:a16="http://schemas.microsoft.com/office/drawing/2014/main" id="{D8D896B5-17FB-28C8-E23B-30F0B2755CC7}"/>
              </a:ext>
              <a:ext uri="{C183D7F6-B498-43B3-948B-1728B52AA6E4}">
                <adec:decorative xmlns:adec="http://schemas.microsoft.com/office/drawing/2017/decorative" val="1"/>
              </a:ext>
            </a:extLst>
          </p:cNvPr>
          <p:cNvSpPr/>
          <p:nvPr/>
        </p:nvSpPr>
        <p:spPr bwMode="auto">
          <a:xfrm>
            <a:off x="924560" y="1710176"/>
            <a:ext cx="10342880" cy="4591050"/>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br>
              <a:rPr lang="en-US" sz="2000">
                <a:solidFill>
                  <a:srgbClr val="000000"/>
                </a:solidFill>
              </a:rPr>
            </a:br>
            <a:br>
              <a:rPr lang="en-US" sz="2000">
                <a:solidFill>
                  <a:srgbClr val="000000"/>
                </a:solidFill>
              </a:rPr>
            </a:br>
            <a:endParaRPr lang="en-US" sz="2000">
              <a:solidFill>
                <a:srgbClr val="000000"/>
              </a:solidFill>
            </a:endParaRPr>
          </a:p>
        </p:txBody>
      </p:sp>
      <p:sp>
        <p:nvSpPr>
          <p:cNvPr id="23" name="TextBox 22">
            <a:extLst>
              <a:ext uri="{FF2B5EF4-FFF2-40B4-BE49-F238E27FC236}">
                <a16:creationId xmlns:a16="http://schemas.microsoft.com/office/drawing/2014/main" id="{191DF4A9-D245-A3E4-3784-8DD89B687E7E}"/>
              </a:ext>
              <a:ext uri="{C183D7F6-B498-43B3-948B-1728B52AA6E4}">
                <adec:decorative xmlns:adec="http://schemas.microsoft.com/office/drawing/2017/decorative" val="1"/>
              </a:ext>
            </a:extLst>
          </p:cNvPr>
          <p:cNvSpPr txBox="1">
            <a:spLocks/>
          </p:cNvSpPr>
          <p:nvPr/>
        </p:nvSpPr>
        <p:spPr>
          <a:xfrm rot="10800000">
            <a:off x="4356100" y="1710175"/>
            <a:ext cx="3479800" cy="795684"/>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endParaRPr lang="en-US" sz="2200">
              <a:solidFill>
                <a:schemeClr val="tx1"/>
              </a:solidFill>
            </a:endParaRPr>
          </a:p>
        </p:txBody>
      </p:sp>
      <p:sp>
        <p:nvSpPr>
          <p:cNvPr id="24" name="Oval 23">
            <a:extLst>
              <a:ext uri="{FF2B5EF4-FFF2-40B4-BE49-F238E27FC236}">
                <a16:creationId xmlns:a16="http://schemas.microsoft.com/office/drawing/2014/main" id="{C4DD4120-783C-F308-C742-8883197793FF}"/>
              </a:ext>
              <a:ext uri="{C183D7F6-B498-43B3-948B-1728B52AA6E4}">
                <adec:decorative xmlns:adec="http://schemas.microsoft.com/office/drawing/2017/decorative" val="1"/>
              </a:ext>
            </a:extLst>
          </p:cNvPr>
          <p:cNvSpPr/>
          <p:nvPr/>
        </p:nvSpPr>
        <p:spPr>
          <a:xfrm>
            <a:off x="5743110"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IN" sz="1600">
              <a:solidFill>
                <a:schemeClr val="tx1"/>
              </a:solidFill>
              <a:latin typeface="+mj-lt"/>
            </a:endParaRPr>
          </a:p>
        </p:txBody>
      </p:sp>
      <p:sp>
        <p:nvSpPr>
          <p:cNvPr id="25" name="Rectangle: Rounded Corners 24">
            <a:extLst>
              <a:ext uri="{FF2B5EF4-FFF2-40B4-BE49-F238E27FC236}">
                <a16:creationId xmlns:a16="http://schemas.microsoft.com/office/drawing/2014/main" id="{FB0C0AEC-3311-3995-3700-A471A8FE7BA5}"/>
              </a:ext>
              <a:ext uri="{C183D7F6-B498-43B3-948B-1728B52AA6E4}">
                <adec:decorative xmlns:adec="http://schemas.microsoft.com/office/drawing/2017/decorative" val="1"/>
              </a:ext>
            </a:extLst>
          </p:cNvPr>
          <p:cNvSpPr>
            <a:spLocks/>
          </p:cNvSpPr>
          <p:nvPr/>
        </p:nvSpPr>
        <p:spPr bwMode="auto">
          <a:xfrm>
            <a:off x="1107440"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26" name="Rectangle: Rounded Corners 25">
            <a:extLst>
              <a:ext uri="{FF2B5EF4-FFF2-40B4-BE49-F238E27FC236}">
                <a16:creationId xmlns:a16="http://schemas.microsoft.com/office/drawing/2014/main" id="{CDB07CFB-356E-6805-0F1B-39C9273A23FA}"/>
              </a:ext>
              <a:ext uri="{C183D7F6-B498-43B3-948B-1728B52AA6E4}">
                <adec:decorative xmlns:adec="http://schemas.microsoft.com/office/drawing/2017/decorative" val="1"/>
              </a:ext>
            </a:extLst>
          </p:cNvPr>
          <p:cNvSpPr>
            <a:spLocks/>
          </p:cNvSpPr>
          <p:nvPr/>
        </p:nvSpPr>
        <p:spPr bwMode="auto">
          <a:xfrm>
            <a:off x="4494107"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27" name="Rectangle: Rounded Corners 26">
            <a:extLst>
              <a:ext uri="{FF2B5EF4-FFF2-40B4-BE49-F238E27FC236}">
                <a16:creationId xmlns:a16="http://schemas.microsoft.com/office/drawing/2014/main" id="{97462FAA-3C49-7F75-ADE4-87B714E4AE78}"/>
              </a:ext>
              <a:ext uri="{C183D7F6-B498-43B3-948B-1728B52AA6E4}">
                <adec:decorative xmlns:adec="http://schemas.microsoft.com/office/drawing/2017/decorative" val="1"/>
              </a:ext>
            </a:extLst>
          </p:cNvPr>
          <p:cNvSpPr>
            <a:spLocks/>
          </p:cNvSpPr>
          <p:nvPr/>
        </p:nvSpPr>
        <p:spPr bwMode="auto">
          <a:xfrm>
            <a:off x="7880774"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28" name="Oval 27">
            <a:extLst>
              <a:ext uri="{FF2B5EF4-FFF2-40B4-BE49-F238E27FC236}">
                <a16:creationId xmlns:a16="http://schemas.microsoft.com/office/drawing/2014/main" id="{6D2579BB-480E-195E-9590-B86B825B28A3}"/>
              </a:ext>
              <a:ext uri="{C183D7F6-B498-43B3-948B-1728B52AA6E4}">
                <adec:decorative xmlns:adec="http://schemas.microsoft.com/office/drawing/2017/decorative" val="1"/>
              </a:ext>
            </a:extLst>
          </p:cNvPr>
          <p:cNvSpPr/>
          <p:nvPr/>
        </p:nvSpPr>
        <p:spPr>
          <a:xfrm>
            <a:off x="2337098"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IN" sz="1600">
              <a:solidFill>
                <a:schemeClr val="tx1"/>
              </a:solidFill>
              <a:latin typeface="+mj-lt"/>
            </a:endParaRPr>
          </a:p>
        </p:txBody>
      </p:sp>
      <p:sp>
        <p:nvSpPr>
          <p:cNvPr id="29" name="Oval 28">
            <a:extLst>
              <a:ext uri="{FF2B5EF4-FFF2-40B4-BE49-F238E27FC236}">
                <a16:creationId xmlns:a16="http://schemas.microsoft.com/office/drawing/2014/main" id="{AA15BFEF-DAB6-B406-28F9-A167F5D8FCF2}"/>
              </a:ext>
              <a:ext uri="{C183D7F6-B498-43B3-948B-1728B52AA6E4}">
                <adec:decorative xmlns:adec="http://schemas.microsoft.com/office/drawing/2017/decorative" val="1"/>
              </a:ext>
            </a:extLst>
          </p:cNvPr>
          <p:cNvSpPr/>
          <p:nvPr/>
        </p:nvSpPr>
        <p:spPr>
          <a:xfrm>
            <a:off x="9130991"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IN" sz="1600">
              <a:solidFill>
                <a:schemeClr val="tx1"/>
              </a:solidFill>
              <a:latin typeface="+mj-lt"/>
            </a:endParaRPr>
          </a:p>
        </p:txBody>
      </p:sp>
      <p:sp>
        <p:nvSpPr>
          <p:cNvPr id="30" name="Graphic 55">
            <a:extLst>
              <a:ext uri="{FF2B5EF4-FFF2-40B4-BE49-F238E27FC236}">
                <a16:creationId xmlns:a16="http://schemas.microsoft.com/office/drawing/2014/main" id="{2B02B2EE-0093-51CF-2767-39EA3AC1ECF1}"/>
              </a:ext>
              <a:ext uri="{C183D7F6-B498-43B3-948B-1728B52AA6E4}">
                <adec:decorative xmlns:adec="http://schemas.microsoft.com/office/drawing/2017/decorative" val="1"/>
              </a:ext>
            </a:extLst>
          </p:cNvPr>
          <p:cNvSpPr/>
          <p:nvPr/>
        </p:nvSpPr>
        <p:spPr>
          <a:xfrm>
            <a:off x="5913810" y="2964223"/>
            <a:ext cx="361958" cy="402174"/>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31" name="Graphic 124">
            <a:extLst>
              <a:ext uri="{FF2B5EF4-FFF2-40B4-BE49-F238E27FC236}">
                <a16:creationId xmlns:a16="http://schemas.microsoft.com/office/drawing/2014/main" id="{67E616DD-F8D2-1892-3935-67DCEC3F7DC9}"/>
              </a:ext>
              <a:ext uri="{C183D7F6-B498-43B3-948B-1728B52AA6E4}">
                <adec:decorative xmlns:adec="http://schemas.microsoft.com/office/drawing/2017/decorative" val="1"/>
              </a:ext>
            </a:extLst>
          </p:cNvPr>
          <p:cNvSpPr/>
          <p:nvPr/>
        </p:nvSpPr>
        <p:spPr>
          <a:xfrm>
            <a:off x="9300788" y="2983430"/>
            <a:ext cx="363760" cy="363760"/>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32" name="Graphic 74">
            <a:extLst>
              <a:ext uri="{FF2B5EF4-FFF2-40B4-BE49-F238E27FC236}">
                <a16:creationId xmlns:a16="http://schemas.microsoft.com/office/drawing/2014/main" id="{0ED42503-06DB-3046-B397-258C7B274549}"/>
              </a:ext>
              <a:ext uri="{C183D7F6-B498-43B3-948B-1728B52AA6E4}">
                <adec:decorative xmlns:adec="http://schemas.microsoft.com/office/drawing/2017/decorative" val="1"/>
              </a:ext>
            </a:extLst>
          </p:cNvPr>
          <p:cNvSpPr/>
          <p:nvPr/>
        </p:nvSpPr>
        <p:spPr>
          <a:xfrm>
            <a:off x="2504912" y="2973826"/>
            <a:ext cx="367726" cy="382968"/>
          </a:xfrm>
          <a:custGeom>
            <a:avLst/>
            <a:gdLst>
              <a:gd name="connsiteX0" fmla="*/ 89274 w 178343"/>
              <a:gd name="connsiteY0" fmla="*/ 0 h 185737"/>
              <a:gd name="connsiteX1" fmla="*/ 110052 w 178343"/>
              <a:gd name="connsiteY1" fmla="*/ 2410 h 185737"/>
              <a:gd name="connsiteX2" fmla="*/ 115597 w 178343"/>
              <a:gd name="connsiteY2" fmla="*/ 8591 h 185737"/>
              <a:gd name="connsiteX3" fmla="*/ 117218 w 178343"/>
              <a:gd name="connsiteY3" fmla="*/ 23134 h 185737"/>
              <a:gd name="connsiteX4" fmla="*/ 130311 w 178343"/>
              <a:gd name="connsiteY4" fmla="*/ 34877 h 185737"/>
              <a:gd name="connsiteX5" fmla="*/ 135575 w 178343"/>
              <a:gd name="connsiteY5" fmla="*/ 33765 h 185737"/>
              <a:gd name="connsiteX6" fmla="*/ 148915 w 178343"/>
              <a:gd name="connsiteY6" fmla="*/ 27904 h 185737"/>
              <a:gd name="connsiteX7" fmla="*/ 157003 w 178343"/>
              <a:gd name="connsiteY7" fmla="*/ 29562 h 185737"/>
              <a:gd name="connsiteX8" fmla="*/ 178004 w 178343"/>
              <a:gd name="connsiteY8" fmla="*/ 65680 h 185737"/>
              <a:gd name="connsiteX9" fmla="*/ 175419 w 178343"/>
              <a:gd name="connsiteY9" fmla="*/ 73547 h 185737"/>
              <a:gd name="connsiteX10" fmla="*/ 163594 w 178343"/>
              <a:gd name="connsiteY10" fmla="*/ 82264 h 185737"/>
              <a:gd name="connsiteX11" fmla="*/ 158229 w 178343"/>
              <a:gd name="connsiteY11" fmla="*/ 92864 h 185737"/>
              <a:gd name="connsiteX12" fmla="*/ 163601 w 178343"/>
              <a:gd name="connsiteY12" fmla="*/ 103469 h 185737"/>
              <a:gd name="connsiteX13" fmla="*/ 175437 w 178343"/>
              <a:gd name="connsiteY13" fmla="*/ 112188 h 185737"/>
              <a:gd name="connsiteX14" fmla="*/ 178023 w 178343"/>
              <a:gd name="connsiteY14" fmla="*/ 120056 h 185737"/>
              <a:gd name="connsiteX15" fmla="*/ 157034 w 178343"/>
              <a:gd name="connsiteY15" fmla="*/ 156173 h 185737"/>
              <a:gd name="connsiteX16" fmla="*/ 148951 w 178343"/>
              <a:gd name="connsiteY16" fmla="*/ 157835 h 185737"/>
              <a:gd name="connsiteX17" fmla="*/ 135555 w 178343"/>
              <a:gd name="connsiteY17" fmla="*/ 151967 h 185737"/>
              <a:gd name="connsiteX18" fmla="*/ 123700 w 178343"/>
              <a:gd name="connsiteY18" fmla="*/ 152629 h 185737"/>
              <a:gd name="connsiteX19" fmla="*/ 117208 w 178343"/>
              <a:gd name="connsiteY19" fmla="*/ 162570 h 185737"/>
              <a:gd name="connsiteX20" fmla="*/ 115598 w 178343"/>
              <a:gd name="connsiteY20" fmla="*/ 177112 h 185737"/>
              <a:gd name="connsiteX21" fmla="*/ 110151 w 178343"/>
              <a:gd name="connsiteY21" fmla="*/ 183275 h 185737"/>
              <a:gd name="connsiteX22" fmla="*/ 68184 w 178343"/>
              <a:gd name="connsiteY22" fmla="*/ 183275 h 185737"/>
              <a:gd name="connsiteX23" fmla="*/ 62737 w 178343"/>
              <a:gd name="connsiteY23" fmla="*/ 177112 h 185737"/>
              <a:gd name="connsiteX24" fmla="*/ 61129 w 178343"/>
              <a:gd name="connsiteY24" fmla="*/ 162592 h 185737"/>
              <a:gd name="connsiteX25" fmla="*/ 54624 w 178343"/>
              <a:gd name="connsiteY25" fmla="*/ 152676 h 185737"/>
              <a:gd name="connsiteX26" fmla="*/ 42792 w 178343"/>
              <a:gd name="connsiteY26" fmla="*/ 152013 h 185737"/>
              <a:gd name="connsiteX27" fmla="*/ 29393 w 178343"/>
              <a:gd name="connsiteY27" fmla="*/ 157883 h 185737"/>
              <a:gd name="connsiteX28" fmla="*/ 21309 w 178343"/>
              <a:gd name="connsiteY28" fmla="*/ 156219 h 185737"/>
              <a:gd name="connsiteX29" fmla="*/ 320 w 178343"/>
              <a:gd name="connsiteY29" fmla="*/ 120061 h 185737"/>
              <a:gd name="connsiteX30" fmla="*/ 2907 w 178343"/>
              <a:gd name="connsiteY30" fmla="*/ 112198 h 185737"/>
              <a:gd name="connsiteX31" fmla="*/ 14750 w 178343"/>
              <a:gd name="connsiteY31" fmla="*/ 103473 h 185737"/>
              <a:gd name="connsiteX32" fmla="*/ 20115 w 178343"/>
              <a:gd name="connsiteY32" fmla="*/ 92874 h 185737"/>
              <a:gd name="connsiteX33" fmla="*/ 14745 w 178343"/>
              <a:gd name="connsiteY33" fmla="*/ 82270 h 185737"/>
              <a:gd name="connsiteX34" fmla="*/ 2910 w 178343"/>
              <a:gd name="connsiteY34" fmla="*/ 73560 h 185737"/>
              <a:gd name="connsiteX35" fmla="*/ 321 w 178343"/>
              <a:gd name="connsiteY35" fmla="*/ 65690 h 185737"/>
              <a:gd name="connsiteX36" fmla="*/ 21321 w 178343"/>
              <a:gd name="connsiteY36" fmla="*/ 29572 h 185737"/>
              <a:gd name="connsiteX37" fmla="*/ 29409 w 178343"/>
              <a:gd name="connsiteY37" fmla="*/ 27914 h 185737"/>
              <a:gd name="connsiteX38" fmla="*/ 42748 w 178343"/>
              <a:gd name="connsiteY38" fmla="*/ 33773 h 185737"/>
              <a:gd name="connsiteX39" fmla="*/ 54637 w 178343"/>
              <a:gd name="connsiteY39" fmla="*/ 33077 h 185737"/>
              <a:gd name="connsiteX40" fmla="*/ 61136 w 178343"/>
              <a:gd name="connsiteY40" fmla="*/ 23123 h 185737"/>
              <a:gd name="connsiteX41" fmla="*/ 62756 w 178343"/>
              <a:gd name="connsiteY41" fmla="*/ 8591 h 185737"/>
              <a:gd name="connsiteX42" fmla="*/ 68305 w 178343"/>
              <a:gd name="connsiteY42" fmla="*/ 2409 h 185737"/>
              <a:gd name="connsiteX43" fmla="*/ 89274 w 178343"/>
              <a:gd name="connsiteY43" fmla="*/ 0 h 185737"/>
              <a:gd name="connsiteX44" fmla="*/ 89275 w 178343"/>
              <a:gd name="connsiteY44" fmla="*/ 14287 h 185737"/>
              <a:gd name="connsiteX45" fmla="*/ 76373 w 178343"/>
              <a:gd name="connsiteY45" fmla="*/ 15402 h 185737"/>
              <a:gd name="connsiteX46" fmla="*/ 75336 w 178343"/>
              <a:gd name="connsiteY46" fmla="*/ 24710 h 185737"/>
              <a:gd name="connsiteX47" fmla="*/ 61825 w 178343"/>
              <a:gd name="connsiteY47" fmla="*/ 45425 h 185737"/>
              <a:gd name="connsiteX48" fmla="*/ 37004 w 178343"/>
              <a:gd name="connsiteY48" fmla="*/ 46855 h 185737"/>
              <a:gd name="connsiteX49" fmla="*/ 28448 w 178343"/>
              <a:gd name="connsiteY49" fmla="*/ 43096 h 185737"/>
              <a:gd name="connsiteX50" fmla="*/ 15610 w 178343"/>
              <a:gd name="connsiteY50" fmla="*/ 65167 h 185737"/>
              <a:gd name="connsiteX51" fmla="*/ 23209 w 178343"/>
              <a:gd name="connsiteY51" fmla="*/ 70759 h 185737"/>
              <a:gd name="connsiteX52" fmla="*/ 34403 w 178343"/>
              <a:gd name="connsiteY52" fmla="*/ 92874 h 185737"/>
              <a:gd name="connsiteX53" fmla="*/ 23217 w 178343"/>
              <a:gd name="connsiteY53" fmla="*/ 114981 h 185737"/>
              <a:gd name="connsiteX54" fmla="*/ 15606 w 178343"/>
              <a:gd name="connsiteY54" fmla="*/ 120588 h 185737"/>
              <a:gd name="connsiteX55" fmla="*/ 28445 w 178343"/>
              <a:gd name="connsiteY55" fmla="*/ 142700 h 185737"/>
              <a:gd name="connsiteX56" fmla="*/ 37066 w 178343"/>
              <a:gd name="connsiteY56" fmla="*/ 138923 h 185737"/>
              <a:gd name="connsiteX57" fmla="*/ 61759 w 178343"/>
              <a:gd name="connsiteY57" fmla="*/ 140298 h 185737"/>
              <a:gd name="connsiteX58" fmla="*/ 75327 w 178343"/>
              <a:gd name="connsiteY58" fmla="*/ 160997 h 185737"/>
              <a:gd name="connsiteX59" fmla="*/ 76364 w 178343"/>
              <a:gd name="connsiteY59" fmla="*/ 170369 h 185737"/>
              <a:gd name="connsiteX60" fmla="*/ 101970 w 178343"/>
              <a:gd name="connsiteY60" fmla="*/ 170369 h 185737"/>
              <a:gd name="connsiteX61" fmla="*/ 103007 w 178343"/>
              <a:gd name="connsiteY61" fmla="*/ 160998 h 185737"/>
              <a:gd name="connsiteX62" fmla="*/ 116551 w 178343"/>
              <a:gd name="connsiteY62" fmla="*/ 140258 h 185737"/>
              <a:gd name="connsiteX63" fmla="*/ 141286 w 178343"/>
              <a:gd name="connsiteY63" fmla="*/ 138879 h 185737"/>
              <a:gd name="connsiteX64" fmla="*/ 149900 w 178343"/>
              <a:gd name="connsiteY64" fmla="*/ 142653 h 185737"/>
              <a:gd name="connsiteX65" fmla="*/ 162735 w 178343"/>
              <a:gd name="connsiteY65" fmla="*/ 120577 h 185737"/>
              <a:gd name="connsiteX66" fmla="*/ 155134 w 178343"/>
              <a:gd name="connsiteY66" fmla="*/ 114977 h 185737"/>
              <a:gd name="connsiteX67" fmla="*/ 143941 w 178343"/>
              <a:gd name="connsiteY67" fmla="*/ 92864 h 185737"/>
              <a:gd name="connsiteX68" fmla="*/ 155126 w 178343"/>
              <a:gd name="connsiteY68" fmla="*/ 70756 h 185737"/>
              <a:gd name="connsiteX69" fmla="*/ 162716 w 178343"/>
              <a:gd name="connsiteY69" fmla="*/ 65161 h 185737"/>
              <a:gd name="connsiteX70" fmla="*/ 149877 w 178343"/>
              <a:gd name="connsiteY70" fmla="*/ 43087 h 185737"/>
              <a:gd name="connsiteX71" fmla="*/ 141338 w 178343"/>
              <a:gd name="connsiteY71" fmla="*/ 46838 h 185737"/>
              <a:gd name="connsiteX72" fmla="*/ 130293 w 178343"/>
              <a:gd name="connsiteY72" fmla="*/ 49164 h 185737"/>
              <a:gd name="connsiteX73" fmla="*/ 103017 w 178343"/>
              <a:gd name="connsiteY73" fmla="*/ 24706 h 185737"/>
              <a:gd name="connsiteX74" fmla="*/ 101980 w 178343"/>
              <a:gd name="connsiteY74" fmla="*/ 15399 h 185737"/>
              <a:gd name="connsiteX75" fmla="*/ 89275 w 178343"/>
              <a:gd name="connsiteY75" fmla="*/ 14287 h 185737"/>
              <a:gd name="connsiteX76" fmla="*/ 89155 w 178343"/>
              <a:gd name="connsiteY76" fmla="*/ 57150 h 185737"/>
              <a:gd name="connsiteX77" fmla="*/ 124873 w 178343"/>
              <a:gd name="connsiteY77" fmla="*/ 92869 h 185737"/>
              <a:gd name="connsiteX78" fmla="*/ 89155 w 178343"/>
              <a:gd name="connsiteY78" fmla="*/ 128588 h 185737"/>
              <a:gd name="connsiteX79" fmla="*/ 53436 w 178343"/>
              <a:gd name="connsiteY79" fmla="*/ 92869 h 185737"/>
              <a:gd name="connsiteX80" fmla="*/ 89155 w 178343"/>
              <a:gd name="connsiteY80" fmla="*/ 57150 h 185737"/>
              <a:gd name="connsiteX81" fmla="*/ 89155 w 178343"/>
              <a:gd name="connsiteY81" fmla="*/ 71437 h 185737"/>
              <a:gd name="connsiteX82" fmla="*/ 67723 w 178343"/>
              <a:gd name="connsiteY82" fmla="*/ 92869 h 185737"/>
              <a:gd name="connsiteX83" fmla="*/ 89155 w 178343"/>
              <a:gd name="connsiteY83" fmla="*/ 114300 h 185737"/>
              <a:gd name="connsiteX84" fmla="*/ 110586 w 178343"/>
              <a:gd name="connsiteY84" fmla="*/ 92869 h 185737"/>
              <a:gd name="connsiteX85" fmla="*/ 89155 w 178343"/>
              <a:gd name="connsiteY85" fmla="*/ 714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3" h="185737">
                <a:moveTo>
                  <a:pt x="89274" y="0"/>
                </a:moveTo>
                <a:cubicBezTo>
                  <a:pt x="96264" y="81"/>
                  <a:pt x="103228" y="888"/>
                  <a:pt x="110052" y="2410"/>
                </a:cubicBezTo>
                <a:cubicBezTo>
                  <a:pt x="113031" y="3075"/>
                  <a:pt x="115259" y="5558"/>
                  <a:pt x="115597" y="8591"/>
                </a:cubicBezTo>
                <a:lnTo>
                  <a:pt x="117218" y="23134"/>
                </a:lnTo>
                <a:cubicBezTo>
                  <a:pt x="117952" y="29812"/>
                  <a:pt x="123590" y="34870"/>
                  <a:pt x="130311" y="34877"/>
                </a:cubicBezTo>
                <a:cubicBezTo>
                  <a:pt x="132118" y="34879"/>
                  <a:pt x="133905" y="34503"/>
                  <a:pt x="135575" y="33765"/>
                </a:cubicBezTo>
                <a:lnTo>
                  <a:pt x="148915" y="27904"/>
                </a:lnTo>
                <a:cubicBezTo>
                  <a:pt x="151690" y="26685"/>
                  <a:pt x="154932" y="27350"/>
                  <a:pt x="157003" y="29562"/>
                </a:cubicBezTo>
                <a:cubicBezTo>
                  <a:pt x="166644" y="39859"/>
                  <a:pt x="173824" y="52208"/>
                  <a:pt x="178004" y="65680"/>
                </a:cubicBezTo>
                <a:cubicBezTo>
                  <a:pt x="178905" y="68586"/>
                  <a:pt x="177868" y="71743"/>
                  <a:pt x="175419" y="73547"/>
                </a:cubicBezTo>
                <a:lnTo>
                  <a:pt x="163594" y="82264"/>
                </a:lnTo>
                <a:cubicBezTo>
                  <a:pt x="160221" y="84742"/>
                  <a:pt x="158229" y="88678"/>
                  <a:pt x="158229" y="92864"/>
                </a:cubicBezTo>
                <a:cubicBezTo>
                  <a:pt x="158229" y="97049"/>
                  <a:pt x="160221" y="100985"/>
                  <a:pt x="163601" y="103469"/>
                </a:cubicBezTo>
                <a:lnTo>
                  <a:pt x="175437" y="112188"/>
                </a:lnTo>
                <a:cubicBezTo>
                  <a:pt x="177886" y="113992"/>
                  <a:pt x="178924" y="117150"/>
                  <a:pt x="178023" y="120056"/>
                </a:cubicBezTo>
                <a:cubicBezTo>
                  <a:pt x="173845" y="133526"/>
                  <a:pt x="166669" y="145874"/>
                  <a:pt x="157034" y="156173"/>
                </a:cubicBezTo>
                <a:cubicBezTo>
                  <a:pt x="154964" y="158385"/>
                  <a:pt x="151725" y="159051"/>
                  <a:pt x="148951" y="157835"/>
                </a:cubicBezTo>
                <a:lnTo>
                  <a:pt x="135555" y="151967"/>
                </a:lnTo>
                <a:cubicBezTo>
                  <a:pt x="131723" y="150289"/>
                  <a:pt x="127321" y="150535"/>
                  <a:pt x="123700" y="152629"/>
                </a:cubicBezTo>
                <a:cubicBezTo>
                  <a:pt x="120078" y="154721"/>
                  <a:pt x="117669" y="158412"/>
                  <a:pt x="117208" y="162570"/>
                </a:cubicBezTo>
                <a:lnTo>
                  <a:pt x="115598" y="177112"/>
                </a:lnTo>
                <a:cubicBezTo>
                  <a:pt x="115265" y="180110"/>
                  <a:pt x="113085" y="182577"/>
                  <a:pt x="110151" y="183275"/>
                </a:cubicBezTo>
                <a:cubicBezTo>
                  <a:pt x="96355" y="186558"/>
                  <a:pt x="81980" y="186558"/>
                  <a:pt x="68184" y="183275"/>
                </a:cubicBezTo>
                <a:cubicBezTo>
                  <a:pt x="65249" y="182577"/>
                  <a:pt x="63069" y="180110"/>
                  <a:pt x="62737" y="177112"/>
                </a:cubicBezTo>
                <a:lnTo>
                  <a:pt x="61129" y="162592"/>
                </a:lnTo>
                <a:cubicBezTo>
                  <a:pt x="60656" y="158442"/>
                  <a:pt x="58242" y="154762"/>
                  <a:pt x="54624" y="152676"/>
                </a:cubicBezTo>
                <a:cubicBezTo>
                  <a:pt x="51005" y="150590"/>
                  <a:pt x="46611" y="150345"/>
                  <a:pt x="42792" y="152013"/>
                </a:cubicBezTo>
                <a:lnTo>
                  <a:pt x="29393" y="157883"/>
                </a:lnTo>
                <a:cubicBezTo>
                  <a:pt x="26618" y="159099"/>
                  <a:pt x="23378" y="158432"/>
                  <a:pt x="21309" y="156219"/>
                </a:cubicBezTo>
                <a:cubicBezTo>
                  <a:pt x="11668" y="145909"/>
                  <a:pt x="4491" y="133545"/>
                  <a:pt x="320" y="120061"/>
                </a:cubicBezTo>
                <a:cubicBezTo>
                  <a:pt x="-579" y="117157"/>
                  <a:pt x="459" y="114001"/>
                  <a:pt x="2907" y="112198"/>
                </a:cubicBezTo>
                <a:lnTo>
                  <a:pt x="14750" y="103473"/>
                </a:lnTo>
                <a:cubicBezTo>
                  <a:pt x="18123" y="100995"/>
                  <a:pt x="20115" y="97059"/>
                  <a:pt x="20115" y="92874"/>
                </a:cubicBezTo>
                <a:cubicBezTo>
                  <a:pt x="20115" y="88687"/>
                  <a:pt x="18123" y="84752"/>
                  <a:pt x="14745" y="82270"/>
                </a:cubicBezTo>
                <a:lnTo>
                  <a:pt x="2910" y="73560"/>
                </a:lnTo>
                <a:cubicBezTo>
                  <a:pt x="459" y="71756"/>
                  <a:pt x="-581" y="68597"/>
                  <a:pt x="321" y="65690"/>
                </a:cubicBezTo>
                <a:cubicBezTo>
                  <a:pt x="4500" y="52217"/>
                  <a:pt x="11680" y="39868"/>
                  <a:pt x="21321" y="29572"/>
                </a:cubicBezTo>
                <a:cubicBezTo>
                  <a:pt x="23393" y="27359"/>
                  <a:pt x="26635" y="26695"/>
                  <a:pt x="29409" y="27914"/>
                </a:cubicBezTo>
                <a:lnTo>
                  <a:pt x="42748" y="33773"/>
                </a:lnTo>
                <a:cubicBezTo>
                  <a:pt x="46586" y="35457"/>
                  <a:pt x="50998" y="35203"/>
                  <a:pt x="54637" y="33077"/>
                </a:cubicBezTo>
                <a:cubicBezTo>
                  <a:pt x="58259" y="30976"/>
                  <a:pt x="60671" y="27282"/>
                  <a:pt x="61136" y="23123"/>
                </a:cubicBezTo>
                <a:lnTo>
                  <a:pt x="62756" y="8591"/>
                </a:lnTo>
                <a:cubicBezTo>
                  <a:pt x="63095" y="5556"/>
                  <a:pt x="65324" y="3072"/>
                  <a:pt x="68305" y="2409"/>
                </a:cubicBezTo>
                <a:cubicBezTo>
                  <a:pt x="75138" y="890"/>
                  <a:pt x="82108" y="82"/>
                  <a:pt x="89274" y="0"/>
                </a:cubicBezTo>
                <a:close/>
                <a:moveTo>
                  <a:pt x="89275" y="14287"/>
                </a:moveTo>
                <a:cubicBezTo>
                  <a:pt x="84950" y="14337"/>
                  <a:pt x="80637" y="14711"/>
                  <a:pt x="76373" y="15402"/>
                </a:cubicBezTo>
                <a:lnTo>
                  <a:pt x="75336" y="24710"/>
                </a:lnTo>
                <a:cubicBezTo>
                  <a:pt x="74366" y="33373"/>
                  <a:pt x="69346" y="41062"/>
                  <a:pt x="61825" y="45425"/>
                </a:cubicBezTo>
                <a:cubicBezTo>
                  <a:pt x="54257" y="49846"/>
                  <a:pt x="45031" y="50378"/>
                  <a:pt x="37004" y="46855"/>
                </a:cubicBezTo>
                <a:lnTo>
                  <a:pt x="28448" y="43096"/>
                </a:lnTo>
                <a:cubicBezTo>
                  <a:pt x="23000" y="49708"/>
                  <a:pt x="18664" y="57163"/>
                  <a:pt x="15610" y="65167"/>
                </a:cubicBezTo>
                <a:lnTo>
                  <a:pt x="23209" y="70759"/>
                </a:lnTo>
                <a:cubicBezTo>
                  <a:pt x="30246" y="75929"/>
                  <a:pt x="34403" y="84141"/>
                  <a:pt x="34403" y="92874"/>
                </a:cubicBezTo>
                <a:cubicBezTo>
                  <a:pt x="34403" y="101605"/>
                  <a:pt x="30246" y="109817"/>
                  <a:pt x="23217" y="114981"/>
                </a:cubicBezTo>
                <a:lnTo>
                  <a:pt x="15606" y="120588"/>
                </a:lnTo>
                <a:cubicBezTo>
                  <a:pt x="18657" y="128607"/>
                  <a:pt x="22994" y="136075"/>
                  <a:pt x="28445" y="142700"/>
                </a:cubicBezTo>
                <a:lnTo>
                  <a:pt x="37066" y="138923"/>
                </a:lnTo>
                <a:cubicBezTo>
                  <a:pt x="45049" y="135438"/>
                  <a:pt x="54212" y="135947"/>
                  <a:pt x="61759" y="140298"/>
                </a:cubicBezTo>
                <a:cubicBezTo>
                  <a:pt x="69305" y="144648"/>
                  <a:pt x="74339" y="152321"/>
                  <a:pt x="75327" y="160997"/>
                </a:cubicBezTo>
                <a:lnTo>
                  <a:pt x="76364" y="170369"/>
                </a:lnTo>
                <a:cubicBezTo>
                  <a:pt x="84839" y="171810"/>
                  <a:pt x="93495" y="171810"/>
                  <a:pt x="101970" y="170369"/>
                </a:cubicBezTo>
                <a:lnTo>
                  <a:pt x="103007" y="160998"/>
                </a:lnTo>
                <a:cubicBezTo>
                  <a:pt x="103967" y="152325"/>
                  <a:pt x="108995" y="144625"/>
                  <a:pt x="116551" y="140258"/>
                </a:cubicBezTo>
                <a:cubicBezTo>
                  <a:pt x="124107" y="135891"/>
                  <a:pt x="133289" y="135379"/>
                  <a:pt x="141286" y="138879"/>
                </a:cubicBezTo>
                <a:lnTo>
                  <a:pt x="149900" y="142653"/>
                </a:lnTo>
                <a:cubicBezTo>
                  <a:pt x="155347" y="136039"/>
                  <a:pt x="159682" y="128583"/>
                  <a:pt x="162735" y="120577"/>
                </a:cubicBezTo>
                <a:lnTo>
                  <a:pt x="155134" y="114977"/>
                </a:lnTo>
                <a:cubicBezTo>
                  <a:pt x="148097" y="109807"/>
                  <a:pt x="143941" y="101596"/>
                  <a:pt x="143941" y="92864"/>
                </a:cubicBezTo>
                <a:cubicBezTo>
                  <a:pt x="143941" y="84131"/>
                  <a:pt x="148097" y="75920"/>
                  <a:pt x="155126" y="70756"/>
                </a:cubicBezTo>
                <a:lnTo>
                  <a:pt x="162716" y="65161"/>
                </a:lnTo>
                <a:cubicBezTo>
                  <a:pt x="159662" y="57156"/>
                  <a:pt x="155326" y="49700"/>
                  <a:pt x="149877" y="43087"/>
                </a:cubicBezTo>
                <a:lnTo>
                  <a:pt x="141338" y="46838"/>
                </a:lnTo>
                <a:cubicBezTo>
                  <a:pt x="137858" y="48378"/>
                  <a:pt x="134095" y="49170"/>
                  <a:pt x="130293" y="49164"/>
                </a:cubicBezTo>
                <a:cubicBezTo>
                  <a:pt x="116294" y="49149"/>
                  <a:pt x="104545" y="38610"/>
                  <a:pt x="103017" y="24706"/>
                </a:cubicBezTo>
                <a:lnTo>
                  <a:pt x="101980" y="15399"/>
                </a:lnTo>
                <a:cubicBezTo>
                  <a:pt x="97737" y="14709"/>
                  <a:pt x="93468" y="14336"/>
                  <a:pt x="89275" y="14287"/>
                </a:cubicBezTo>
                <a:close/>
                <a:moveTo>
                  <a:pt x="89155" y="57150"/>
                </a:moveTo>
                <a:cubicBezTo>
                  <a:pt x="108882" y="57150"/>
                  <a:pt x="124873" y="73141"/>
                  <a:pt x="124873" y="92869"/>
                </a:cubicBezTo>
                <a:cubicBezTo>
                  <a:pt x="124873" y="112595"/>
                  <a:pt x="108882" y="128588"/>
                  <a:pt x="89155" y="128588"/>
                </a:cubicBezTo>
                <a:cubicBezTo>
                  <a:pt x="69428" y="128588"/>
                  <a:pt x="53436" y="112595"/>
                  <a:pt x="53436" y="92869"/>
                </a:cubicBezTo>
                <a:cubicBezTo>
                  <a:pt x="53436" y="73141"/>
                  <a:pt x="69428" y="57150"/>
                  <a:pt x="89155" y="57150"/>
                </a:cubicBezTo>
                <a:close/>
                <a:moveTo>
                  <a:pt x="89155" y="71437"/>
                </a:moveTo>
                <a:cubicBezTo>
                  <a:pt x="77318" y="71437"/>
                  <a:pt x="67723" y="81032"/>
                  <a:pt x="67723" y="92869"/>
                </a:cubicBezTo>
                <a:cubicBezTo>
                  <a:pt x="67723" y="104705"/>
                  <a:pt x="77318" y="114300"/>
                  <a:pt x="89155" y="114300"/>
                </a:cubicBezTo>
                <a:cubicBezTo>
                  <a:pt x="100990" y="114300"/>
                  <a:pt x="110586" y="104705"/>
                  <a:pt x="110586" y="92869"/>
                </a:cubicBezTo>
                <a:cubicBezTo>
                  <a:pt x="110586" y="81032"/>
                  <a:pt x="100990" y="71437"/>
                  <a:pt x="89155" y="714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IN" sz="1400" i="1">
              <a:solidFill>
                <a:schemeClr val="bg1"/>
              </a:solidFill>
              <a:latin typeface="+mj-lt"/>
              <a:ea typeface="+mj-ea"/>
              <a:cs typeface="+mj-cs"/>
            </a:endParaRPr>
          </a:p>
        </p:txBody>
      </p:sp>
      <p:pic>
        <p:nvPicPr>
          <p:cNvPr id="33" name="Picture 4">
            <a:extLst>
              <a:ext uri="{FF2B5EF4-FFF2-40B4-BE49-F238E27FC236}">
                <a16:creationId xmlns:a16="http://schemas.microsoft.com/office/drawing/2014/main" id="{565D5E7F-BC56-4B6E-BC53-757B8746E063}"/>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740216" y="1820306"/>
            <a:ext cx="575423" cy="57542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C0D8D13-AA10-1DCD-29C6-3C262A195980}"/>
              </a:ext>
            </a:extLst>
          </p:cNvPr>
          <p:cNvSpPr txBox="1"/>
          <p:nvPr/>
        </p:nvSpPr>
        <p:spPr>
          <a:xfrm>
            <a:off x="5473759" y="1954129"/>
            <a:ext cx="197802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lang="en-US" sz="2000">
                <a:solidFill>
                  <a:schemeClr val="tx1"/>
                </a:solidFill>
                <a:ea typeface="+mj-ea"/>
                <a:cs typeface="+mj-cs"/>
              </a:rPr>
              <a:t>Copilot + Agents</a:t>
            </a:r>
            <a:endParaRPr kumimoji="0" lang="en-US" sz="2000" i="0" u="none" strike="noStrike" kern="1200" cap="none" spc="0" normalizeH="0" baseline="0" noProof="0">
              <a:ln w="3175">
                <a:noFill/>
              </a:ln>
              <a:solidFill>
                <a:schemeClr val="tx1"/>
              </a:solidFill>
              <a:effectLst/>
              <a:uLnTx/>
              <a:uFillTx/>
              <a:ea typeface="+mj-ea"/>
              <a:cs typeface="+mj-cs"/>
            </a:endParaRPr>
          </a:p>
        </p:txBody>
      </p:sp>
      <p:sp>
        <p:nvSpPr>
          <p:cNvPr id="37" name="TextBox 36">
            <a:extLst>
              <a:ext uri="{FF2B5EF4-FFF2-40B4-BE49-F238E27FC236}">
                <a16:creationId xmlns:a16="http://schemas.microsoft.com/office/drawing/2014/main" id="{5A30A375-E684-9393-1F92-69BA1D397C90}"/>
              </a:ext>
            </a:extLst>
          </p:cNvPr>
          <p:cNvSpPr txBox="1">
            <a:spLocks/>
          </p:cNvSpPr>
          <p:nvPr/>
        </p:nvSpPr>
        <p:spPr>
          <a:xfrm>
            <a:off x="1726752"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lang="en-US" sz="1800">
                <a:solidFill>
                  <a:schemeClr val="accent2"/>
                </a:solidFill>
                <a:ea typeface="+mj-ea"/>
                <a:cs typeface="+mj-cs"/>
              </a:rPr>
              <a:t>Management Controls</a:t>
            </a:r>
            <a:endParaRPr kumimoji="0" lang="en-US" sz="1800" i="0" u="none" strike="noStrike" kern="1200" cap="none" spc="0" normalizeH="0" baseline="0" noProof="0">
              <a:ln w="3175">
                <a:noFill/>
              </a:ln>
              <a:solidFill>
                <a:schemeClr val="accent2"/>
              </a:solidFill>
              <a:effectLst/>
              <a:uLnTx/>
              <a:uFillTx/>
              <a:ea typeface="+mj-ea"/>
              <a:cs typeface="+mj-cs"/>
            </a:endParaRPr>
          </a:p>
        </p:txBody>
      </p:sp>
      <p:sp>
        <p:nvSpPr>
          <p:cNvPr id="38" name="TextBox 37">
            <a:extLst>
              <a:ext uri="{FF2B5EF4-FFF2-40B4-BE49-F238E27FC236}">
                <a16:creationId xmlns:a16="http://schemas.microsoft.com/office/drawing/2014/main" id="{A5C0346F-D213-20A7-BD9D-4605C100A1D5}"/>
              </a:ext>
            </a:extLst>
          </p:cNvPr>
          <p:cNvSpPr txBox="1"/>
          <p:nvPr/>
        </p:nvSpPr>
        <p:spPr>
          <a:xfrm>
            <a:off x="1097764" y="4671798"/>
            <a:ext cx="3203787" cy="1138773"/>
          </a:xfrm>
          <a:prstGeom prst="rect">
            <a:avLst/>
          </a:prstGeom>
          <a:noFill/>
        </p:spPr>
        <p:txBody>
          <a:bodyPr wrap="square" lIns="0" tIns="0" rIns="0" bIns="0">
            <a:spAutoFit/>
          </a:bodyPr>
          <a:lstStyle/>
          <a:p>
            <a:pPr algn="ctr">
              <a:spcAft>
                <a:spcPts val="1200"/>
              </a:spcAft>
            </a:pPr>
            <a:r>
              <a:rPr lang="en-US"/>
              <a:t>Licensing &amp; metering</a:t>
            </a:r>
          </a:p>
          <a:p>
            <a:pPr algn="ctr">
              <a:spcAft>
                <a:spcPts val="1200"/>
              </a:spcAft>
            </a:pPr>
            <a:r>
              <a:rPr lang="en-US" sz="1800"/>
              <a:t>Agent lifecycle</a:t>
            </a:r>
          </a:p>
          <a:p>
            <a:pPr algn="ctr">
              <a:spcAft>
                <a:spcPts val="1200"/>
              </a:spcAft>
            </a:pPr>
            <a:r>
              <a:rPr lang="en-US"/>
              <a:t>Customization</a:t>
            </a:r>
          </a:p>
        </p:txBody>
      </p:sp>
      <p:sp>
        <p:nvSpPr>
          <p:cNvPr id="35" name="TextBox 34">
            <a:extLst>
              <a:ext uri="{FF2B5EF4-FFF2-40B4-BE49-F238E27FC236}">
                <a16:creationId xmlns:a16="http://schemas.microsoft.com/office/drawing/2014/main" id="{512B44AE-6884-E0A1-DEE2-742C1095FF11}"/>
              </a:ext>
            </a:extLst>
          </p:cNvPr>
          <p:cNvSpPr txBox="1">
            <a:spLocks/>
          </p:cNvSpPr>
          <p:nvPr/>
        </p:nvSpPr>
        <p:spPr>
          <a:xfrm>
            <a:off x="5132766"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lang="en-US" sz="1800">
                <a:solidFill>
                  <a:schemeClr val="accent2"/>
                </a:solidFill>
                <a:ea typeface="+mj-ea"/>
                <a:cs typeface="+mj-cs"/>
              </a:rPr>
              <a:t>Security &amp; Governance</a:t>
            </a:r>
            <a:endParaRPr kumimoji="0" lang="en-US" sz="1800" i="0" u="none" strike="noStrike" kern="1200" cap="none" spc="0" normalizeH="0" baseline="0" noProof="0">
              <a:ln w="3175">
                <a:noFill/>
              </a:ln>
              <a:solidFill>
                <a:schemeClr val="accent2"/>
              </a:solidFill>
              <a:effectLst/>
              <a:uLnTx/>
              <a:uFillTx/>
              <a:ea typeface="+mj-ea"/>
              <a:cs typeface="+mj-cs"/>
            </a:endParaRPr>
          </a:p>
        </p:txBody>
      </p:sp>
      <p:sp>
        <p:nvSpPr>
          <p:cNvPr id="36" name="TextBox 35">
            <a:extLst>
              <a:ext uri="{FF2B5EF4-FFF2-40B4-BE49-F238E27FC236}">
                <a16:creationId xmlns:a16="http://schemas.microsoft.com/office/drawing/2014/main" id="{740AEDE9-9701-29F5-40B8-3754A1B1903F}"/>
              </a:ext>
            </a:extLst>
          </p:cNvPr>
          <p:cNvSpPr txBox="1"/>
          <p:nvPr/>
        </p:nvSpPr>
        <p:spPr>
          <a:xfrm>
            <a:off x="4492895" y="4671798"/>
            <a:ext cx="3203787" cy="1138773"/>
          </a:xfrm>
          <a:prstGeom prst="rect">
            <a:avLst/>
          </a:prstGeom>
          <a:noFill/>
        </p:spPr>
        <p:txBody>
          <a:bodyPr wrap="square" lIns="0" tIns="0" rIns="0" bIns="0">
            <a:spAutoFit/>
          </a:bodyPr>
          <a:lstStyle/>
          <a:p>
            <a:pPr lvl="0" algn="ctr">
              <a:spcAft>
                <a:spcPts val="1200"/>
              </a:spcAft>
              <a:buNone/>
            </a:pPr>
            <a:r>
              <a:rPr lang="en-US" sz="1800"/>
              <a:t>Data security</a:t>
            </a:r>
          </a:p>
          <a:p>
            <a:pPr algn="ctr">
              <a:spcAft>
                <a:spcPts val="1200"/>
              </a:spcAft>
            </a:pPr>
            <a:r>
              <a:rPr lang="en-US" sz="1800"/>
              <a:t>AI security</a:t>
            </a:r>
          </a:p>
          <a:p>
            <a:pPr algn="ctr">
              <a:spcAft>
                <a:spcPts val="1200"/>
              </a:spcAft>
            </a:pPr>
            <a:r>
              <a:rPr lang="en-US" sz="1800"/>
              <a:t>Compliance &amp; privacy</a:t>
            </a:r>
          </a:p>
        </p:txBody>
      </p:sp>
      <p:sp>
        <p:nvSpPr>
          <p:cNvPr id="39" name="TextBox 38">
            <a:extLst>
              <a:ext uri="{FF2B5EF4-FFF2-40B4-BE49-F238E27FC236}">
                <a16:creationId xmlns:a16="http://schemas.microsoft.com/office/drawing/2014/main" id="{B17AF164-B060-5BC1-7D74-69B9F0B5BE73}"/>
              </a:ext>
            </a:extLst>
          </p:cNvPr>
          <p:cNvSpPr txBox="1">
            <a:spLocks/>
          </p:cNvSpPr>
          <p:nvPr/>
        </p:nvSpPr>
        <p:spPr>
          <a:xfrm>
            <a:off x="8520645"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lang="en-US" sz="1800">
                <a:solidFill>
                  <a:schemeClr val="accent2"/>
                </a:solidFill>
                <a:ea typeface="+mj-ea"/>
                <a:cs typeface="+mj-cs"/>
              </a:rPr>
              <a:t>Measurement &amp; Reporting</a:t>
            </a:r>
            <a:endParaRPr kumimoji="0" lang="en-US" sz="1800" i="0" u="none" strike="noStrike" kern="1200" cap="none" spc="0" normalizeH="0" baseline="0" noProof="0">
              <a:ln w="3175">
                <a:noFill/>
              </a:ln>
              <a:solidFill>
                <a:schemeClr val="accent2"/>
              </a:solidFill>
              <a:effectLst/>
              <a:uLnTx/>
              <a:uFillTx/>
              <a:ea typeface="+mj-ea"/>
              <a:cs typeface="+mj-cs"/>
            </a:endParaRPr>
          </a:p>
        </p:txBody>
      </p:sp>
      <p:sp>
        <p:nvSpPr>
          <p:cNvPr id="40" name="TextBox 39">
            <a:extLst>
              <a:ext uri="{FF2B5EF4-FFF2-40B4-BE49-F238E27FC236}">
                <a16:creationId xmlns:a16="http://schemas.microsoft.com/office/drawing/2014/main" id="{4BB70143-E7A0-FD26-55FA-5013CC17424A}"/>
              </a:ext>
            </a:extLst>
          </p:cNvPr>
          <p:cNvSpPr txBox="1"/>
          <p:nvPr/>
        </p:nvSpPr>
        <p:spPr>
          <a:xfrm>
            <a:off x="7880774" y="4671798"/>
            <a:ext cx="3203787" cy="1138773"/>
          </a:xfrm>
          <a:prstGeom prst="rect">
            <a:avLst/>
          </a:prstGeom>
          <a:noFill/>
        </p:spPr>
        <p:txBody>
          <a:bodyPr wrap="square" lIns="0" tIns="0" rIns="0" bIns="0">
            <a:spAutoFit/>
          </a:bodyPr>
          <a:lstStyle/>
          <a:p>
            <a:pPr algn="ctr">
              <a:spcAft>
                <a:spcPts val="1200"/>
              </a:spcAft>
            </a:pPr>
            <a:r>
              <a:rPr lang="en-US"/>
              <a:t>Readiness and adoption</a:t>
            </a:r>
          </a:p>
          <a:p>
            <a:pPr algn="ctr">
              <a:spcAft>
                <a:spcPts val="1200"/>
              </a:spcAft>
            </a:pPr>
            <a:r>
              <a:rPr lang="en-US"/>
              <a:t>Productivity impact</a:t>
            </a:r>
          </a:p>
          <a:p>
            <a:pPr algn="ctr">
              <a:spcAft>
                <a:spcPts val="1200"/>
              </a:spcAft>
            </a:pPr>
            <a:r>
              <a:rPr lang="en-US"/>
              <a:t>Business value &amp; ROI</a:t>
            </a:r>
          </a:p>
        </p:txBody>
      </p:sp>
    </p:spTree>
    <p:extLst>
      <p:ext uri="{BB962C8B-B14F-4D97-AF65-F5344CB8AC3E}">
        <p14:creationId xmlns:p14="http://schemas.microsoft.com/office/powerpoint/2010/main" val="1838329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42" presetClass="path" presetSubtype="0" decel="100000" fill="hold" grpId="1" nodeType="withEffect">
                                  <p:stCondLst>
                                    <p:cond delay="200"/>
                                  </p:stCondLst>
                                  <p:childTnLst>
                                    <p:animMotion origin="layout" path="M -1.04167E-6 7.40741E-7 L -1.04167E-6 0.03542 " pathEditMode="relative" rAng="0" ptsTypes="AA">
                                      <p:cBhvr>
                                        <p:cTn id="9" dur="700" spd="-100000" fill="hold"/>
                                        <p:tgtEl>
                                          <p:spTgt spid="34"/>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decel="100000" fill="hold" nodeType="withEffect">
                                  <p:stCondLst>
                                    <p:cond delay="200"/>
                                  </p:stCondLst>
                                  <p:childTnLst>
                                    <p:animMotion origin="layout" path="M -1.04167E-6 7.40741E-7 L -1.04167E-6 0.03542 " pathEditMode="relative" rAng="0" ptsTypes="AA">
                                      <p:cBhvr>
                                        <p:cTn id="14" dur="700" spd="-100000" fill="hold"/>
                                        <p:tgtEl>
                                          <p:spTgt spid="33"/>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1.04167E-6 7.40741E-7 L -1.04167E-6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grpId="1" nodeType="withEffect">
                                  <p:stCondLst>
                                    <p:cond delay="200"/>
                                  </p:stCondLst>
                                  <p:childTnLst>
                                    <p:animMotion origin="layout" path="M -1.04167E-6 7.40741E-7 L -1.04167E-6 0.03542 " pathEditMode="relative" rAng="0" ptsTypes="AA">
                                      <p:cBhvr>
                                        <p:cTn id="24" dur="700" spd="-100000" fill="hold"/>
                                        <p:tgtEl>
                                          <p:spTgt spid="22"/>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42" presetClass="path" presetSubtype="0" decel="100000" fill="hold" grpId="1" nodeType="withEffect">
                                  <p:stCondLst>
                                    <p:cond delay="200"/>
                                  </p:stCondLst>
                                  <p:childTnLst>
                                    <p:animMotion origin="layout" path="M -1.04167E-6 7.40741E-7 L -1.04167E-6 0.03542 " pathEditMode="relative" rAng="0" ptsTypes="AA">
                                      <p:cBhvr>
                                        <p:cTn id="29" dur="700" spd="-100000" fill="hold"/>
                                        <p:tgtEl>
                                          <p:spTgt spid="30"/>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42" presetClass="path" presetSubtype="0" decel="100000" fill="hold" grpId="1" nodeType="withEffect">
                                  <p:stCondLst>
                                    <p:cond delay="200"/>
                                  </p:stCondLst>
                                  <p:childTnLst>
                                    <p:animMotion origin="layout" path="M -1.04167E-6 7.40741E-7 L -1.04167E-6 0.03542 " pathEditMode="relative" rAng="0" ptsTypes="AA">
                                      <p:cBhvr>
                                        <p:cTn id="34" dur="700" spd="-100000" fill="hold"/>
                                        <p:tgtEl>
                                          <p:spTgt spid="24"/>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42" presetClass="path" presetSubtype="0" decel="100000" fill="hold" grpId="1" nodeType="withEffect">
                                  <p:stCondLst>
                                    <p:cond delay="200"/>
                                  </p:stCondLst>
                                  <p:childTnLst>
                                    <p:animMotion origin="layout" path="M -1.04167E-6 7.40741E-7 L -1.04167E-6 0.03542 " pathEditMode="relative" rAng="0" ptsTypes="AA">
                                      <p:cBhvr>
                                        <p:cTn id="39" dur="700" spd="-100000" fill="hold"/>
                                        <p:tgtEl>
                                          <p:spTgt spid="35"/>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42" presetClass="path" presetSubtype="0" decel="100000" fill="hold" grpId="1" nodeType="withEffect">
                                  <p:stCondLst>
                                    <p:cond delay="200"/>
                                  </p:stCondLst>
                                  <p:childTnLst>
                                    <p:animMotion origin="layout" path="M -1.04167E-6 7.40741E-7 L -1.04167E-6 0.03542 " pathEditMode="relative" rAng="0" ptsTypes="AA">
                                      <p:cBhvr>
                                        <p:cTn id="44" dur="700" spd="-100000" fill="hold"/>
                                        <p:tgtEl>
                                          <p:spTgt spid="36"/>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42" presetClass="path" presetSubtype="0" decel="100000" fill="hold" grpId="1" nodeType="withEffect">
                                  <p:stCondLst>
                                    <p:cond delay="200"/>
                                  </p:stCondLst>
                                  <p:childTnLst>
                                    <p:animMotion origin="layout" path="M -1.04167E-6 7.40741E-7 L -1.04167E-6 0.03542 " pathEditMode="relative" rAng="0" ptsTypes="AA">
                                      <p:cBhvr>
                                        <p:cTn id="49" dur="700" spd="-100000" fill="hold"/>
                                        <p:tgtEl>
                                          <p:spTgt spid="25"/>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42" presetClass="path" presetSubtype="0" decel="100000" fill="hold" grpId="1" nodeType="withEffect">
                                  <p:stCondLst>
                                    <p:cond delay="200"/>
                                  </p:stCondLst>
                                  <p:childTnLst>
                                    <p:animMotion origin="layout" path="M -1.04167E-6 7.40741E-7 L -1.04167E-6 0.03542 " pathEditMode="relative" rAng="0" ptsTypes="AA">
                                      <p:cBhvr>
                                        <p:cTn id="54" dur="700" spd="-100000" fill="hold"/>
                                        <p:tgtEl>
                                          <p:spTgt spid="32"/>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42" presetClass="path" presetSubtype="0" decel="100000" fill="hold" grpId="1" nodeType="withEffect">
                                  <p:stCondLst>
                                    <p:cond delay="200"/>
                                  </p:stCondLst>
                                  <p:childTnLst>
                                    <p:animMotion origin="layout" path="M -1.04167E-6 7.40741E-7 L -1.04167E-6 0.03542 " pathEditMode="relative" rAng="0" ptsTypes="AA">
                                      <p:cBhvr>
                                        <p:cTn id="59" dur="700" spd="-100000" fill="hold"/>
                                        <p:tgtEl>
                                          <p:spTgt spid="28"/>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42" presetClass="path" presetSubtype="0" decel="100000" fill="hold" grpId="1" nodeType="withEffect">
                                  <p:stCondLst>
                                    <p:cond delay="200"/>
                                  </p:stCondLst>
                                  <p:childTnLst>
                                    <p:animMotion origin="layout" path="M -1.04167E-6 7.40741E-7 L -1.04167E-6 0.03542 " pathEditMode="relative" rAng="0" ptsTypes="AA">
                                      <p:cBhvr>
                                        <p:cTn id="64" dur="700" spd="-100000" fill="hold"/>
                                        <p:tgtEl>
                                          <p:spTgt spid="37"/>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42" presetClass="path" presetSubtype="0" decel="100000" fill="hold" grpId="1" nodeType="withEffect">
                                  <p:stCondLst>
                                    <p:cond delay="200"/>
                                  </p:stCondLst>
                                  <p:childTnLst>
                                    <p:animMotion origin="layout" path="M -1.04167E-6 7.40741E-7 L -1.04167E-6 0.03542 " pathEditMode="relative" rAng="0" ptsTypes="AA">
                                      <p:cBhvr>
                                        <p:cTn id="69" dur="700" spd="-100000" fill="hold"/>
                                        <p:tgtEl>
                                          <p:spTgt spid="38"/>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par>
                                <p:cTn id="73" presetID="42" presetClass="path" presetSubtype="0" decel="100000" fill="hold" grpId="1" nodeType="withEffect">
                                  <p:stCondLst>
                                    <p:cond delay="200"/>
                                  </p:stCondLst>
                                  <p:childTnLst>
                                    <p:animMotion origin="layout" path="M -1.04167E-6 7.40741E-7 L -1.04167E-6 0.03542 " pathEditMode="relative" rAng="0" ptsTypes="AA">
                                      <p:cBhvr>
                                        <p:cTn id="74" dur="700" spd="-100000" fill="hold"/>
                                        <p:tgtEl>
                                          <p:spTgt spid="26"/>
                                        </p:tgtEl>
                                        <p:attrNameLst>
                                          <p:attrName>ppt_x</p:attrName>
                                          <p:attrName>ppt_y</p:attrName>
                                        </p:attrNameLst>
                                      </p:cBhvr>
                                      <p:rCtr x="0" y="1759"/>
                                    </p:animMotion>
                                  </p:childTnLst>
                                </p:cTn>
                              </p:par>
                              <p:par>
                                <p:cTn id="75" presetID="10" presetClass="entr" presetSubtype="0" fill="hold" nodeType="withEffect">
                                  <p:stCondLst>
                                    <p:cond delay="20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42" presetClass="path" presetSubtype="0" decel="100000" fill="hold" nodeType="withEffect">
                                  <p:stCondLst>
                                    <p:cond delay="200"/>
                                  </p:stCondLst>
                                  <p:childTnLst>
                                    <p:animMotion origin="layout" path="M -1.04167E-6 7.40741E-7 L -1.04167E-6 0.03542 " pathEditMode="relative" rAng="0" ptsTypes="AA">
                                      <p:cBhvr>
                                        <p:cTn id="79" dur="700" spd="-100000" fill="hold"/>
                                        <p:tgtEl>
                                          <p:spTgt spid="3"/>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par>
                                <p:cTn id="83" presetID="42" presetClass="path" presetSubtype="0" decel="100000" fill="hold" grpId="1" nodeType="withEffect">
                                  <p:stCondLst>
                                    <p:cond delay="200"/>
                                  </p:stCondLst>
                                  <p:childTnLst>
                                    <p:animMotion origin="layout" path="M -1.04167E-6 7.40741E-7 L -1.04167E-6 0.03542 " pathEditMode="relative" rAng="0" ptsTypes="AA">
                                      <p:cBhvr>
                                        <p:cTn id="84" dur="700" spd="-100000" fill="hold"/>
                                        <p:tgtEl>
                                          <p:spTgt spid="27"/>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42" presetClass="path" presetSubtype="0" decel="100000" fill="hold" grpId="1" nodeType="withEffect">
                                  <p:stCondLst>
                                    <p:cond delay="200"/>
                                  </p:stCondLst>
                                  <p:childTnLst>
                                    <p:animMotion origin="layout" path="M -1.04167E-6 7.40741E-7 L -1.04167E-6 0.03542 " pathEditMode="relative" rAng="0" ptsTypes="AA">
                                      <p:cBhvr>
                                        <p:cTn id="89" dur="700" spd="-100000" fill="hold"/>
                                        <p:tgtEl>
                                          <p:spTgt spid="40"/>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42" presetClass="path" presetSubtype="0" decel="100000" fill="hold" grpId="1" nodeType="withEffect">
                                  <p:stCondLst>
                                    <p:cond delay="200"/>
                                  </p:stCondLst>
                                  <p:childTnLst>
                                    <p:animMotion origin="layout" path="M -1.04167E-6 7.40741E-7 L -1.04167E-6 0.03542 " pathEditMode="relative" rAng="0" ptsTypes="AA">
                                      <p:cBhvr>
                                        <p:cTn id="94" dur="700" spd="-100000" fill="hold"/>
                                        <p:tgtEl>
                                          <p:spTgt spid="39"/>
                                        </p:tgtEl>
                                        <p:attrNameLst>
                                          <p:attrName>ppt_x</p:attrName>
                                          <p:attrName>ppt_y</p:attrName>
                                        </p:attrNameLst>
                                      </p:cBhvr>
                                      <p:rCtr x="0" y="1759"/>
                                    </p:animMotion>
                                  </p:childTnLst>
                                </p:cTn>
                              </p:par>
                              <p:par>
                                <p:cTn id="95" presetID="10" presetClass="entr" presetSubtype="0" fill="hold" grpId="0" nodeType="withEffect">
                                  <p:stCondLst>
                                    <p:cond delay="20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par>
                                <p:cTn id="98" presetID="42" presetClass="path" presetSubtype="0" decel="100000" fill="hold" grpId="1" nodeType="withEffect">
                                  <p:stCondLst>
                                    <p:cond delay="200"/>
                                  </p:stCondLst>
                                  <p:childTnLst>
                                    <p:animMotion origin="layout" path="M -1.04167E-6 7.40741E-7 L -1.04167E-6 0.03542 " pathEditMode="relative" rAng="0" ptsTypes="AA">
                                      <p:cBhvr>
                                        <p:cTn id="99" dur="700" spd="-100000" fill="hold"/>
                                        <p:tgtEl>
                                          <p:spTgt spid="31"/>
                                        </p:tgtEl>
                                        <p:attrNameLst>
                                          <p:attrName>ppt_x</p:attrName>
                                          <p:attrName>ppt_y</p:attrName>
                                        </p:attrNameLst>
                                      </p:cBhvr>
                                      <p:rCtr x="0" y="1759"/>
                                    </p:animMotion>
                                  </p:childTnLst>
                                </p:cTn>
                              </p:par>
                              <p:par>
                                <p:cTn id="100" presetID="10" presetClass="entr" presetSubtype="0" fill="hold" grpId="0" nodeType="withEffect">
                                  <p:stCondLst>
                                    <p:cond delay="20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par>
                                <p:cTn id="103" presetID="42" presetClass="path" presetSubtype="0" decel="100000" fill="hold" grpId="1" nodeType="withEffect">
                                  <p:stCondLst>
                                    <p:cond delay="200"/>
                                  </p:stCondLst>
                                  <p:childTnLst>
                                    <p:animMotion origin="layout" path="M -1.04167E-6 7.40741E-7 L -1.04167E-6 0.03542 " pathEditMode="relative" rAng="0" ptsTypes="AA">
                                      <p:cBhvr>
                                        <p:cTn id="104" dur="700" spd="-100000" fill="hold"/>
                                        <p:tgtEl>
                                          <p:spTgt spid="2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4" grpId="0"/>
      <p:bldP spid="34" grpId="1"/>
      <p:bldP spid="37" grpId="0"/>
      <p:bldP spid="37" grpId="1"/>
      <p:bldP spid="38" grpId="0"/>
      <p:bldP spid="38" grpId="1"/>
      <p:bldP spid="35" grpId="0"/>
      <p:bldP spid="35" grpId="1"/>
      <p:bldP spid="36" grpId="0"/>
      <p:bldP spid="36" grpId="1"/>
      <p:bldP spid="39" grpId="0"/>
      <p:bldP spid="39" grpId="1"/>
      <p:bldP spid="40" grpId="0"/>
      <p:bldP spid="40" grpId="1"/>
    </p:bldLst>
  </p:timing>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0</TotalTime>
  <Words>10872</Words>
  <Application>Microsoft Office PowerPoint</Application>
  <PresentationFormat>Widescreen</PresentationFormat>
  <Paragraphs>726</Paragraphs>
  <Slides>58</Slides>
  <Notes>55</Notes>
  <HiddenSlides>0</HiddenSlides>
  <MMClips>1</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Customer Hub Template</vt:lpstr>
      <vt:lpstr>Agent Governance</vt:lpstr>
      <vt:lpstr>Agenda</vt:lpstr>
      <vt:lpstr>Spectrum of Agents and Controls</vt:lpstr>
      <vt:lpstr>Spectrum of agents</vt:lpstr>
      <vt:lpstr>Types of agents</vt:lpstr>
      <vt:lpstr>Agents built by Microsoft in Microsoft 365 Copilot</vt:lpstr>
      <vt:lpstr>Agents Store</vt:lpstr>
      <vt:lpstr>Advanced agents require more advanced governance and security </vt:lpstr>
      <vt:lpstr>Copilot Control System</vt:lpstr>
      <vt:lpstr>Management Controls</vt:lpstr>
      <vt:lpstr>Use Copilot extensibility control to control agent access in Copilot Chat</vt:lpstr>
      <vt:lpstr>Agents management</vt:lpstr>
      <vt:lpstr>Agent admin approval</vt:lpstr>
      <vt:lpstr>Review agent metadata before making agents available</vt:lpstr>
      <vt:lpstr>Control published agents</vt:lpstr>
      <vt:lpstr>Manage Pinning of Agents</vt:lpstr>
      <vt:lpstr>Control custom app uploading - sideloading</vt:lpstr>
      <vt:lpstr>Power Platform Environments</vt:lpstr>
      <vt:lpstr>Block and limit sharing for Copilot Studio Agents</vt:lpstr>
      <vt:lpstr>Copilot Studio Authors</vt:lpstr>
      <vt:lpstr>Publish bots with AI features</vt:lpstr>
      <vt:lpstr>Control AI prompts feature</vt:lpstr>
      <vt:lpstr>Copilot Studio agents settings</vt:lpstr>
      <vt:lpstr>Copilot Studio Agents - Entra ID Application Registration</vt:lpstr>
      <vt:lpstr>Copilot Chat pay-as-you-go billing in MAC</vt:lpstr>
      <vt:lpstr>SharePoint Agents pay-as-you-go billing in MAC</vt:lpstr>
      <vt:lpstr>Billing plan budget limits in MAC</vt:lpstr>
      <vt:lpstr>Copilot Chat pay-as-you-go billing in PPAC</vt:lpstr>
      <vt:lpstr>Set agent level capacity limits </vt:lpstr>
      <vt:lpstr>SharePoint Advanced Management (SAM)</vt:lpstr>
      <vt:lpstr>SharePoint site owner controls</vt:lpstr>
      <vt:lpstr>Control Copilot Web Search (web grounding)</vt:lpstr>
      <vt:lpstr>Security &amp; Governance</vt:lpstr>
      <vt:lpstr>Data Loss Prevention policies</vt:lpstr>
      <vt:lpstr>Data Loss Prevention - Agent Connector Controls</vt:lpstr>
      <vt:lpstr>Data Loss Prevention - Block agent publishing</vt:lpstr>
      <vt:lpstr>Data Loss Prevention - Block SharePoint Knowledge Source </vt:lpstr>
      <vt:lpstr>Data Loss Prevention – Connector endpoints (preview)</vt:lpstr>
      <vt:lpstr>Sensitivity Labels </vt:lpstr>
      <vt:lpstr>Document sensitivity Labels </vt:lpstr>
      <vt:lpstr>Reporting &amp; Monitoring</vt:lpstr>
      <vt:lpstr>Agents Usage (Preview)</vt:lpstr>
      <vt:lpstr>Credits Consumption (Preview)</vt:lpstr>
      <vt:lpstr>Review credits capacity and consumption (PPAC)</vt:lpstr>
      <vt:lpstr>SharePoint Agents Usage Insights </vt:lpstr>
      <vt:lpstr>Viva Insights Copilot Studio agents (Preview) </vt:lpstr>
      <vt:lpstr>Copilot Studio Kit</vt:lpstr>
      <vt:lpstr>Data Security Posture Management for AI (DSPM AI)</vt:lpstr>
      <vt:lpstr>DSPM for AI – Activity Explorer “ View Details” </vt:lpstr>
      <vt:lpstr>Audit Events of Copilot Studio Activities </vt:lpstr>
      <vt:lpstr>Audit Logs Captured Copilot Studio Activities </vt:lpstr>
      <vt:lpstr>Planned Features</vt:lpstr>
      <vt:lpstr>Recent control updates</vt:lpstr>
      <vt:lpstr>More recent control updates</vt:lpstr>
      <vt:lpstr>Next Steps and Call to Action</vt:lpstr>
      <vt:lpstr>Agent Governance &amp; Cost Controls</vt:lpstr>
      <vt:lpstr>Visit Customer Hub website for upcoming sessions, updates, and on demand contents!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2025-11-12T22:07:47Z</dcterms:created>
  <dcterms:modified xsi:type="dcterms:W3CDTF">2025-11-20T21:16:15Z</dcterms:modified>
  <cp:category/>
</cp:coreProperties>
</file>